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rial Black" panose="020B0604020202020204" pitchFamily="34" charset="0"/>
      <p:regular r:id="rId34"/>
      <p:bold r:id="rId35"/>
    </p:embeddedFont>
    <p:embeddedFont>
      <p:font typeface="Bebas Neue" panose="020B0606020202050201" pitchFamily="34" charset="77"/>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Pz8kKoyiWCkHytm4H1PX0O3+B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2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2de6155fc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2de6155fc6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2de6155fc6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de6155fc6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22de6155fc6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de6155fc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de6155fc6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22de6155fc6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2de6155fc6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2de6155fc6_0_14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22de6155fc6_0_14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2de6155fc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2de6155fc6_0_1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22de6155fc6_0_1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2de6155fc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2de6155fc6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22de6155fc6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2de6155fc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2de6155fc6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22de6155fc6_0_1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22c3f2cee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22c3f2cee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222c3f2cee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44219ab0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44219ab04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244219ab04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44219ab04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44219ab04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244219ab041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2c3f2cee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22c3f2cee4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222c3f2cee4_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22c3f2cee4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22c3f2cee4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222c3f2cee4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22c3f2cee4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22c3f2cee4_1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g222c3f2cee4_1_1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22c3f2cee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22c3f2cee4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222c3f2cee4_1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22c3f2cee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22c3f2cee4_1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222c3f2cee4_1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22c3f2cee4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22c3f2cee4_1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222c3f2cee4_1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22c3f2cee4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22c3f2cee4_1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222c3f2cee4_1_1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22c3f2cee4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22c3f2cee4_1_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222c3f2cee4_1_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de6155fc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2de6155fc6_0_2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22de6155fc6_0_2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45ae54600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g245ae5460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2de6155fc6_0_2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22de6155fc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de6155fc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2de6155fc6_0_2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22de6155fc6_0_2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de6155fc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2de6155fc6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22de6155fc6_0_2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2de6155fc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2de6155fc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22de6155fc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2de6155fc6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2de6155f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de6155fc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2de6155fc6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2de6155fc6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2de6155fc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2de6155fc6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22de6155fc6_0_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pic>
        <p:nvPicPr>
          <p:cNvPr id="20" name="Google Shape;20;p9"/>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21" name="Google Shape;21;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32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Clr>
                <a:srgbClr val="7F7F7F"/>
              </a:buClr>
              <a:buSzPts val="1400"/>
              <a:buNone/>
              <a:defRPr>
                <a:solidFill>
                  <a:srgbClr val="7F7F7F"/>
                </a:solidFill>
              </a:defRPr>
            </a:lvl1pPr>
            <a:lvl2pPr lvl="1" algn="ctr">
              <a:lnSpc>
                <a:spcPct val="110000"/>
              </a:lnSpc>
              <a:spcBef>
                <a:spcPts val="0"/>
              </a:spcBef>
              <a:spcAft>
                <a:spcPts val="0"/>
              </a:spcAft>
              <a:buClr>
                <a:srgbClr val="888888"/>
              </a:buClr>
              <a:buSzPts val="1400"/>
              <a:buNone/>
              <a:defRPr>
                <a:solidFill>
                  <a:srgbClr val="888888"/>
                </a:solidFill>
              </a:defRPr>
            </a:lvl2pPr>
            <a:lvl3pPr lvl="2" algn="ctr">
              <a:lnSpc>
                <a:spcPct val="110000"/>
              </a:lnSpc>
              <a:spcBef>
                <a:spcPts val="0"/>
              </a:spcBef>
              <a:spcAft>
                <a:spcPts val="0"/>
              </a:spcAft>
              <a:buClr>
                <a:srgbClr val="888888"/>
              </a:buClr>
              <a:buSzPts val="1400"/>
              <a:buNone/>
              <a:defRPr>
                <a:solidFill>
                  <a:srgbClr val="888888"/>
                </a:solidFill>
              </a:defRPr>
            </a:lvl3pPr>
            <a:lvl4pPr lvl="3" algn="ctr">
              <a:lnSpc>
                <a:spcPct val="110000"/>
              </a:lnSpc>
              <a:spcBef>
                <a:spcPts val="0"/>
              </a:spcBef>
              <a:spcAft>
                <a:spcPts val="0"/>
              </a:spcAft>
              <a:buClr>
                <a:srgbClr val="888888"/>
              </a:buClr>
              <a:buSzPts val="1400"/>
              <a:buNone/>
              <a:defRPr>
                <a:solidFill>
                  <a:srgbClr val="888888"/>
                </a:solidFill>
              </a:defRPr>
            </a:lvl4pPr>
            <a:lvl5pPr lvl="4" algn="ctr">
              <a:lnSpc>
                <a:spcPct val="110000"/>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8"/>
          <p:cNvSpPr txBox="1">
            <a:spLocks noGrp="1"/>
          </p:cNvSpPr>
          <p:nvPr>
            <p:ph type="body" idx="2"/>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8"/>
          <p:cNvSpPr txBox="1">
            <a:spLocks noGrp="1"/>
          </p:cNvSpPr>
          <p:nvPr>
            <p:ph type="body" idx="4"/>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body" idx="5"/>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8"/>
          <p:cNvSpPr txBox="1">
            <a:spLocks noGrp="1"/>
          </p:cNvSpPr>
          <p:nvPr>
            <p:ph type="body" idx="6"/>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9"/>
          <p:cNvSpPr>
            <a:spLocks noGrp="1"/>
          </p:cNvSpPr>
          <p:nvPr>
            <p:ph type="body" idx="1"/>
          </p:nvPr>
        </p:nvSpPr>
        <p:spPr>
          <a:xfrm>
            <a:off x="1009650" y="1882588"/>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9"/>
          <p:cNvSpPr>
            <a:spLocks noGrp="1"/>
          </p:cNvSpPr>
          <p:nvPr>
            <p:ph type="body" idx="2"/>
          </p:nvPr>
        </p:nvSpPr>
        <p:spPr>
          <a:xfrm>
            <a:off x="39052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9"/>
          <p:cNvSpPr>
            <a:spLocks noGrp="1"/>
          </p:cNvSpPr>
          <p:nvPr>
            <p:ph type="body" idx="3"/>
          </p:nvPr>
        </p:nvSpPr>
        <p:spPr>
          <a:xfrm>
            <a:off x="68008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9"/>
          <p:cNvSpPr txBox="1">
            <a:spLocks noGrp="1"/>
          </p:cNvSpPr>
          <p:nvPr>
            <p:ph type="body" idx="4"/>
          </p:nvPr>
        </p:nvSpPr>
        <p:spPr>
          <a:xfrm>
            <a:off x="584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9"/>
          <p:cNvSpPr txBox="1">
            <a:spLocks noGrp="1"/>
          </p:cNvSpPr>
          <p:nvPr>
            <p:ph type="body" idx="5"/>
          </p:nvPr>
        </p:nvSpPr>
        <p:spPr>
          <a:xfrm>
            <a:off x="3505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19"/>
          <p:cNvSpPr txBox="1">
            <a:spLocks noGrp="1"/>
          </p:cNvSpPr>
          <p:nvPr>
            <p:ph type="body" idx="6"/>
          </p:nvPr>
        </p:nvSpPr>
        <p:spPr>
          <a:xfrm>
            <a:off x="63754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19"/>
          <p:cNvSpPr txBox="1">
            <a:spLocks noGrp="1"/>
          </p:cNvSpPr>
          <p:nvPr>
            <p:ph type="body" idx="7"/>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20"/>
          <p:cNvPicPr preferRelativeResize="0"/>
          <p:nvPr/>
        </p:nvPicPr>
        <p:blipFill rotWithShape="1">
          <a:blip r:embed="rId2">
            <a:alphaModFix/>
          </a:blip>
          <a:srcRect/>
          <a:stretch/>
        </p:blipFill>
        <p:spPr>
          <a:xfrm>
            <a:off x="838200" y="1376925"/>
            <a:ext cx="1962121" cy="2495550"/>
          </a:xfrm>
          <a:prstGeom prst="rect">
            <a:avLst/>
          </a:prstGeom>
          <a:noFill/>
          <a:ln>
            <a:noFill/>
          </a:ln>
        </p:spPr>
      </p:pic>
      <p:sp>
        <p:nvSpPr>
          <p:cNvPr id="107" name="Google Shape;107;p20"/>
          <p:cNvSpPr>
            <a:spLocks noGrp="1"/>
          </p:cNvSpPr>
          <p:nvPr>
            <p:ph type="pic" idx="2"/>
          </p:nvPr>
        </p:nvSpPr>
        <p:spPr>
          <a:xfrm>
            <a:off x="1066800" y="1639761"/>
            <a:ext cx="1481328" cy="1905000"/>
          </a:xfrm>
          <a:prstGeom prst="rect">
            <a:avLst/>
          </a:prstGeom>
          <a:noFill/>
          <a:ln>
            <a:noFill/>
          </a:ln>
        </p:spPr>
      </p:sp>
      <p:pic>
        <p:nvPicPr>
          <p:cNvPr id="108" name="Google Shape;108;p20"/>
          <p:cNvPicPr preferRelativeResize="0"/>
          <p:nvPr/>
        </p:nvPicPr>
        <p:blipFill rotWithShape="1">
          <a:blip r:embed="rId2">
            <a:alphaModFix/>
          </a:blip>
          <a:srcRect/>
          <a:stretch/>
        </p:blipFill>
        <p:spPr>
          <a:xfrm>
            <a:off x="3600479" y="1354011"/>
            <a:ext cx="1962121" cy="2495550"/>
          </a:xfrm>
          <a:prstGeom prst="rect">
            <a:avLst/>
          </a:prstGeom>
          <a:noFill/>
          <a:ln>
            <a:noFill/>
          </a:ln>
        </p:spPr>
      </p:pic>
      <p:sp>
        <p:nvSpPr>
          <p:cNvPr id="109" name="Google Shape;109;p20"/>
          <p:cNvSpPr>
            <a:spLocks noGrp="1"/>
          </p:cNvSpPr>
          <p:nvPr>
            <p:ph type="pic" idx="3"/>
          </p:nvPr>
        </p:nvSpPr>
        <p:spPr>
          <a:xfrm>
            <a:off x="3829079" y="1616847"/>
            <a:ext cx="1481328" cy="1905000"/>
          </a:xfrm>
          <a:prstGeom prst="rect">
            <a:avLst/>
          </a:prstGeom>
          <a:noFill/>
          <a:ln>
            <a:noFill/>
          </a:ln>
        </p:spPr>
      </p:sp>
      <p:pic>
        <p:nvPicPr>
          <p:cNvPr id="110" name="Google Shape;110;p20"/>
          <p:cNvPicPr preferRelativeResize="0"/>
          <p:nvPr/>
        </p:nvPicPr>
        <p:blipFill rotWithShape="1">
          <a:blip r:embed="rId2">
            <a:alphaModFix/>
          </a:blip>
          <a:srcRect/>
          <a:stretch/>
        </p:blipFill>
        <p:spPr>
          <a:xfrm>
            <a:off x="6419879" y="1354011"/>
            <a:ext cx="1962121" cy="2495550"/>
          </a:xfrm>
          <a:prstGeom prst="rect">
            <a:avLst/>
          </a:prstGeom>
          <a:noFill/>
          <a:ln>
            <a:noFill/>
          </a:ln>
        </p:spPr>
      </p:pic>
      <p:sp>
        <p:nvSpPr>
          <p:cNvPr id="111" name="Google Shape;111;p20"/>
          <p:cNvSpPr>
            <a:spLocks noGrp="1"/>
          </p:cNvSpPr>
          <p:nvPr>
            <p:ph type="pic" idx="4"/>
          </p:nvPr>
        </p:nvSpPr>
        <p:spPr>
          <a:xfrm>
            <a:off x="6648479" y="1616847"/>
            <a:ext cx="1481328" cy="1905000"/>
          </a:xfrm>
          <a:prstGeom prst="rect">
            <a:avLst/>
          </a:prstGeom>
          <a:noFill/>
          <a:ln>
            <a:noFill/>
          </a:ln>
        </p:spPr>
      </p:sp>
      <p:sp>
        <p:nvSpPr>
          <p:cNvPr id="112" name="Google Shape;112;p20"/>
          <p:cNvSpPr txBox="1">
            <a:spLocks noGrp="1"/>
          </p:cNvSpPr>
          <p:nvPr>
            <p:ph type="body" idx="1"/>
          </p:nvPr>
        </p:nvSpPr>
        <p:spPr>
          <a:xfrm>
            <a:off x="7620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0"/>
          <p:cNvSpPr txBox="1">
            <a:spLocks noGrp="1"/>
          </p:cNvSpPr>
          <p:nvPr>
            <p:ph type="body" idx="5"/>
          </p:nvPr>
        </p:nvSpPr>
        <p:spPr>
          <a:xfrm>
            <a:off x="35814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0"/>
          <p:cNvSpPr txBox="1">
            <a:spLocks noGrp="1"/>
          </p:cNvSpPr>
          <p:nvPr>
            <p:ph type="body" idx="6"/>
          </p:nvPr>
        </p:nvSpPr>
        <p:spPr>
          <a:xfrm>
            <a:off x="64008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21"/>
          <p:cNvPicPr preferRelativeResize="0"/>
          <p:nvPr/>
        </p:nvPicPr>
        <p:blipFill rotWithShape="1">
          <a:blip r:embed="rId2">
            <a:alphaModFix/>
          </a:blip>
          <a:srcRect/>
          <a:stretch/>
        </p:blipFill>
        <p:spPr>
          <a:xfrm>
            <a:off x="4456157" y="1078004"/>
            <a:ext cx="3925843" cy="3244322"/>
          </a:xfrm>
          <a:prstGeom prst="rect">
            <a:avLst/>
          </a:prstGeom>
          <a:noFill/>
          <a:ln>
            <a:noFill/>
          </a:ln>
        </p:spPr>
      </p:pic>
      <p:sp>
        <p:nvSpPr>
          <p:cNvPr id="120" name="Google Shape;120;p21"/>
          <p:cNvSpPr txBox="1">
            <a:spLocks noGrp="1"/>
          </p:cNvSpPr>
          <p:nvPr>
            <p:ph type="body" idx="1"/>
          </p:nvPr>
        </p:nvSpPr>
        <p:spPr>
          <a:xfrm>
            <a:off x="1295400" y="1200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1"/>
          <p:cNvSpPr txBox="1">
            <a:spLocks noGrp="1"/>
          </p:cNvSpPr>
          <p:nvPr>
            <p:ph type="body" idx="2"/>
          </p:nvPr>
        </p:nvSpPr>
        <p:spPr>
          <a:xfrm>
            <a:off x="1295400" y="14287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1"/>
          <p:cNvSpPr txBox="1">
            <a:spLocks noGrp="1"/>
          </p:cNvSpPr>
          <p:nvPr>
            <p:ph type="body" idx="3"/>
          </p:nvPr>
        </p:nvSpPr>
        <p:spPr>
          <a:xfrm>
            <a:off x="1295400" y="22669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1"/>
          <p:cNvSpPr txBox="1">
            <a:spLocks noGrp="1"/>
          </p:cNvSpPr>
          <p:nvPr>
            <p:ph type="body" idx="4"/>
          </p:nvPr>
        </p:nvSpPr>
        <p:spPr>
          <a:xfrm>
            <a:off x="1295400" y="24955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21"/>
          <p:cNvSpPr txBox="1">
            <a:spLocks noGrp="1"/>
          </p:cNvSpPr>
          <p:nvPr>
            <p:ph type="body" idx="5"/>
          </p:nvPr>
        </p:nvSpPr>
        <p:spPr>
          <a:xfrm>
            <a:off x="1295400" y="33337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1"/>
          <p:cNvSpPr txBox="1">
            <a:spLocks noGrp="1"/>
          </p:cNvSpPr>
          <p:nvPr>
            <p:ph type="body" idx="6"/>
          </p:nvPr>
        </p:nvSpPr>
        <p:spPr>
          <a:xfrm>
            <a:off x="1295400" y="35623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1"/>
          <p:cNvSpPr>
            <a:spLocks noGrp="1"/>
          </p:cNvSpPr>
          <p:nvPr>
            <p:ph type="pic" idx="7"/>
          </p:nvPr>
        </p:nvSpPr>
        <p:spPr>
          <a:xfrm>
            <a:off x="4709141" y="1352550"/>
            <a:ext cx="3429000" cy="196021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List">
  <p:cSld name="Three Column List">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22"/>
          <p:cNvCxnSpPr/>
          <p:nvPr/>
        </p:nvCxnSpPr>
        <p:spPr>
          <a:xfrm>
            <a:off x="3200400" y="1188809"/>
            <a:ext cx="0" cy="2686050"/>
          </a:xfrm>
          <a:prstGeom prst="straightConnector1">
            <a:avLst/>
          </a:prstGeom>
          <a:noFill/>
          <a:ln w="9525" cap="flat" cmpd="sng">
            <a:solidFill>
              <a:srgbClr val="BFBFBF"/>
            </a:solidFill>
            <a:prstDash val="solid"/>
            <a:round/>
            <a:headEnd type="none" w="sm" len="sm"/>
            <a:tailEnd type="none" w="sm" len="sm"/>
          </a:ln>
        </p:spPr>
      </p:cxnSp>
      <p:cxnSp>
        <p:nvCxnSpPr>
          <p:cNvPr id="132" name="Google Shape;132;p22"/>
          <p:cNvCxnSpPr/>
          <p:nvPr/>
        </p:nvCxnSpPr>
        <p:spPr>
          <a:xfrm>
            <a:off x="6096000" y="1188809"/>
            <a:ext cx="0" cy="2686050"/>
          </a:xfrm>
          <a:prstGeom prst="straightConnector1">
            <a:avLst/>
          </a:prstGeom>
          <a:noFill/>
          <a:ln w="9525" cap="flat" cmpd="sng">
            <a:solidFill>
              <a:srgbClr val="BFBFBF"/>
            </a:solidFill>
            <a:prstDash val="solid"/>
            <a:round/>
            <a:headEnd type="none" w="sm" len="sm"/>
            <a:tailEnd type="none" w="sm" len="sm"/>
          </a:ln>
        </p:spPr>
      </p:cxnSp>
      <p:sp>
        <p:nvSpPr>
          <p:cNvPr id="133" name="Google Shape;133;p22"/>
          <p:cNvSpPr txBox="1">
            <a:spLocks noGrp="1"/>
          </p:cNvSpPr>
          <p:nvPr>
            <p:ph type="body" idx="1"/>
          </p:nvPr>
        </p:nvSpPr>
        <p:spPr>
          <a:xfrm>
            <a:off x="4572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22"/>
          <p:cNvSpPr txBox="1">
            <a:spLocks noGrp="1"/>
          </p:cNvSpPr>
          <p:nvPr>
            <p:ph type="body" idx="2"/>
          </p:nvPr>
        </p:nvSpPr>
        <p:spPr>
          <a:xfrm>
            <a:off x="33528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body" idx="3"/>
          </p:nvPr>
        </p:nvSpPr>
        <p:spPr>
          <a:xfrm>
            <a:off x="62484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2"/>
          <p:cNvSpPr txBox="1">
            <a:spLocks noGrp="1"/>
          </p:cNvSpPr>
          <p:nvPr>
            <p:ph type="body" idx="4"/>
          </p:nvPr>
        </p:nvSpPr>
        <p:spPr>
          <a:xfrm>
            <a:off x="4572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2"/>
          <p:cNvSpPr txBox="1">
            <a:spLocks noGrp="1"/>
          </p:cNvSpPr>
          <p:nvPr>
            <p:ph type="body" idx="5"/>
          </p:nvPr>
        </p:nvSpPr>
        <p:spPr>
          <a:xfrm>
            <a:off x="33528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2"/>
          <p:cNvSpPr txBox="1">
            <a:spLocks noGrp="1"/>
          </p:cNvSpPr>
          <p:nvPr>
            <p:ph type="body" idx="6"/>
          </p:nvPr>
        </p:nvSpPr>
        <p:spPr>
          <a:xfrm>
            <a:off x="62484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144" name="Google Shape;144;p2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6"/>
        <p:cNvGrpSpPr/>
        <p:nvPr/>
      </p:nvGrpSpPr>
      <p:grpSpPr>
        <a:xfrm>
          <a:off x="0" y="0"/>
          <a:ext cx="0" cy="0"/>
          <a:chOff x="0" y="0"/>
          <a:chExt cx="0" cy="0"/>
        </a:xfrm>
      </p:grpSpPr>
      <p:sp>
        <p:nvSpPr>
          <p:cNvPr id="147" name="Google Shape;147;p2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5"/>
          <p:cNvSpPr>
            <a:spLocks noGrp="1"/>
          </p:cNvSpPr>
          <p:nvPr>
            <p:ph type="pic" idx="2"/>
          </p:nvPr>
        </p:nvSpPr>
        <p:spPr>
          <a:xfrm>
            <a:off x="0" y="0"/>
            <a:ext cx="9144000" cy="516255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6"/>
          <p:cNvSpPr>
            <a:spLocks noGrp="1"/>
          </p:cNvSpPr>
          <p:nvPr>
            <p:ph type="pic" idx="2"/>
          </p:nvPr>
        </p:nvSpPr>
        <p:spPr>
          <a:xfrm>
            <a:off x="533400" y="1200150"/>
            <a:ext cx="1828800" cy="1518666"/>
          </a:xfrm>
          <a:prstGeom prst="rect">
            <a:avLst/>
          </a:prstGeom>
          <a:noFill/>
          <a:ln>
            <a:noFill/>
          </a:ln>
        </p:spPr>
      </p:sp>
      <p:sp>
        <p:nvSpPr>
          <p:cNvPr id="155" name="Google Shape;155;p26"/>
          <p:cNvSpPr>
            <a:spLocks noGrp="1"/>
          </p:cNvSpPr>
          <p:nvPr>
            <p:ph type="pic" idx="3"/>
          </p:nvPr>
        </p:nvSpPr>
        <p:spPr>
          <a:xfrm>
            <a:off x="2590800" y="1200150"/>
            <a:ext cx="1828800" cy="1518666"/>
          </a:xfrm>
          <a:prstGeom prst="rect">
            <a:avLst/>
          </a:prstGeom>
          <a:noFill/>
          <a:ln>
            <a:noFill/>
          </a:ln>
        </p:spPr>
      </p:sp>
      <p:sp>
        <p:nvSpPr>
          <p:cNvPr id="156" name="Google Shape;156;p26"/>
          <p:cNvSpPr>
            <a:spLocks noGrp="1"/>
          </p:cNvSpPr>
          <p:nvPr>
            <p:ph type="pic" idx="4"/>
          </p:nvPr>
        </p:nvSpPr>
        <p:spPr>
          <a:xfrm>
            <a:off x="4648200" y="1200150"/>
            <a:ext cx="1828800" cy="1518666"/>
          </a:xfrm>
          <a:prstGeom prst="rect">
            <a:avLst/>
          </a:prstGeom>
          <a:noFill/>
          <a:ln>
            <a:noFill/>
          </a:ln>
        </p:spPr>
      </p:sp>
      <p:sp>
        <p:nvSpPr>
          <p:cNvPr id="157" name="Google Shape;157;p26"/>
          <p:cNvSpPr>
            <a:spLocks noGrp="1"/>
          </p:cNvSpPr>
          <p:nvPr>
            <p:ph type="pic" idx="5"/>
          </p:nvPr>
        </p:nvSpPr>
        <p:spPr>
          <a:xfrm>
            <a:off x="6705600" y="1200150"/>
            <a:ext cx="1828800" cy="1518666"/>
          </a:xfrm>
          <a:prstGeom prst="rect">
            <a:avLst/>
          </a:prstGeom>
          <a:noFill/>
          <a:ln>
            <a:noFill/>
          </a:ln>
        </p:spPr>
      </p:sp>
      <p:sp>
        <p:nvSpPr>
          <p:cNvPr id="158" name="Google Shape;158;p26"/>
          <p:cNvSpPr txBox="1">
            <a:spLocks noGrp="1"/>
          </p:cNvSpPr>
          <p:nvPr>
            <p:ph type="body" idx="1"/>
          </p:nvPr>
        </p:nvSpPr>
        <p:spPr>
          <a:xfrm>
            <a:off x="25146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body" idx="6"/>
          </p:nvPr>
        </p:nvSpPr>
        <p:spPr>
          <a:xfrm>
            <a:off x="45720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6"/>
          <p:cNvSpPr txBox="1">
            <a:spLocks noGrp="1"/>
          </p:cNvSpPr>
          <p:nvPr>
            <p:ph type="body" idx="7"/>
          </p:nvPr>
        </p:nvSpPr>
        <p:spPr>
          <a:xfrm>
            <a:off x="66294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26"/>
          <p:cNvSpPr txBox="1">
            <a:spLocks noGrp="1"/>
          </p:cNvSpPr>
          <p:nvPr>
            <p:ph type="body" idx="8"/>
          </p:nvPr>
        </p:nvSpPr>
        <p:spPr>
          <a:xfrm>
            <a:off x="4572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6"/>
          <p:cNvSpPr txBox="1">
            <a:spLocks noGrp="1"/>
          </p:cNvSpPr>
          <p:nvPr>
            <p:ph type="body" idx="9"/>
          </p:nvPr>
        </p:nvSpPr>
        <p:spPr>
          <a:xfrm>
            <a:off x="25146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6"/>
          <p:cNvSpPr txBox="1">
            <a:spLocks noGrp="1"/>
          </p:cNvSpPr>
          <p:nvPr>
            <p:ph type="body" idx="13"/>
          </p:nvPr>
        </p:nvSpPr>
        <p:spPr>
          <a:xfrm>
            <a:off x="45720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body" idx="14"/>
          </p:nvPr>
        </p:nvSpPr>
        <p:spPr>
          <a:xfrm>
            <a:off x="66294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26"/>
          <p:cNvSpPr txBox="1">
            <a:spLocks noGrp="1"/>
          </p:cNvSpPr>
          <p:nvPr>
            <p:ph type="body" idx="15"/>
          </p:nvPr>
        </p:nvSpPr>
        <p:spPr>
          <a:xfrm>
            <a:off x="4572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26"/>
          <p:cNvSpPr txBox="1">
            <a:spLocks noGrp="1"/>
          </p:cNvSpPr>
          <p:nvPr>
            <p:ph type="body" idx="16"/>
          </p:nvPr>
        </p:nvSpPr>
        <p:spPr>
          <a:xfrm>
            <a:off x="5334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26"/>
          <p:cNvSpPr txBox="1">
            <a:spLocks noGrp="1"/>
          </p:cNvSpPr>
          <p:nvPr>
            <p:ph type="body" idx="17"/>
          </p:nvPr>
        </p:nvSpPr>
        <p:spPr>
          <a:xfrm>
            <a:off x="25908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body" idx="18"/>
          </p:nvPr>
        </p:nvSpPr>
        <p:spPr>
          <a:xfrm>
            <a:off x="46482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6"/>
          <p:cNvSpPr txBox="1">
            <a:spLocks noGrp="1"/>
          </p:cNvSpPr>
          <p:nvPr>
            <p:ph type="body" idx="19"/>
          </p:nvPr>
        </p:nvSpPr>
        <p:spPr>
          <a:xfrm>
            <a:off x="67056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Layout">
  <p:cSld name="Graph Layou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7"/>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300"/>
              <a:buNone/>
              <a:defRPr sz="13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7"/>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7"/>
          <p:cNvSpPr txBox="1">
            <a:spLocks noGrp="1"/>
          </p:cNvSpPr>
          <p:nvPr>
            <p:ph type="body" idx="3"/>
          </p:nvPr>
        </p:nvSpPr>
        <p:spPr>
          <a:xfrm>
            <a:off x="5562600" y="2266950"/>
            <a:ext cx="2667000" cy="1752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11150" algn="l">
              <a:lnSpc>
                <a:spcPct val="110000"/>
              </a:lnSpc>
              <a:spcBef>
                <a:spcPts val="0"/>
              </a:spcBef>
              <a:spcAft>
                <a:spcPts val="0"/>
              </a:spcAft>
              <a:buClr>
                <a:srgbClr val="262626"/>
              </a:buClr>
              <a:buSzPts val="1300"/>
              <a:buChar char="–"/>
              <a:defRPr sz="1300"/>
            </a:lvl2pPr>
            <a:lvl3pPr marL="1371600" lvl="2" indent="-311150" algn="l">
              <a:lnSpc>
                <a:spcPct val="110000"/>
              </a:lnSpc>
              <a:spcBef>
                <a:spcPts val="0"/>
              </a:spcBef>
              <a:spcAft>
                <a:spcPts val="0"/>
              </a:spcAft>
              <a:buClr>
                <a:srgbClr val="262626"/>
              </a:buClr>
              <a:buSzPts val="1300"/>
              <a:buChar char="•"/>
              <a:defRPr sz="1300"/>
            </a:lvl3pPr>
            <a:lvl4pPr marL="1828800" lvl="3" indent="-311150" algn="l">
              <a:lnSpc>
                <a:spcPct val="110000"/>
              </a:lnSpc>
              <a:spcBef>
                <a:spcPts val="0"/>
              </a:spcBef>
              <a:spcAft>
                <a:spcPts val="0"/>
              </a:spcAft>
              <a:buClr>
                <a:srgbClr val="262626"/>
              </a:buClr>
              <a:buSzPts val="1300"/>
              <a:buChar char="–"/>
              <a:defRPr sz="1300"/>
            </a:lvl4pPr>
            <a:lvl5pPr marL="2286000" lvl="4" indent="-311150" algn="l">
              <a:lnSpc>
                <a:spcPct val="110000"/>
              </a:lnSpc>
              <a:spcBef>
                <a:spcPts val="0"/>
              </a:spcBef>
              <a:spcAft>
                <a:spcPts val="0"/>
              </a:spcAft>
              <a:buClr>
                <a:srgbClr val="262626"/>
              </a:buClr>
              <a:buSzPts val="1300"/>
              <a:buChar char="»"/>
              <a:defRPr sz="13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body" idx="4"/>
          </p:nvPr>
        </p:nvSpPr>
        <p:spPr>
          <a:xfrm>
            <a:off x="5562600" y="1885950"/>
            <a:ext cx="2438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lumn Layout">
  <p:cSld name="2 Column Layou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1"/>
          </p:nvPr>
        </p:nvSpPr>
        <p:spPr>
          <a:xfrm>
            <a:off x="609599" y="1504950"/>
            <a:ext cx="3654357" cy="2952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
          <p:cNvSpPr txBox="1">
            <a:spLocks noGrp="1"/>
          </p:cNvSpPr>
          <p:nvPr>
            <p:ph type="body" idx="2"/>
          </p:nvPr>
        </p:nvSpPr>
        <p:spPr>
          <a:xfrm>
            <a:off x="4800600" y="1504950"/>
            <a:ext cx="3733800" cy="2971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0"/>
          <p:cNvSpPr txBox="1">
            <a:spLocks noGrp="1"/>
          </p:cNvSpPr>
          <p:nvPr>
            <p:ph type="body" idx="3"/>
          </p:nvPr>
        </p:nvSpPr>
        <p:spPr>
          <a:xfrm>
            <a:off x="609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0"/>
          <p:cNvSpPr txBox="1">
            <a:spLocks noGrp="1"/>
          </p:cNvSpPr>
          <p:nvPr>
            <p:ph type="body" idx="4"/>
          </p:nvPr>
        </p:nvSpPr>
        <p:spPr>
          <a:xfrm>
            <a:off x="4800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ph Layout 3">
  <p:cSld name="Graph Layout 3">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8"/>
          <p:cNvSpPr>
            <a:spLocks noGrp="1"/>
          </p:cNvSpPr>
          <p:nvPr>
            <p:ph type="chart" idx="2"/>
          </p:nvPr>
        </p:nvSpPr>
        <p:spPr>
          <a:xfrm>
            <a:off x="4343400" y="1123950"/>
            <a:ext cx="4343400" cy="31051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8"/>
          <p:cNvSpPr txBox="1">
            <a:spLocks noGrp="1"/>
          </p:cNvSpPr>
          <p:nvPr>
            <p:ph type="body" idx="3"/>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body" idx="4"/>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28"/>
          <p:cNvSpPr txBox="1">
            <a:spLocks noGrp="1"/>
          </p:cNvSpPr>
          <p:nvPr>
            <p:ph type="body" idx="5"/>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28"/>
          <p:cNvSpPr txBox="1">
            <a:spLocks noGrp="1"/>
          </p:cNvSpPr>
          <p:nvPr>
            <p:ph type="body" idx="6"/>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8"/>
          <p:cNvSpPr txBox="1">
            <a:spLocks noGrp="1"/>
          </p:cNvSpPr>
          <p:nvPr>
            <p:ph type="body" idx="7"/>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aph Layout Option 2">
  <p:cSld name="Graph Layout Option 2">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29"/>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29"/>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29"/>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29"/>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29"/>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29"/>
          <p:cNvSpPr txBox="1">
            <a:spLocks noGrp="1"/>
          </p:cNvSpPr>
          <p:nvPr>
            <p:ph type="body" idx="7"/>
          </p:nvPr>
        </p:nvSpPr>
        <p:spPr>
          <a:xfrm>
            <a:off x="5029200" y="193574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29"/>
          <p:cNvSpPr txBox="1">
            <a:spLocks noGrp="1"/>
          </p:cNvSpPr>
          <p:nvPr>
            <p:ph type="body" idx="8"/>
          </p:nvPr>
        </p:nvSpPr>
        <p:spPr>
          <a:xfrm>
            <a:off x="5029200" y="25643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29"/>
          <p:cNvSpPr txBox="1">
            <a:spLocks noGrp="1"/>
          </p:cNvSpPr>
          <p:nvPr>
            <p:ph type="body" idx="9"/>
          </p:nvPr>
        </p:nvSpPr>
        <p:spPr>
          <a:xfrm>
            <a:off x="5029200" y="31739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2" name="Google Shape;202;p29"/>
          <p:cNvSpPr txBox="1">
            <a:spLocks noGrp="1"/>
          </p:cNvSpPr>
          <p:nvPr>
            <p:ph type="body" idx="13"/>
          </p:nvPr>
        </p:nvSpPr>
        <p:spPr>
          <a:xfrm>
            <a:off x="5029200" y="37835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rt Art Layout">
  <p:cSld name="Smart Art Layout">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0"/>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0"/>
          <p:cNvSpPr>
            <a:spLocks noGrp="1"/>
          </p:cNvSpPr>
          <p:nvPr>
            <p:ph type="dgm" idx="2"/>
          </p:nvPr>
        </p:nvSpPr>
        <p:spPr>
          <a:xfrm>
            <a:off x="381000" y="1600200"/>
            <a:ext cx="4419600" cy="262890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30"/>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0"/>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3" name="Google Shape;213;p30"/>
          <p:cNvSpPr txBox="1">
            <a:spLocks noGrp="1"/>
          </p:cNvSpPr>
          <p:nvPr>
            <p:ph type="body" idx="7"/>
          </p:nvPr>
        </p:nvSpPr>
        <p:spPr>
          <a:xfrm>
            <a:off x="5105400" y="194310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30"/>
          <p:cNvSpPr txBox="1">
            <a:spLocks noGrp="1"/>
          </p:cNvSpPr>
          <p:nvPr>
            <p:ph type="body" idx="8"/>
          </p:nvPr>
        </p:nvSpPr>
        <p:spPr>
          <a:xfrm>
            <a:off x="5105400" y="25717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0"/>
          <p:cNvSpPr txBox="1">
            <a:spLocks noGrp="1"/>
          </p:cNvSpPr>
          <p:nvPr>
            <p:ph type="body" idx="9"/>
          </p:nvPr>
        </p:nvSpPr>
        <p:spPr>
          <a:xfrm>
            <a:off x="5105400" y="31813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0"/>
          <p:cNvSpPr txBox="1">
            <a:spLocks noGrp="1"/>
          </p:cNvSpPr>
          <p:nvPr>
            <p:ph type="body" idx="13"/>
          </p:nvPr>
        </p:nvSpPr>
        <p:spPr>
          <a:xfrm>
            <a:off x="5105400" y="3783598"/>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mething About Us">
  <p:cSld name="Something About Us">
    <p:spTree>
      <p:nvGrpSpPr>
        <p:cNvPr id="1" name="Shape 217"/>
        <p:cNvGrpSpPr/>
        <p:nvPr/>
      </p:nvGrpSpPr>
      <p:grpSpPr>
        <a:xfrm>
          <a:off x="0" y="0"/>
          <a:ext cx="0" cy="0"/>
          <a:chOff x="0" y="0"/>
          <a:chExt cx="0" cy="0"/>
        </a:xfrm>
      </p:grpSpPr>
      <p:sp>
        <p:nvSpPr>
          <p:cNvPr id="218" name="Google Shape;218;p31"/>
          <p:cNvSpPr>
            <a:spLocks noGrp="1"/>
          </p:cNvSpPr>
          <p:nvPr>
            <p:ph type="pic" idx="2"/>
          </p:nvPr>
        </p:nvSpPr>
        <p:spPr>
          <a:xfrm>
            <a:off x="533400" y="990600"/>
            <a:ext cx="8001000" cy="2495550"/>
          </a:xfrm>
          <a:prstGeom prst="rect">
            <a:avLst/>
          </a:prstGeom>
          <a:noFill/>
          <a:ln w="38100" cap="flat" cmpd="sng">
            <a:solidFill>
              <a:srgbClr val="F2F2F2"/>
            </a:solidFill>
            <a:prstDash val="solid"/>
            <a:miter lim="800000"/>
            <a:headEnd type="none" w="sm" len="sm"/>
            <a:tailEnd type="none" w="sm" len="sm"/>
          </a:ln>
        </p:spPr>
      </p:sp>
      <p:sp>
        <p:nvSpPr>
          <p:cNvPr id="219" name="Google Shape;219;p3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457200" y="4781550"/>
            <a:ext cx="60198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31"/>
          <p:cNvSpPr txBox="1">
            <a:spLocks noGrp="1"/>
          </p:cNvSpPr>
          <p:nvPr>
            <p:ph type="body" idx="1"/>
          </p:nvPr>
        </p:nvSpPr>
        <p:spPr>
          <a:xfrm>
            <a:off x="4800600" y="3714750"/>
            <a:ext cx="3810000" cy="685800"/>
          </a:xfrm>
          <a:prstGeom prst="rect">
            <a:avLst/>
          </a:prstGeom>
          <a:noFill/>
          <a:ln>
            <a:noFill/>
          </a:ln>
        </p:spPr>
        <p:txBody>
          <a:bodyPr spcFirstLastPara="1" wrap="square" lIns="91425" tIns="45700" rIns="91425" bIns="45700" anchor="t" anchorCtr="0">
            <a:noAutofit/>
          </a:bodyPr>
          <a:lstStyle>
            <a:lvl1pPr marL="457200" lvl="0" indent="-228600" algn="r">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l">
              <a:lnSpc>
                <a:spcPct val="110000"/>
              </a:lnSpc>
              <a:spcBef>
                <a:spcPts val="0"/>
              </a:spcBef>
              <a:spcAft>
                <a:spcPts val="0"/>
              </a:spcAft>
              <a:buClr>
                <a:srgbClr val="262626"/>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31"/>
          <p:cNvSpPr txBox="1">
            <a:spLocks noGrp="1"/>
          </p:cNvSpPr>
          <p:nvPr>
            <p:ph type="body" idx="3"/>
          </p:nvPr>
        </p:nvSpPr>
        <p:spPr>
          <a:xfrm>
            <a:off x="533400" y="3733800"/>
            <a:ext cx="2438400" cy="2857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31"/>
          <p:cNvSpPr txBox="1">
            <a:spLocks noGrp="1"/>
          </p:cNvSpPr>
          <p:nvPr>
            <p:ph type="body" idx="4"/>
          </p:nvPr>
        </p:nvSpPr>
        <p:spPr>
          <a:xfrm>
            <a:off x="533400" y="4019550"/>
            <a:ext cx="29718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Gallery">
  <p:cSld name="Image Gallery">
    <p:spTree>
      <p:nvGrpSpPr>
        <p:cNvPr id="1" name="Shape 225"/>
        <p:cNvGrpSpPr/>
        <p:nvPr/>
      </p:nvGrpSpPr>
      <p:grpSpPr>
        <a:xfrm>
          <a:off x="0" y="0"/>
          <a:ext cx="0" cy="0"/>
          <a:chOff x="0" y="0"/>
          <a:chExt cx="0" cy="0"/>
        </a:xfrm>
      </p:grpSpPr>
      <p:sp>
        <p:nvSpPr>
          <p:cNvPr id="226" name="Google Shape;226;p32"/>
          <p:cNvSpPr>
            <a:spLocks noGrp="1"/>
          </p:cNvSpPr>
          <p:nvPr>
            <p:ph type="pic" idx="2"/>
          </p:nvPr>
        </p:nvSpPr>
        <p:spPr>
          <a:xfrm>
            <a:off x="533400" y="1123950"/>
            <a:ext cx="2286000" cy="1143000"/>
          </a:xfrm>
          <a:prstGeom prst="rect">
            <a:avLst/>
          </a:prstGeom>
          <a:noFill/>
          <a:ln>
            <a:noFill/>
          </a:ln>
        </p:spPr>
      </p:sp>
      <p:sp>
        <p:nvSpPr>
          <p:cNvPr id="227" name="Google Shape;227;p32"/>
          <p:cNvSpPr>
            <a:spLocks noGrp="1"/>
          </p:cNvSpPr>
          <p:nvPr>
            <p:ph type="pic" idx="3"/>
          </p:nvPr>
        </p:nvSpPr>
        <p:spPr>
          <a:xfrm>
            <a:off x="3124200" y="1123950"/>
            <a:ext cx="2286000" cy="1143000"/>
          </a:xfrm>
          <a:prstGeom prst="rect">
            <a:avLst/>
          </a:prstGeom>
          <a:noFill/>
          <a:ln>
            <a:noFill/>
          </a:ln>
        </p:spPr>
      </p:sp>
      <p:sp>
        <p:nvSpPr>
          <p:cNvPr id="228" name="Google Shape;228;p32"/>
          <p:cNvSpPr>
            <a:spLocks noGrp="1"/>
          </p:cNvSpPr>
          <p:nvPr>
            <p:ph type="pic" idx="4"/>
          </p:nvPr>
        </p:nvSpPr>
        <p:spPr>
          <a:xfrm>
            <a:off x="5715000" y="1123950"/>
            <a:ext cx="2286000" cy="1143000"/>
          </a:xfrm>
          <a:prstGeom prst="rect">
            <a:avLst/>
          </a:prstGeom>
          <a:noFill/>
          <a:ln>
            <a:noFill/>
          </a:ln>
        </p:spPr>
      </p:sp>
      <p:sp>
        <p:nvSpPr>
          <p:cNvPr id="229" name="Google Shape;229;p32"/>
          <p:cNvSpPr>
            <a:spLocks noGrp="1"/>
          </p:cNvSpPr>
          <p:nvPr>
            <p:ph type="pic" idx="5"/>
          </p:nvPr>
        </p:nvSpPr>
        <p:spPr>
          <a:xfrm>
            <a:off x="533400" y="2876550"/>
            <a:ext cx="2286000" cy="1143000"/>
          </a:xfrm>
          <a:prstGeom prst="rect">
            <a:avLst/>
          </a:prstGeom>
          <a:noFill/>
          <a:ln>
            <a:noFill/>
          </a:ln>
        </p:spPr>
      </p:sp>
      <p:sp>
        <p:nvSpPr>
          <p:cNvPr id="230" name="Google Shape;230;p32"/>
          <p:cNvSpPr>
            <a:spLocks noGrp="1"/>
          </p:cNvSpPr>
          <p:nvPr>
            <p:ph type="pic" idx="6"/>
          </p:nvPr>
        </p:nvSpPr>
        <p:spPr>
          <a:xfrm>
            <a:off x="3124200" y="2876550"/>
            <a:ext cx="2286000" cy="1143000"/>
          </a:xfrm>
          <a:prstGeom prst="rect">
            <a:avLst/>
          </a:prstGeom>
          <a:noFill/>
          <a:ln>
            <a:noFill/>
          </a:ln>
        </p:spPr>
      </p:sp>
      <p:sp>
        <p:nvSpPr>
          <p:cNvPr id="231" name="Google Shape;231;p32"/>
          <p:cNvSpPr>
            <a:spLocks noGrp="1"/>
          </p:cNvSpPr>
          <p:nvPr>
            <p:ph type="pic" idx="7"/>
          </p:nvPr>
        </p:nvSpPr>
        <p:spPr>
          <a:xfrm>
            <a:off x="5715000" y="2876550"/>
            <a:ext cx="2286000" cy="1143000"/>
          </a:xfrm>
          <a:prstGeom prst="rect">
            <a:avLst/>
          </a:prstGeom>
          <a:noFill/>
          <a:ln>
            <a:noFill/>
          </a:ln>
        </p:spPr>
      </p:sp>
      <p:sp>
        <p:nvSpPr>
          <p:cNvPr id="232" name="Google Shape;232;p3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32"/>
          <p:cNvSpPr txBox="1">
            <a:spLocks noGrp="1"/>
          </p:cNvSpPr>
          <p:nvPr>
            <p:ph type="body" idx="1"/>
          </p:nvPr>
        </p:nvSpPr>
        <p:spPr>
          <a:xfrm>
            <a:off x="5334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2"/>
          <p:cNvSpPr txBox="1">
            <a:spLocks noGrp="1"/>
          </p:cNvSpPr>
          <p:nvPr>
            <p:ph type="body" idx="8"/>
          </p:nvPr>
        </p:nvSpPr>
        <p:spPr>
          <a:xfrm>
            <a:off x="31242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32"/>
          <p:cNvSpPr txBox="1">
            <a:spLocks noGrp="1"/>
          </p:cNvSpPr>
          <p:nvPr>
            <p:ph type="body" idx="9"/>
          </p:nvPr>
        </p:nvSpPr>
        <p:spPr>
          <a:xfrm>
            <a:off x="57150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8" name="Google Shape;238;p32"/>
          <p:cNvSpPr txBox="1">
            <a:spLocks noGrp="1"/>
          </p:cNvSpPr>
          <p:nvPr>
            <p:ph type="body" idx="13"/>
          </p:nvPr>
        </p:nvSpPr>
        <p:spPr>
          <a:xfrm>
            <a:off x="5334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32"/>
          <p:cNvSpPr txBox="1">
            <a:spLocks noGrp="1"/>
          </p:cNvSpPr>
          <p:nvPr>
            <p:ph type="body" idx="14"/>
          </p:nvPr>
        </p:nvSpPr>
        <p:spPr>
          <a:xfrm>
            <a:off x="31242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32"/>
          <p:cNvSpPr txBox="1">
            <a:spLocks noGrp="1"/>
          </p:cNvSpPr>
          <p:nvPr>
            <p:ph type="body" idx="15"/>
          </p:nvPr>
        </p:nvSpPr>
        <p:spPr>
          <a:xfrm>
            <a:off x="57150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Services">
  <p:cSld name="Our Services">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3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33"/>
          <p:cNvSpPr/>
          <p:nvPr/>
        </p:nvSpPr>
        <p:spPr>
          <a:xfrm>
            <a:off x="533400" y="1029611"/>
            <a:ext cx="7772400" cy="39914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6" name="Google Shape;246;p33"/>
          <p:cNvSpPr>
            <a:spLocks noGrp="1"/>
          </p:cNvSpPr>
          <p:nvPr>
            <p:ph type="pic" idx="2"/>
          </p:nvPr>
        </p:nvSpPr>
        <p:spPr>
          <a:xfrm>
            <a:off x="533400" y="1885950"/>
            <a:ext cx="762000" cy="718705"/>
          </a:xfrm>
          <a:prstGeom prst="roundRect">
            <a:avLst>
              <a:gd name="adj" fmla="val 16667"/>
            </a:avLst>
          </a:prstGeom>
          <a:noFill/>
          <a:ln>
            <a:noFill/>
          </a:ln>
          <a:effectLst>
            <a:reflection stA="52000" endA="300" endPos="35000" sy="-100000" algn="bl" rotWithShape="0"/>
          </a:effectLst>
        </p:spPr>
      </p:sp>
      <p:sp>
        <p:nvSpPr>
          <p:cNvPr id="247" name="Google Shape;247;p33"/>
          <p:cNvSpPr>
            <a:spLocks noGrp="1"/>
          </p:cNvSpPr>
          <p:nvPr>
            <p:ph type="pic" idx="3"/>
          </p:nvPr>
        </p:nvSpPr>
        <p:spPr>
          <a:xfrm>
            <a:off x="533400" y="3257550"/>
            <a:ext cx="762000" cy="718705"/>
          </a:xfrm>
          <a:prstGeom prst="roundRect">
            <a:avLst>
              <a:gd name="adj" fmla="val 16667"/>
            </a:avLst>
          </a:prstGeom>
          <a:noFill/>
          <a:ln>
            <a:noFill/>
          </a:ln>
          <a:effectLst>
            <a:reflection stA="52000" endA="300" endPos="35000" sy="-100000" algn="bl" rotWithShape="0"/>
          </a:effectLst>
        </p:spPr>
      </p:sp>
      <p:sp>
        <p:nvSpPr>
          <p:cNvPr id="248" name="Google Shape;248;p33"/>
          <p:cNvSpPr>
            <a:spLocks noGrp="1"/>
          </p:cNvSpPr>
          <p:nvPr>
            <p:ph type="pic" idx="4"/>
          </p:nvPr>
        </p:nvSpPr>
        <p:spPr>
          <a:xfrm>
            <a:off x="4724400" y="3257550"/>
            <a:ext cx="762000" cy="718705"/>
          </a:xfrm>
          <a:prstGeom prst="roundRect">
            <a:avLst>
              <a:gd name="adj" fmla="val 16667"/>
            </a:avLst>
          </a:prstGeom>
          <a:noFill/>
          <a:ln>
            <a:noFill/>
          </a:ln>
          <a:effectLst>
            <a:reflection stA="52000" endA="300" endPos="35000" sy="-100000" algn="bl" rotWithShape="0"/>
          </a:effectLst>
        </p:spPr>
      </p:sp>
      <p:sp>
        <p:nvSpPr>
          <p:cNvPr id="249" name="Google Shape;249;p33"/>
          <p:cNvSpPr>
            <a:spLocks noGrp="1"/>
          </p:cNvSpPr>
          <p:nvPr>
            <p:ph type="pic" idx="5"/>
          </p:nvPr>
        </p:nvSpPr>
        <p:spPr>
          <a:xfrm>
            <a:off x="4724400" y="1885950"/>
            <a:ext cx="762000" cy="718705"/>
          </a:xfrm>
          <a:prstGeom prst="roundRect">
            <a:avLst>
              <a:gd name="adj" fmla="val 16667"/>
            </a:avLst>
          </a:prstGeom>
          <a:noFill/>
          <a:ln>
            <a:noFill/>
          </a:ln>
          <a:effectLst>
            <a:reflection stA="52000" endA="300" endPos="35000" sy="-100000" algn="bl" rotWithShape="0"/>
          </a:effectLst>
        </p:spPr>
      </p:sp>
      <p:sp>
        <p:nvSpPr>
          <p:cNvPr id="250" name="Google Shape;250;p33"/>
          <p:cNvSpPr txBox="1">
            <a:spLocks noGrp="1"/>
          </p:cNvSpPr>
          <p:nvPr>
            <p:ph type="body" idx="1"/>
          </p:nvPr>
        </p:nvSpPr>
        <p:spPr>
          <a:xfrm>
            <a:off x="1371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1" name="Google Shape;251;p33"/>
          <p:cNvSpPr txBox="1">
            <a:spLocks noGrp="1"/>
          </p:cNvSpPr>
          <p:nvPr>
            <p:ph type="body" idx="6"/>
          </p:nvPr>
        </p:nvSpPr>
        <p:spPr>
          <a:xfrm>
            <a:off x="1371600" y="2076450"/>
            <a:ext cx="2971800" cy="800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262626"/>
              </a:buClr>
              <a:buSzPts val="1100"/>
              <a:buFont typeface="Arial"/>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33"/>
          <p:cNvSpPr txBox="1">
            <a:spLocks noGrp="1"/>
          </p:cNvSpPr>
          <p:nvPr>
            <p:ph type="body" idx="7"/>
          </p:nvPr>
        </p:nvSpPr>
        <p:spPr>
          <a:xfrm>
            <a:off x="5562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33"/>
          <p:cNvSpPr txBox="1">
            <a:spLocks noGrp="1"/>
          </p:cNvSpPr>
          <p:nvPr>
            <p:ph type="body" idx="8"/>
          </p:nvPr>
        </p:nvSpPr>
        <p:spPr>
          <a:xfrm>
            <a:off x="5562600" y="20764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4" name="Google Shape;254;p33"/>
          <p:cNvSpPr txBox="1">
            <a:spLocks noGrp="1"/>
          </p:cNvSpPr>
          <p:nvPr>
            <p:ph type="body" idx="9"/>
          </p:nvPr>
        </p:nvSpPr>
        <p:spPr>
          <a:xfrm>
            <a:off x="1371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33"/>
          <p:cNvSpPr txBox="1">
            <a:spLocks noGrp="1"/>
          </p:cNvSpPr>
          <p:nvPr>
            <p:ph type="body" idx="13"/>
          </p:nvPr>
        </p:nvSpPr>
        <p:spPr>
          <a:xfrm>
            <a:off x="1371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33"/>
          <p:cNvSpPr txBox="1">
            <a:spLocks noGrp="1"/>
          </p:cNvSpPr>
          <p:nvPr>
            <p:ph type="body" idx="14"/>
          </p:nvPr>
        </p:nvSpPr>
        <p:spPr>
          <a:xfrm>
            <a:off x="5562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33"/>
          <p:cNvSpPr txBox="1">
            <a:spLocks noGrp="1"/>
          </p:cNvSpPr>
          <p:nvPr>
            <p:ph type="body" idx="15"/>
          </p:nvPr>
        </p:nvSpPr>
        <p:spPr>
          <a:xfrm>
            <a:off x="5562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8" name="Google Shape;258;p33"/>
          <p:cNvSpPr txBox="1">
            <a:spLocks noGrp="1"/>
          </p:cNvSpPr>
          <p:nvPr>
            <p:ph type="body" idx="16"/>
          </p:nvPr>
        </p:nvSpPr>
        <p:spPr>
          <a:xfrm>
            <a:off x="533400" y="1047750"/>
            <a:ext cx="1905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33"/>
          <p:cNvSpPr txBox="1">
            <a:spLocks noGrp="1"/>
          </p:cNvSpPr>
          <p:nvPr>
            <p:ph type="body" idx="17"/>
          </p:nvPr>
        </p:nvSpPr>
        <p:spPr>
          <a:xfrm>
            <a:off x="2590800" y="1047750"/>
            <a:ext cx="20574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33"/>
          <p:cNvSpPr txBox="1">
            <a:spLocks noGrp="1"/>
          </p:cNvSpPr>
          <p:nvPr>
            <p:ph type="body" idx="18"/>
          </p:nvPr>
        </p:nvSpPr>
        <p:spPr>
          <a:xfrm>
            <a:off x="4724400" y="1047750"/>
            <a:ext cx="1524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1" name="Google Shape;261;p33"/>
          <p:cNvSpPr txBox="1">
            <a:spLocks noGrp="1"/>
          </p:cNvSpPr>
          <p:nvPr>
            <p:ph type="body" idx="19"/>
          </p:nvPr>
        </p:nvSpPr>
        <p:spPr>
          <a:xfrm>
            <a:off x="6400800" y="1047750"/>
            <a:ext cx="18288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Layout">
  <p:cSld name="Case Study Layout">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3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3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4"/>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200"/>
              <a:buNone/>
              <a:defRPr sz="12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34"/>
          <p:cNvSpPr>
            <a:spLocks noGrp="1"/>
          </p:cNvSpPr>
          <p:nvPr>
            <p:ph type="pic" idx="2"/>
          </p:nvPr>
        </p:nvSpPr>
        <p:spPr>
          <a:xfrm>
            <a:off x="533400" y="1790700"/>
            <a:ext cx="4419600" cy="2457450"/>
          </a:xfrm>
          <a:prstGeom prst="rect">
            <a:avLst/>
          </a:prstGeom>
          <a:noFill/>
          <a:ln w="38100" cap="flat" cmpd="sng">
            <a:solidFill>
              <a:schemeClr val="lt1"/>
            </a:solidFill>
            <a:prstDash val="solid"/>
            <a:miter lim="800000"/>
            <a:headEnd type="none" w="sm" len="sm"/>
            <a:tailEnd type="none" w="sm" len="sm"/>
          </a:ln>
        </p:spPr>
      </p:sp>
      <p:sp>
        <p:nvSpPr>
          <p:cNvPr id="268" name="Google Shape;268;p34"/>
          <p:cNvSpPr txBox="1">
            <a:spLocks noGrp="1"/>
          </p:cNvSpPr>
          <p:nvPr>
            <p:ph type="body" idx="3"/>
          </p:nvPr>
        </p:nvSpPr>
        <p:spPr>
          <a:xfrm>
            <a:off x="5257800" y="37909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9" name="Google Shape;269;p34"/>
          <p:cNvSpPr txBox="1">
            <a:spLocks noGrp="1"/>
          </p:cNvSpPr>
          <p:nvPr>
            <p:ph type="body" idx="4"/>
          </p:nvPr>
        </p:nvSpPr>
        <p:spPr>
          <a:xfrm>
            <a:off x="5257800" y="2419350"/>
            <a:ext cx="3429000" cy="1219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34"/>
          <p:cNvSpPr txBox="1">
            <a:spLocks noGrp="1"/>
          </p:cNvSpPr>
          <p:nvPr>
            <p:ph type="body" idx="5"/>
          </p:nvPr>
        </p:nvSpPr>
        <p:spPr>
          <a:xfrm>
            <a:off x="5257800" y="1733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Bullet List">
  <p:cSld name="Image and Bullet List">
    <p:spTree>
      <p:nvGrpSpPr>
        <p:cNvPr id="1" name="Shape 271"/>
        <p:cNvGrpSpPr/>
        <p:nvPr/>
      </p:nvGrpSpPr>
      <p:grpSpPr>
        <a:xfrm>
          <a:off x="0" y="0"/>
          <a:ext cx="0" cy="0"/>
          <a:chOff x="0" y="0"/>
          <a:chExt cx="0" cy="0"/>
        </a:xfrm>
      </p:grpSpPr>
      <p:sp>
        <p:nvSpPr>
          <p:cNvPr id="272" name="Google Shape;272;p35"/>
          <p:cNvSpPr>
            <a:spLocks noGrp="1"/>
          </p:cNvSpPr>
          <p:nvPr>
            <p:ph type="pic" idx="2"/>
          </p:nvPr>
        </p:nvSpPr>
        <p:spPr>
          <a:xfrm>
            <a:off x="0" y="1047750"/>
            <a:ext cx="9144000" cy="2819400"/>
          </a:xfrm>
          <a:prstGeom prst="rect">
            <a:avLst/>
          </a:prstGeom>
          <a:noFill/>
          <a:ln>
            <a:noFill/>
          </a:ln>
        </p:spPr>
      </p:sp>
      <p:sp>
        <p:nvSpPr>
          <p:cNvPr id="273" name="Google Shape;273;p3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3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5"/>
          <p:cNvSpPr txBox="1">
            <a:spLocks noGrp="1"/>
          </p:cNvSpPr>
          <p:nvPr>
            <p:ph type="body" idx="1"/>
          </p:nvPr>
        </p:nvSpPr>
        <p:spPr>
          <a:xfrm>
            <a:off x="304800" y="4019550"/>
            <a:ext cx="8534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FCED3"/>
              </a:buClr>
              <a:buSzPts val="1100"/>
              <a:buFont typeface="Arial"/>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ject Layout">
  <p:cSld name="Project Layout">
    <p:spTree>
      <p:nvGrpSpPr>
        <p:cNvPr id="1" name="Shape 277"/>
        <p:cNvGrpSpPr/>
        <p:nvPr/>
      </p:nvGrpSpPr>
      <p:grpSpPr>
        <a:xfrm>
          <a:off x="0" y="0"/>
          <a:ext cx="0" cy="0"/>
          <a:chOff x="0" y="0"/>
          <a:chExt cx="0" cy="0"/>
        </a:xfrm>
      </p:grpSpPr>
      <p:sp>
        <p:nvSpPr>
          <p:cNvPr id="278" name="Google Shape;278;p36"/>
          <p:cNvSpPr>
            <a:spLocks noGrp="1"/>
          </p:cNvSpPr>
          <p:nvPr>
            <p:ph type="pic" idx="2"/>
          </p:nvPr>
        </p:nvSpPr>
        <p:spPr>
          <a:xfrm>
            <a:off x="0" y="1123950"/>
            <a:ext cx="5181600" cy="3276600"/>
          </a:xfrm>
          <a:prstGeom prst="rect">
            <a:avLst/>
          </a:prstGeom>
          <a:noFill/>
          <a:ln>
            <a:noFill/>
          </a:ln>
        </p:spPr>
      </p:sp>
      <p:sp>
        <p:nvSpPr>
          <p:cNvPr id="279" name="Google Shape;279;p3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3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6"/>
          <p:cNvSpPr txBox="1">
            <a:spLocks noGrp="1"/>
          </p:cNvSpPr>
          <p:nvPr>
            <p:ph type="body" idx="1"/>
          </p:nvPr>
        </p:nvSpPr>
        <p:spPr>
          <a:xfrm>
            <a:off x="5410200" y="1498854"/>
            <a:ext cx="2971800" cy="31089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3" name="Google Shape;283;p36"/>
          <p:cNvSpPr txBox="1">
            <a:spLocks noGrp="1"/>
          </p:cNvSpPr>
          <p:nvPr>
            <p:ph type="body" idx="3"/>
          </p:nvPr>
        </p:nvSpPr>
        <p:spPr>
          <a:xfrm>
            <a:off x="5410200" y="1143000"/>
            <a:ext cx="2438400" cy="3619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4" name="Google Shape;284;p36"/>
          <p:cNvSpPr txBox="1">
            <a:spLocks noGrp="1"/>
          </p:cNvSpPr>
          <p:nvPr>
            <p:ph type="body" idx="4"/>
          </p:nvPr>
        </p:nvSpPr>
        <p:spPr>
          <a:xfrm>
            <a:off x="5410200" y="2114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36"/>
          <p:cNvSpPr txBox="1">
            <a:spLocks noGrp="1"/>
          </p:cNvSpPr>
          <p:nvPr>
            <p:ph type="body" idx="5"/>
          </p:nvPr>
        </p:nvSpPr>
        <p:spPr>
          <a:xfrm>
            <a:off x="5410200" y="2724150"/>
            <a:ext cx="3429000" cy="11430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36"/>
          <p:cNvSpPr txBox="1">
            <a:spLocks noGrp="1"/>
          </p:cNvSpPr>
          <p:nvPr>
            <p:ph type="body" idx="6"/>
          </p:nvPr>
        </p:nvSpPr>
        <p:spPr>
          <a:xfrm>
            <a:off x="5410200" y="39433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3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3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37"/>
          <p:cNvSpPr txBox="1">
            <a:spLocks noGrp="1"/>
          </p:cNvSpPr>
          <p:nvPr>
            <p:ph type="body" idx="1"/>
          </p:nvPr>
        </p:nvSpPr>
        <p:spPr>
          <a:xfrm>
            <a:off x="457200" y="1085850"/>
            <a:ext cx="8229600" cy="2857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b="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sz="1800" b="1"/>
            </a:lvl2pPr>
            <a:lvl3pPr marL="1371600" lvl="2" indent="-342900" algn="l">
              <a:lnSpc>
                <a:spcPct val="110000"/>
              </a:lnSpc>
              <a:spcBef>
                <a:spcPts val="0"/>
              </a:spcBef>
              <a:spcAft>
                <a:spcPts val="0"/>
              </a:spcAft>
              <a:buClr>
                <a:srgbClr val="262626"/>
              </a:buClr>
              <a:buSzPts val="1800"/>
              <a:buChar char="•"/>
              <a:defRPr sz="1800" b="1"/>
            </a:lvl3pPr>
            <a:lvl4pPr marL="1828800" lvl="3" indent="-342900" algn="l">
              <a:lnSpc>
                <a:spcPct val="110000"/>
              </a:lnSpc>
              <a:spcBef>
                <a:spcPts val="0"/>
              </a:spcBef>
              <a:spcAft>
                <a:spcPts val="0"/>
              </a:spcAft>
              <a:buClr>
                <a:srgbClr val="262626"/>
              </a:buClr>
              <a:buSzPts val="1800"/>
              <a:buChar char="–"/>
              <a:defRPr sz="1800" b="1"/>
            </a:lvl4pPr>
            <a:lvl5pPr marL="2286000" lvl="4" indent="-342900" algn="l">
              <a:lnSpc>
                <a:spcPct val="110000"/>
              </a:lnSpc>
              <a:spcBef>
                <a:spcPts val="0"/>
              </a:spcBef>
              <a:spcAft>
                <a:spcPts val="0"/>
              </a:spcAft>
              <a:buClr>
                <a:srgbClr val="262626"/>
              </a:buClr>
              <a:buSzPts val="1800"/>
              <a:buChar char="»"/>
              <a:defRPr sz="18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37"/>
          <p:cNvSpPr txBox="1">
            <a:spLocks noGrp="1"/>
          </p:cNvSpPr>
          <p:nvPr>
            <p:ph type="body" idx="2"/>
          </p:nvPr>
        </p:nvSpPr>
        <p:spPr>
          <a:xfrm>
            <a:off x="533400" y="4019550"/>
            <a:ext cx="792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1"/>
          <p:cNvSpPr txBox="1">
            <a:spLocks noGrp="1"/>
          </p:cNvSpPr>
          <p:nvPr>
            <p:ph type="body" idx="1"/>
          </p:nvPr>
        </p:nvSpPr>
        <p:spPr>
          <a:xfrm>
            <a:off x="5791200" y="1373187"/>
            <a:ext cx="2667000" cy="665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1"/>
          <p:cNvSpPr txBox="1">
            <a:spLocks noGrp="1"/>
          </p:cNvSpPr>
          <p:nvPr>
            <p:ph type="body" idx="2"/>
          </p:nvPr>
        </p:nvSpPr>
        <p:spPr>
          <a:xfrm>
            <a:off x="5791200" y="2266950"/>
            <a:ext cx="253365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11"/>
          <p:cNvSpPr txBox="1">
            <a:spLocks noGrp="1"/>
          </p:cNvSpPr>
          <p:nvPr>
            <p:ph type="body" idx="3"/>
          </p:nvPr>
        </p:nvSpPr>
        <p:spPr>
          <a:xfrm>
            <a:off x="5791200" y="2551113"/>
            <a:ext cx="2819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11"/>
          <p:cNvSpPr txBox="1">
            <a:spLocks noGrp="1"/>
          </p:cNvSpPr>
          <p:nvPr>
            <p:ph type="body" idx="4"/>
          </p:nvPr>
        </p:nvSpPr>
        <p:spPr>
          <a:xfrm>
            <a:off x="5791200" y="3354387"/>
            <a:ext cx="251460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1"/>
          <p:cNvSpPr txBox="1">
            <a:spLocks noGrp="1"/>
          </p:cNvSpPr>
          <p:nvPr>
            <p:ph type="body" idx="5"/>
          </p:nvPr>
        </p:nvSpPr>
        <p:spPr>
          <a:xfrm>
            <a:off x="5791200" y="3638550"/>
            <a:ext cx="2971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1"/>
          <p:cNvSpPr>
            <a:spLocks noGrp="1"/>
          </p:cNvSpPr>
          <p:nvPr>
            <p:ph type="pic" idx="6"/>
          </p:nvPr>
        </p:nvSpPr>
        <p:spPr>
          <a:xfrm>
            <a:off x="1125304" y="1700784"/>
            <a:ext cx="3429000" cy="2065944"/>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Area Layout">
  <p:cSld name="4 Area Layout">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3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3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38"/>
          <p:cNvSpPr txBox="1">
            <a:spLocks noGrp="1"/>
          </p:cNvSpPr>
          <p:nvPr>
            <p:ph type="body" idx="1"/>
          </p:nvPr>
        </p:nvSpPr>
        <p:spPr>
          <a:xfrm>
            <a:off x="53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38"/>
          <p:cNvSpPr txBox="1">
            <a:spLocks noGrp="1"/>
          </p:cNvSpPr>
          <p:nvPr>
            <p:ph type="body" idx="2"/>
          </p:nvPr>
        </p:nvSpPr>
        <p:spPr>
          <a:xfrm>
            <a:off x="434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38"/>
          <p:cNvSpPr txBox="1">
            <a:spLocks noGrp="1"/>
          </p:cNvSpPr>
          <p:nvPr>
            <p:ph type="body" idx="3"/>
          </p:nvPr>
        </p:nvSpPr>
        <p:spPr>
          <a:xfrm>
            <a:off x="53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38"/>
          <p:cNvSpPr txBox="1">
            <a:spLocks noGrp="1"/>
          </p:cNvSpPr>
          <p:nvPr>
            <p:ph type="body" idx="4"/>
          </p:nvPr>
        </p:nvSpPr>
        <p:spPr>
          <a:xfrm>
            <a:off x="434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1" name="Google Shape;301;p38"/>
          <p:cNvSpPr txBox="1">
            <a:spLocks noGrp="1"/>
          </p:cNvSpPr>
          <p:nvPr>
            <p:ph type="body" idx="5"/>
          </p:nvPr>
        </p:nvSpPr>
        <p:spPr>
          <a:xfrm>
            <a:off x="533400" y="1123950"/>
            <a:ext cx="24384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38"/>
          <p:cNvSpPr txBox="1">
            <a:spLocks noGrp="1"/>
          </p:cNvSpPr>
          <p:nvPr>
            <p:ph type="body" idx="6"/>
          </p:nvPr>
        </p:nvSpPr>
        <p:spPr>
          <a:xfrm>
            <a:off x="4343400" y="112395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38"/>
          <p:cNvSpPr txBox="1">
            <a:spLocks noGrp="1"/>
          </p:cNvSpPr>
          <p:nvPr>
            <p:ph type="body" idx="7"/>
          </p:nvPr>
        </p:nvSpPr>
        <p:spPr>
          <a:xfrm>
            <a:off x="533400" y="2971800"/>
            <a:ext cx="25908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38"/>
          <p:cNvSpPr txBox="1">
            <a:spLocks noGrp="1"/>
          </p:cNvSpPr>
          <p:nvPr>
            <p:ph type="body" idx="8"/>
          </p:nvPr>
        </p:nvSpPr>
        <p:spPr>
          <a:xfrm>
            <a:off x="4343400" y="297180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3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3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39"/>
          <p:cNvSpPr>
            <a:spLocks noGrp="1"/>
          </p:cNvSpPr>
          <p:nvPr>
            <p:ph type="pic" idx="2"/>
          </p:nvPr>
        </p:nvSpPr>
        <p:spPr>
          <a:xfrm>
            <a:off x="533400" y="1619250"/>
            <a:ext cx="4343400" cy="2476500"/>
          </a:xfrm>
          <a:prstGeom prst="rect">
            <a:avLst/>
          </a:prstGeom>
          <a:noFill/>
          <a:ln w="38100" cap="flat" cmpd="sng">
            <a:solidFill>
              <a:schemeClr val="lt1"/>
            </a:solidFill>
            <a:prstDash val="solid"/>
            <a:miter lim="800000"/>
            <a:headEnd type="none" w="sm" len="sm"/>
            <a:tailEnd type="none" w="sm" len="sm"/>
          </a:ln>
        </p:spPr>
      </p:sp>
      <p:sp>
        <p:nvSpPr>
          <p:cNvPr id="310" name="Google Shape;310;p39"/>
          <p:cNvSpPr txBox="1">
            <a:spLocks noGrp="1"/>
          </p:cNvSpPr>
          <p:nvPr>
            <p:ph type="body" idx="1"/>
          </p:nvPr>
        </p:nvSpPr>
        <p:spPr>
          <a:xfrm>
            <a:off x="457200" y="1009650"/>
            <a:ext cx="8077200" cy="3429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1" name="Google Shape;311;p39"/>
          <p:cNvSpPr txBox="1">
            <a:spLocks noGrp="1"/>
          </p:cNvSpPr>
          <p:nvPr>
            <p:ph type="body" idx="3"/>
          </p:nvPr>
        </p:nvSpPr>
        <p:spPr>
          <a:xfrm>
            <a:off x="6172200" y="17335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39"/>
          <p:cNvSpPr txBox="1">
            <a:spLocks noGrp="1"/>
          </p:cNvSpPr>
          <p:nvPr>
            <p:ph type="body" idx="4"/>
          </p:nvPr>
        </p:nvSpPr>
        <p:spPr>
          <a:xfrm>
            <a:off x="6172200" y="20383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39"/>
          <p:cNvSpPr txBox="1">
            <a:spLocks noGrp="1"/>
          </p:cNvSpPr>
          <p:nvPr>
            <p:ph type="body" idx="5"/>
          </p:nvPr>
        </p:nvSpPr>
        <p:spPr>
          <a:xfrm>
            <a:off x="6172200" y="23431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4" name="Google Shape;314;p39"/>
          <p:cNvSpPr txBox="1">
            <a:spLocks noGrp="1"/>
          </p:cNvSpPr>
          <p:nvPr>
            <p:ph type="body" idx="6"/>
          </p:nvPr>
        </p:nvSpPr>
        <p:spPr>
          <a:xfrm>
            <a:off x="6172200" y="26479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5" name="Google Shape;315;p39"/>
          <p:cNvSpPr txBox="1">
            <a:spLocks noGrp="1"/>
          </p:cNvSpPr>
          <p:nvPr>
            <p:ph type="body" idx="7"/>
          </p:nvPr>
        </p:nvSpPr>
        <p:spPr>
          <a:xfrm>
            <a:off x="5867400" y="31813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39"/>
          <p:cNvSpPr txBox="1">
            <a:spLocks noGrp="1"/>
          </p:cNvSpPr>
          <p:nvPr>
            <p:ph type="body" idx="8"/>
          </p:nvPr>
        </p:nvSpPr>
        <p:spPr>
          <a:xfrm>
            <a:off x="5867400" y="34861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7" name="Google Shape;317;p39"/>
          <p:cNvSpPr txBox="1">
            <a:spLocks noGrp="1"/>
          </p:cNvSpPr>
          <p:nvPr>
            <p:ph type="body" idx="9"/>
          </p:nvPr>
        </p:nvSpPr>
        <p:spPr>
          <a:xfrm>
            <a:off x="5105400" y="17335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8" name="Google Shape;318;p39"/>
          <p:cNvSpPr txBox="1">
            <a:spLocks noGrp="1"/>
          </p:cNvSpPr>
          <p:nvPr>
            <p:ph type="body" idx="13"/>
          </p:nvPr>
        </p:nvSpPr>
        <p:spPr>
          <a:xfrm>
            <a:off x="5105400" y="20383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9" name="Google Shape;319;p39"/>
          <p:cNvSpPr txBox="1">
            <a:spLocks noGrp="1"/>
          </p:cNvSpPr>
          <p:nvPr>
            <p:ph type="body" idx="14"/>
          </p:nvPr>
        </p:nvSpPr>
        <p:spPr>
          <a:xfrm>
            <a:off x="5105400" y="23431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0" name="Google Shape;320;p39"/>
          <p:cNvSpPr txBox="1">
            <a:spLocks noGrp="1"/>
          </p:cNvSpPr>
          <p:nvPr>
            <p:ph type="body" idx="15"/>
          </p:nvPr>
        </p:nvSpPr>
        <p:spPr>
          <a:xfrm>
            <a:off x="5105400" y="26479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1"/>
        <p:cNvGrpSpPr/>
        <p:nvPr/>
      </p:nvGrpSpPr>
      <p:grpSpPr>
        <a:xfrm>
          <a:off x="0" y="0"/>
          <a:ext cx="0" cy="0"/>
          <a:chOff x="0" y="0"/>
          <a:chExt cx="0" cy="0"/>
        </a:xfrm>
      </p:grpSpPr>
      <p:pic>
        <p:nvPicPr>
          <p:cNvPr id="322" name="Google Shape;322;p40"/>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23" name="Google Shape;323;p4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5" name="Google Shape;325;p40"/>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6" name="Google Shape;326;p40"/>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7" name="Google Shape;327;p40"/>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0C0C0C"/>
              </a:solidFill>
              <a:latin typeface="Bebas Neue"/>
              <a:ea typeface="Bebas Neue"/>
              <a:cs typeface="Bebas Neue"/>
              <a:sym typeface="Bebas Neue"/>
            </a:endParaRPr>
          </a:p>
        </p:txBody>
      </p:sp>
      <p:cxnSp>
        <p:nvCxnSpPr>
          <p:cNvPr id="328" name="Google Shape;328;p40"/>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29" name="Google Shape;329;p40"/>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32" name="Google Shape;332;p4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41"/>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4" name="Google Shape;334;p41"/>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41"/>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0C0C0C"/>
              </a:solidFill>
              <a:latin typeface="Bebas Neue"/>
              <a:ea typeface="Bebas Neue"/>
              <a:cs typeface="Bebas Neue"/>
              <a:sym typeface="Bebas Neue"/>
            </a:endParaRPr>
          </a:p>
        </p:txBody>
      </p:sp>
      <p:cxnSp>
        <p:nvCxnSpPr>
          <p:cNvPr id="336" name="Google Shape;336;p41"/>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37" name="Google Shape;337;p41"/>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
        <p:nvSpPr>
          <p:cNvPr id="338" name="Google Shape;338;p41">
            <a:hlinkClick r:id="" action="ppaction://hlinkshowjump?jump=nextslide"/>
          </p:cNvPr>
          <p:cNvSpPr/>
          <p:nvPr/>
        </p:nvSpPr>
        <p:spPr>
          <a:xfrm>
            <a:off x="8382000"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i="0" u="none" strike="noStrike" cap="none">
              <a:solidFill>
                <a:srgbClr val="BFBFBF"/>
              </a:solidFill>
              <a:latin typeface="Arial"/>
              <a:ea typeface="Arial"/>
              <a:cs typeface="Arial"/>
              <a:sym typeface="Arial"/>
            </a:endParaRPr>
          </a:p>
        </p:txBody>
      </p:sp>
      <p:sp>
        <p:nvSpPr>
          <p:cNvPr id="339" name="Google Shape;339;p41">
            <a:hlinkClick r:id="" action="ppaction://hlinkshowjump?jump=previousslide"/>
          </p:cNvPr>
          <p:cNvSpPr/>
          <p:nvPr/>
        </p:nvSpPr>
        <p:spPr>
          <a:xfrm>
            <a:off x="8036087"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i="0" u="none" strike="noStrike" cap="none">
              <a:solidFill>
                <a:srgbClr val="BFBFBF"/>
              </a:solidFill>
              <a:latin typeface="Arial"/>
              <a:ea typeface="Arial"/>
              <a:cs typeface="Arial"/>
              <a:sym typeface="Arial"/>
            </a:endParaRPr>
          </a:p>
        </p:txBody>
      </p:sp>
      <p:sp>
        <p:nvSpPr>
          <p:cNvPr id="340" name="Google Shape;340;p41"/>
          <p:cNvSpPr/>
          <p:nvPr/>
        </p:nvSpPr>
        <p:spPr>
          <a:xfrm flipH="1">
            <a:off x="8122955"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41" name="Google Shape;341;p41"/>
          <p:cNvSpPr/>
          <p:nvPr/>
        </p:nvSpPr>
        <p:spPr>
          <a:xfrm>
            <a:off x="8473440"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2"/>
          <p:cNvSpPr txBox="1">
            <a:spLocks noGrp="1"/>
          </p:cNvSpPr>
          <p:nvPr>
            <p:ph type="body" idx="1"/>
          </p:nvPr>
        </p:nvSpPr>
        <p:spPr>
          <a:xfrm>
            <a:off x="533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2"/>
          <p:cNvSpPr txBox="1">
            <a:spLocks noGrp="1"/>
          </p:cNvSpPr>
          <p:nvPr>
            <p:ph type="body" idx="2"/>
          </p:nvPr>
        </p:nvSpPr>
        <p:spPr>
          <a:xfrm>
            <a:off x="533400" y="1047750"/>
            <a:ext cx="210312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12"/>
          <p:cNvSpPr txBox="1">
            <a:spLocks noGrp="1"/>
          </p:cNvSpPr>
          <p:nvPr>
            <p:ph type="body" idx="3"/>
          </p:nvPr>
        </p:nvSpPr>
        <p:spPr>
          <a:xfrm>
            <a:off x="33528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12"/>
          <p:cNvSpPr txBox="1">
            <a:spLocks noGrp="1"/>
          </p:cNvSpPr>
          <p:nvPr>
            <p:ph type="body" idx="4"/>
          </p:nvPr>
        </p:nvSpPr>
        <p:spPr>
          <a:xfrm>
            <a:off x="62484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2"/>
          <p:cNvSpPr txBox="1">
            <a:spLocks noGrp="1"/>
          </p:cNvSpPr>
          <p:nvPr>
            <p:ph type="body" idx="5"/>
          </p:nvPr>
        </p:nvSpPr>
        <p:spPr>
          <a:xfrm>
            <a:off x="33528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2"/>
          <p:cNvSpPr txBox="1">
            <a:spLocks noGrp="1"/>
          </p:cNvSpPr>
          <p:nvPr>
            <p:ph type="body" idx="6"/>
          </p:nvPr>
        </p:nvSpPr>
        <p:spPr>
          <a:xfrm>
            <a:off x="6248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rgbClr val="262626"/>
              </a:buClr>
              <a:buSzPts val="1800"/>
              <a:buChar char="•"/>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1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3600"/>
              <a:buFont typeface="Arial Black"/>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888888"/>
              </a:buClr>
              <a:buSzPts val="1800"/>
              <a:buNone/>
              <a:defRPr sz="1800">
                <a:solidFill>
                  <a:srgbClr val="888888"/>
                </a:solidFill>
              </a:defRPr>
            </a:lvl1pPr>
            <a:lvl2pPr marL="914400" lvl="1" indent="-228600" algn="l">
              <a:lnSpc>
                <a:spcPct val="110000"/>
              </a:lnSpc>
              <a:spcBef>
                <a:spcPts val="0"/>
              </a:spcBef>
              <a:spcAft>
                <a:spcPts val="0"/>
              </a:spcAft>
              <a:buClr>
                <a:srgbClr val="888888"/>
              </a:buClr>
              <a:buSzPts val="1800"/>
              <a:buNone/>
              <a:defRPr sz="1800">
                <a:solidFill>
                  <a:srgbClr val="888888"/>
                </a:solidFill>
              </a:defRPr>
            </a:lvl2pPr>
            <a:lvl3pPr marL="1371600" lvl="2" indent="-228600" algn="l">
              <a:lnSpc>
                <a:spcPct val="110000"/>
              </a:lnSpc>
              <a:spcBef>
                <a:spcPts val="0"/>
              </a:spcBef>
              <a:spcAft>
                <a:spcPts val="0"/>
              </a:spcAft>
              <a:buClr>
                <a:srgbClr val="888888"/>
              </a:buClr>
              <a:buSzPts val="1600"/>
              <a:buNone/>
              <a:defRPr sz="1600">
                <a:solidFill>
                  <a:srgbClr val="888888"/>
                </a:solidFill>
              </a:defRPr>
            </a:lvl3pPr>
            <a:lvl4pPr marL="1828800" lvl="3" indent="-228600" algn="l">
              <a:lnSpc>
                <a:spcPct val="110000"/>
              </a:lnSpc>
              <a:spcBef>
                <a:spcPts val="0"/>
              </a:spcBef>
              <a:spcAft>
                <a:spcPts val="0"/>
              </a:spcAft>
              <a:buClr>
                <a:srgbClr val="888888"/>
              </a:buClr>
              <a:buSzPts val="1400"/>
              <a:buNone/>
              <a:defRPr sz="1400">
                <a:solidFill>
                  <a:srgbClr val="888888"/>
                </a:solidFill>
              </a:defRPr>
            </a:lvl4pPr>
            <a:lvl5pPr marL="2286000" lvl="4" indent="-228600" algn="l">
              <a:lnSpc>
                <a:spcPct val="110000"/>
              </a:lnSpc>
              <a:spcBef>
                <a:spcPts val="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32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457200" y="971550"/>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16"/>
          <p:cNvSpPr txBox="1">
            <a:spLocks noGrp="1"/>
          </p:cNvSpPr>
          <p:nvPr>
            <p:ph type="body" idx="2"/>
          </p:nvPr>
        </p:nvSpPr>
        <p:spPr>
          <a:xfrm>
            <a:off x="457200" y="1451371"/>
            <a:ext cx="4040188"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16"/>
          <p:cNvSpPr txBox="1">
            <a:spLocks noGrp="1"/>
          </p:cNvSpPr>
          <p:nvPr>
            <p:ph type="body" idx="3"/>
          </p:nvPr>
        </p:nvSpPr>
        <p:spPr>
          <a:xfrm>
            <a:off x="4645028" y="971550"/>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6"/>
          <p:cNvSpPr txBox="1">
            <a:spLocks noGrp="1"/>
          </p:cNvSpPr>
          <p:nvPr>
            <p:ph type="body" idx="4"/>
          </p:nvPr>
        </p:nvSpPr>
        <p:spPr>
          <a:xfrm>
            <a:off x="4645028" y="1451371"/>
            <a:ext cx="4041775"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5">
            <a:alphaModFix/>
          </a:blip>
          <a:srcRect/>
          <a:stretch/>
        </p:blipFill>
        <p:spPr>
          <a:xfrm>
            <a:off x="0" y="0"/>
            <a:ext cx="9144000" cy="5162550"/>
          </a:xfrm>
          <a:prstGeom prst="rect">
            <a:avLst/>
          </a:prstGeom>
          <a:noFill/>
          <a:ln>
            <a:noFill/>
          </a:ln>
        </p:spPr>
      </p:pic>
      <p:sp>
        <p:nvSpPr>
          <p:cNvPr id="11" name="Google Shape;11;p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62626"/>
              </a:buClr>
              <a:buSzPts val="3200"/>
              <a:buFont typeface="Arial Black"/>
              <a:buNone/>
              <a:defRPr sz="3200" b="1" i="0" u="none" strike="noStrike" cap="none">
                <a:solidFill>
                  <a:srgbClr val="26262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L="914400" marR="0" lvl="1"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L="1371600" marR="0" lvl="2"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L="1828800" marR="0" lvl="3"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L="2286000" marR="0" lvl="4"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8"/>
          <p:cNvSpPr/>
          <p:nvPr/>
        </p:nvSpPr>
        <p:spPr>
          <a:xfrm>
            <a:off x="0" y="419100"/>
            <a:ext cx="152400" cy="400050"/>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 name="Google Shape;15;p8"/>
          <p:cNvCxnSpPr/>
          <p:nvPr/>
        </p:nvCxnSpPr>
        <p:spPr>
          <a:xfrm>
            <a:off x="0" y="601662"/>
            <a:ext cx="101600" cy="0"/>
          </a:xfrm>
          <a:prstGeom prst="straightConnector1">
            <a:avLst/>
          </a:prstGeom>
          <a:noFill/>
          <a:ln w="19050" cap="flat" cmpd="sng">
            <a:solidFill>
              <a:schemeClr val="lt1"/>
            </a:solidFill>
            <a:prstDash val="solid"/>
            <a:round/>
            <a:headEnd type="none" w="sm" len="sm"/>
            <a:tailEnd type="none" w="sm" len="sm"/>
          </a:ln>
        </p:spPr>
      </p:cxnSp>
      <p:cxnSp>
        <p:nvCxnSpPr>
          <p:cNvPr id="16" name="Google Shape;16;p8"/>
          <p:cNvCxnSpPr/>
          <p:nvPr/>
        </p:nvCxnSpPr>
        <p:spPr>
          <a:xfrm>
            <a:off x="0" y="647700"/>
            <a:ext cx="1016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8"/>
          <p:cNvSpPr/>
          <p:nvPr/>
        </p:nvSpPr>
        <p:spPr>
          <a:xfrm>
            <a:off x="0" y="4694551"/>
            <a:ext cx="9144000" cy="467999"/>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7F7F7F"/>
                </a:solidFill>
                <a:latin typeface="Arial Black"/>
                <a:ea typeface="Arial Black"/>
                <a:cs typeface="Arial Black"/>
                <a:sym typeface="Arial Blac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tools.ietf.org/html/rfc639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archive.routeview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archive.routeviews.org/route-views.bknix/bgpdata/"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bitbucket.org/ripencc/bgpdump/wiki/Home" TargetMode="External"/><Relationship Id="rId7" Type="http://schemas.openxmlformats.org/officeDocument/2006/relationships/hyperlink" Target="https://github.com/rfc1036/zebra-dump-parser"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github.com/t2mune/mrtparse" TargetMode="External"/><Relationship Id="rId5" Type="http://schemas.openxmlformats.org/officeDocument/2006/relationships/hyperlink" Target="https://github.com/yasuhiro-ohara-ntt/bgpdump2" TargetMode="External"/><Relationship Id="rId4" Type="http://schemas.openxmlformats.org/officeDocument/2006/relationships/hyperlink" Target="https://github.com/cawka/bgpparser"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lists.nsrc.org/listinfo/routeviews-user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routeviews.org/routeviews/index.php/pap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azquotes.com/quote/679503"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azquotes.com/author/11802-Jon_Poste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routeviews.org/routeview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routeviews.org/routeviews/index.php/ma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
          <p:cNvSpPr/>
          <p:nvPr/>
        </p:nvSpPr>
        <p:spPr>
          <a:xfrm>
            <a:off x="1371600" y="1581150"/>
            <a:ext cx="6683022" cy="1104900"/>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7" name="Google Shape;347;p1"/>
          <p:cNvSpPr/>
          <p:nvPr/>
        </p:nvSpPr>
        <p:spPr>
          <a:xfrm>
            <a:off x="1371600" y="1820334"/>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8" name="Google Shape;348;p1"/>
          <p:cNvSpPr/>
          <p:nvPr/>
        </p:nvSpPr>
        <p:spPr>
          <a:xfrm>
            <a:off x="7845778" y="1820335"/>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9" name="Google Shape;349;p1"/>
          <p:cNvSpPr txBox="1">
            <a:spLocks noGrp="1"/>
          </p:cNvSpPr>
          <p:nvPr>
            <p:ph type="ctrTitle"/>
          </p:nvPr>
        </p:nvSpPr>
        <p:spPr>
          <a:xfrm>
            <a:off x="1690864" y="1845712"/>
            <a:ext cx="6044496" cy="5486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700"/>
              <a:buFont typeface="Arial Black"/>
              <a:buNone/>
            </a:pPr>
            <a:r>
              <a:rPr lang="en-US" sz="2700" b="0">
                <a:solidFill>
                  <a:schemeClr val="dk1"/>
                </a:solidFill>
              </a:rPr>
              <a:t>ROUTEVIEWS</a:t>
            </a:r>
            <a:endParaRPr sz="2700" b="0">
              <a:solidFill>
                <a:schemeClr val="dk1"/>
              </a:solidFill>
            </a:endParaRPr>
          </a:p>
          <a:p>
            <a:pPr marL="0" lvl="0" indent="0" algn="ctr" rtl="0">
              <a:spcBef>
                <a:spcPts val="0"/>
              </a:spcBef>
              <a:spcAft>
                <a:spcPts val="0"/>
              </a:spcAft>
              <a:buClr>
                <a:schemeClr val="dk1"/>
              </a:buClr>
              <a:buSzPts val="2700"/>
              <a:buFont typeface="Arial Black"/>
              <a:buNone/>
            </a:pPr>
            <a:r>
              <a:rPr lang="en-US" sz="2000" b="0">
                <a:solidFill>
                  <a:schemeClr val="dk1"/>
                </a:solidFill>
              </a:rPr>
              <a:t>Global BGP Collector for Operators and Research</a:t>
            </a:r>
            <a:r>
              <a:rPr lang="en-US" sz="2700" b="0">
                <a:solidFill>
                  <a:schemeClr val="dk1"/>
                </a:solidFill>
              </a:rPr>
              <a:t> </a:t>
            </a:r>
            <a:endParaRPr sz="2000" b="0">
              <a:solidFill>
                <a:schemeClr val="dk1"/>
              </a:solidFill>
            </a:endParaRPr>
          </a:p>
        </p:txBody>
      </p:sp>
      <p:cxnSp>
        <p:nvCxnSpPr>
          <p:cNvPr id="350" name="Google Shape;350;p1"/>
          <p:cNvCxnSpPr/>
          <p:nvPr/>
        </p:nvCxnSpPr>
        <p:spPr>
          <a:xfrm>
            <a:off x="1482019" y="2116668"/>
            <a:ext cx="98425" cy="1"/>
          </a:xfrm>
          <a:prstGeom prst="straightConnector1">
            <a:avLst/>
          </a:prstGeom>
          <a:noFill/>
          <a:ln w="19050" cap="flat" cmpd="sng">
            <a:solidFill>
              <a:schemeClr val="lt1"/>
            </a:solidFill>
            <a:prstDash val="solid"/>
            <a:round/>
            <a:headEnd type="none" w="sm" len="sm"/>
            <a:tailEnd type="none" w="sm" len="sm"/>
          </a:ln>
        </p:spPr>
      </p:cxnSp>
      <p:cxnSp>
        <p:nvCxnSpPr>
          <p:cNvPr id="351" name="Google Shape;351;p1"/>
          <p:cNvCxnSpPr/>
          <p:nvPr/>
        </p:nvCxnSpPr>
        <p:spPr>
          <a:xfrm>
            <a:off x="1482019" y="2162706"/>
            <a:ext cx="98425" cy="1"/>
          </a:xfrm>
          <a:prstGeom prst="straightConnector1">
            <a:avLst/>
          </a:prstGeom>
          <a:noFill/>
          <a:ln w="19050" cap="flat" cmpd="sng">
            <a:solidFill>
              <a:schemeClr val="lt1"/>
            </a:solidFill>
            <a:prstDash val="solid"/>
            <a:round/>
            <a:headEnd type="none" w="sm" len="sm"/>
            <a:tailEnd type="none" w="sm" len="sm"/>
          </a:ln>
        </p:spPr>
      </p:cxnSp>
      <p:cxnSp>
        <p:nvCxnSpPr>
          <p:cNvPr id="352" name="Google Shape;352;p1"/>
          <p:cNvCxnSpPr/>
          <p:nvPr/>
        </p:nvCxnSpPr>
        <p:spPr>
          <a:xfrm>
            <a:off x="7845778" y="2116669"/>
            <a:ext cx="98425" cy="1"/>
          </a:xfrm>
          <a:prstGeom prst="straightConnector1">
            <a:avLst/>
          </a:prstGeom>
          <a:noFill/>
          <a:ln w="19050" cap="flat" cmpd="sng">
            <a:solidFill>
              <a:schemeClr val="lt1"/>
            </a:solidFill>
            <a:prstDash val="solid"/>
            <a:round/>
            <a:headEnd type="none" w="sm" len="sm"/>
            <a:tailEnd type="none" w="sm" len="sm"/>
          </a:ln>
        </p:spPr>
      </p:cxnSp>
      <p:cxnSp>
        <p:nvCxnSpPr>
          <p:cNvPr id="353" name="Google Shape;353;p1"/>
          <p:cNvCxnSpPr/>
          <p:nvPr/>
        </p:nvCxnSpPr>
        <p:spPr>
          <a:xfrm>
            <a:off x="7845778" y="2162707"/>
            <a:ext cx="98425" cy="1"/>
          </a:xfrm>
          <a:prstGeom prst="straightConnector1">
            <a:avLst/>
          </a:prstGeom>
          <a:noFill/>
          <a:ln w="19050" cap="flat" cmpd="sng">
            <a:solidFill>
              <a:schemeClr val="lt1"/>
            </a:solidFill>
            <a:prstDash val="solid"/>
            <a:round/>
            <a:headEnd type="none" w="sm" len="sm"/>
            <a:tailEnd type="none" w="sm" len="sm"/>
          </a:ln>
        </p:spPr>
      </p:cxnSp>
      <p:pic>
        <p:nvPicPr>
          <p:cNvPr id="354" name="Google Shape;354;p1"/>
          <p:cNvPicPr preferRelativeResize="0"/>
          <p:nvPr/>
        </p:nvPicPr>
        <p:blipFill rotWithShape="1">
          <a:blip r:embed="rId3">
            <a:alphaModFix/>
          </a:blip>
          <a:srcRect/>
          <a:stretch/>
        </p:blipFill>
        <p:spPr>
          <a:xfrm>
            <a:off x="3947845" y="3209985"/>
            <a:ext cx="1259506" cy="604123"/>
          </a:xfrm>
          <a:prstGeom prst="rect">
            <a:avLst/>
          </a:prstGeom>
          <a:noFill/>
          <a:ln>
            <a:noFill/>
          </a:ln>
        </p:spPr>
      </p:pic>
      <p:pic>
        <p:nvPicPr>
          <p:cNvPr id="355" name="Google Shape;355;p1"/>
          <p:cNvPicPr preferRelativeResize="0"/>
          <p:nvPr/>
        </p:nvPicPr>
        <p:blipFill rotWithShape="1">
          <a:blip r:embed="rId4">
            <a:alphaModFix/>
          </a:blip>
          <a:srcRect/>
          <a:stretch/>
        </p:blipFill>
        <p:spPr>
          <a:xfrm>
            <a:off x="2330701" y="3150763"/>
            <a:ext cx="722569" cy="722569"/>
          </a:xfrm>
          <a:prstGeom prst="rect">
            <a:avLst/>
          </a:prstGeom>
          <a:noFill/>
          <a:ln>
            <a:noFill/>
          </a:ln>
        </p:spPr>
      </p:pic>
      <p:pic>
        <p:nvPicPr>
          <p:cNvPr id="356" name="Google Shape;356;p1"/>
          <p:cNvPicPr preferRelativeResize="0"/>
          <p:nvPr/>
        </p:nvPicPr>
        <p:blipFill rotWithShape="1">
          <a:blip r:embed="rId5">
            <a:alphaModFix/>
          </a:blip>
          <a:srcRect/>
          <a:stretch/>
        </p:blipFill>
        <p:spPr>
          <a:xfrm>
            <a:off x="5607301" y="3002422"/>
            <a:ext cx="1618809" cy="1019247"/>
          </a:xfrm>
          <a:prstGeom prst="rect">
            <a:avLst/>
          </a:prstGeom>
          <a:noFill/>
          <a:ln>
            <a:noFill/>
          </a:ln>
        </p:spPr>
      </p:pic>
      <p:sp>
        <p:nvSpPr>
          <p:cNvPr id="357" name="Google Shape;357;p1"/>
          <p:cNvSpPr txBox="1"/>
          <p:nvPr/>
        </p:nvSpPr>
        <p:spPr>
          <a:xfrm>
            <a:off x="2611650" y="4216375"/>
            <a:ext cx="3920700" cy="720300"/>
          </a:xfrm>
          <a:prstGeom prst="rect">
            <a:avLst/>
          </a:prstGeom>
          <a:noFill/>
          <a:ln>
            <a:noFill/>
          </a:ln>
        </p:spPr>
        <p:txBody>
          <a:bodyPr spcFirstLastPara="1" wrap="square" lIns="121900" tIns="60925" rIns="121900" bIns="60925" anchor="t" anchorCtr="0">
            <a:noAutofit/>
          </a:bodyPr>
          <a:lstStyle/>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a:solidFill>
                  <a:srgbClr val="262626"/>
                </a:solidFill>
                <a:latin typeface="Arial"/>
                <a:ea typeface="Arial"/>
                <a:cs typeface="Arial"/>
                <a:sym typeface="Arial"/>
              </a:rPr>
              <a:t>Presented by</a:t>
            </a:r>
            <a:r>
              <a:rPr lang="en-US" sz="2000">
                <a:solidFill>
                  <a:srgbClr val="262626"/>
                </a:solidFill>
              </a:rPr>
              <a:t> Greg Shepherd</a:t>
            </a:r>
            <a:endParaRPr sz="2000">
              <a:solidFill>
                <a:srgbClr val="262626"/>
              </a:solidFill>
            </a:endParaRPr>
          </a:p>
          <a:p>
            <a:pPr marL="0" marR="0" lvl="0" indent="0" algn="ctr" rtl="0">
              <a:lnSpc>
                <a:spcPct val="110000"/>
              </a:lnSpc>
              <a:spcBef>
                <a:spcPts val="0"/>
              </a:spcBef>
              <a:spcAft>
                <a:spcPts val="0"/>
              </a:spcAft>
              <a:buClr>
                <a:srgbClr val="262626"/>
              </a:buClr>
              <a:buSzPts val="2000"/>
              <a:buFont typeface="Arial"/>
              <a:buNone/>
            </a:pPr>
            <a:r>
              <a:rPr lang="en-US" sz="2000">
                <a:solidFill>
                  <a:srgbClr val="262626"/>
                </a:solidFill>
              </a:rPr>
              <a:t>shep@routeviews.org</a:t>
            </a:r>
            <a:endParaRPr sz="2000">
              <a:solidFill>
                <a:srgbClr val="26262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2de6155fc6_0_2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Collector Data</a:t>
            </a:r>
            <a:endParaRPr/>
          </a:p>
        </p:txBody>
      </p:sp>
      <p:sp>
        <p:nvSpPr>
          <p:cNvPr id="458" name="Google Shape;458;g22de6155fc6_0_26"/>
          <p:cNvSpPr txBox="1">
            <a:spLocks noGrp="1"/>
          </p:cNvSpPr>
          <p:nvPr>
            <p:ph type="body" idx="1"/>
          </p:nvPr>
        </p:nvSpPr>
        <p:spPr>
          <a:xfrm>
            <a:off x="533400" y="1428750"/>
            <a:ext cx="8234700" cy="1546200"/>
          </a:xfrm>
          <a:prstGeom prst="rect">
            <a:avLst/>
          </a:prstGeom>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Clr>
                <a:schemeClr val="accent5"/>
              </a:buClr>
              <a:buSzPts val="1400"/>
              <a:buChar char="●"/>
            </a:pPr>
            <a:r>
              <a:rPr lang="en-US" sz="1400" u="sng">
                <a:solidFill>
                  <a:schemeClr val="accent5"/>
                </a:solidFill>
                <a:hlinkClick r:id="rId3">
                  <a:extLst>
                    <a:ext uri="{A12FA001-AC4F-418D-AE19-62706E023703}">
                      <ahyp:hlinkClr xmlns:ahyp="http://schemas.microsoft.com/office/drawing/2018/hyperlinkcolor" val="tx"/>
                    </a:ext>
                  </a:extLst>
                </a:hlinkClick>
              </a:rPr>
              <a:t>https://tools.ietf.org/html/rfc6396</a:t>
            </a:r>
            <a:endParaRPr sz="1400">
              <a:solidFill>
                <a:schemeClr val="accent5"/>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MRT provides a standard for parsing or dumping routing information to a binary file.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RouteViews Dumps consist of BGP RIBs and UPDATES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a:solidFill>
                  <a:schemeClr val="dk1"/>
                </a:solidFill>
              </a:rPr>
              <a:t>RIBs are </a:t>
            </a:r>
            <a:r>
              <a:rPr lang="en-US">
                <a:solidFill>
                  <a:schemeClr val="dk1"/>
                </a:solidFill>
              </a:rPr>
              <a:t>archived </a:t>
            </a:r>
            <a:r>
              <a:rPr lang="en-US" sz="1400">
                <a:solidFill>
                  <a:schemeClr val="dk1"/>
                </a:solidFill>
              </a:rPr>
              <a:t>every 2 hours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a:solidFill>
                  <a:schemeClr val="dk1"/>
                </a:solidFill>
              </a:rPr>
              <a:t>UPDATEs are </a:t>
            </a:r>
            <a:r>
              <a:rPr lang="en-US">
                <a:solidFill>
                  <a:schemeClr val="dk1"/>
                </a:solidFill>
              </a:rPr>
              <a:t>archived </a:t>
            </a:r>
            <a:r>
              <a:rPr lang="en-US" sz="1400">
                <a:solidFill>
                  <a:schemeClr val="dk1"/>
                </a:solidFill>
              </a:rPr>
              <a:t>every 15 minutes</a:t>
            </a:r>
            <a:endParaRPr>
              <a:solidFill>
                <a:schemeClr val="dk1"/>
              </a:solidFill>
            </a:endParaRPr>
          </a:p>
          <a:p>
            <a:pPr marL="0" lvl="0" indent="0" algn="l" rtl="0">
              <a:spcBef>
                <a:spcPts val="1600"/>
              </a:spcBef>
              <a:spcAft>
                <a:spcPts val="0"/>
              </a:spcAft>
              <a:buNone/>
            </a:pPr>
            <a:endParaRPr/>
          </a:p>
        </p:txBody>
      </p:sp>
      <p:sp>
        <p:nvSpPr>
          <p:cNvPr id="459" name="Google Shape;459;g22de6155fc6_0_26"/>
          <p:cNvSpPr txBox="1">
            <a:spLocks noGrp="1"/>
          </p:cNvSpPr>
          <p:nvPr>
            <p:ph type="body" idx="2"/>
          </p:nvPr>
        </p:nvSpPr>
        <p:spPr>
          <a:xfrm>
            <a:off x="533400" y="1047750"/>
            <a:ext cx="5060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800">
                <a:solidFill>
                  <a:schemeClr val="dk1"/>
                </a:solidFill>
                <a:latin typeface="Arial"/>
                <a:ea typeface="Arial"/>
                <a:cs typeface="Arial"/>
                <a:sym typeface="Arial"/>
              </a:rPr>
              <a:t>Multi-Threaded Routing Toolkit (MRT)</a:t>
            </a:r>
            <a:endParaRPr>
              <a:solidFill>
                <a:schemeClr val="dk1"/>
              </a:solidFill>
            </a:endParaRPr>
          </a:p>
        </p:txBody>
      </p:sp>
      <p:sp>
        <p:nvSpPr>
          <p:cNvPr id="460" name="Google Shape;460;g22de6155fc6_0_26"/>
          <p:cNvSpPr txBox="1">
            <a:spLocks noGrp="1"/>
          </p:cNvSpPr>
          <p:nvPr>
            <p:ph type="body" idx="2"/>
          </p:nvPr>
        </p:nvSpPr>
        <p:spPr>
          <a:xfrm>
            <a:off x="533400" y="2614350"/>
            <a:ext cx="5060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800">
                <a:solidFill>
                  <a:schemeClr val="dk1"/>
                </a:solidFill>
                <a:latin typeface="Arial"/>
                <a:ea typeface="Arial"/>
                <a:cs typeface="Arial"/>
                <a:sym typeface="Arial"/>
              </a:rPr>
              <a:t>Data Access</a:t>
            </a:r>
            <a:endParaRPr>
              <a:solidFill>
                <a:schemeClr val="dk1"/>
              </a:solidFill>
            </a:endParaRPr>
          </a:p>
        </p:txBody>
      </p:sp>
      <p:sp>
        <p:nvSpPr>
          <p:cNvPr id="461" name="Google Shape;461;g22de6155fc6_0_26"/>
          <p:cNvSpPr txBox="1">
            <a:spLocks noGrp="1"/>
          </p:cNvSpPr>
          <p:nvPr>
            <p:ph type="body" idx="1"/>
          </p:nvPr>
        </p:nvSpPr>
        <p:spPr>
          <a:xfrm>
            <a:off x="654375" y="2974950"/>
            <a:ext cx="8234700" cy="762300"/>
          </a:xfrm>
          <a:prstGeom prst="rect">
            <a:avLst/>
          </a:prstGeom>
        </p:spPr>
        <p:txBody>
          <a:bodyPr spcFirstLastPara="1" wrap="square" lIns="91425" tIns="45700" rIns="91425" bIns="45700" anchor="t" anchorCtr="0">
            <a:normAutofit lnSpcReduction="20000"/>
          </a:bodyPr>
          <a:lstStyle/>
          <a:p>
            <a:pPr marL="457200" lvl="0" indent="-317500" algn="l" rtl="0">
              <a:lnSpc>
                <a:spcPct val="100000"/>
              </a:lnSpc>
              <a:spcBef>
                <a:spcPts val="0"/>
              </a:spcBef>
              <a:spcAft>
                <a:spcPts val="0"/>
              </a:spcAft>
              <a:buSzPts val="1400"/>
              <a:buChar char="●"/>
            </a:pPr>
            <a:r>
              <a:rPr lang="en-US" sz="1400">
                <a:solidFill>
                  <a:schemeClr val="dk1"/>
                </a:solidFill>
              </a:rPr>
              <a:t>MRT files are bzipped and rsynced back to </a:t>
            </a:r>
            <a:r>
              <a:rPr lang="en-US" sz="1400" u="sng">
                <a:solidFill>
                  <a:srgbClr val="0097A7"/>
                </a:solidFill>
                <a:hlinkClick r:id="rId4">
                  <a:extLst>
                    <a:ext uri="{A12FA001-AC4F-418D-AE19-62706E023703}">
                      <ahyp:hlinkClr xmlns:ahyp="http://schemas.microsoft.com/office/drawing/2018/hyperlinkcolor" val="tx"/>
                    </a:ext>
                  </a:extLst>
                </a:hlinkClick>
              </a:rPr>
              <a:t>http://archive.routeviews.org/</a:t>
            </a:r>
            <a:r>
              <a:rPr lang="en-US" sz="1400">
                <a:solidFill>
                  <a:srgbClr val="595959"/>
                </a:solidFill>
              </a:rPr>
              <a:t> </a:t>
            </a:r>
            <a:r>
              <a:rPr lang="en-US" sz="1400">
                <a:solidFill>
                  <a:schemeClr val="dk1"/>
                </a:solidFill>
              </a:rPr>
              <a:t>on above schedule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They can be accessed via, http, ftp and rsync</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Map view tool is interactive</a:t>
            </a:r>
            <a:endParaRPr sz="1400">
              <a:solidFill>
                <a:schemeClr val="dk1"/>
              </a:solidFill>
            </a:endParaRPr>
          </a:p>
          <a:p>
            <a:pPr marL="0" lvl="0" indent="0" algn="l" rtl="0">
              <a:spcBef>
                <a:spcPts val="0"/>
              </a:spcBef>
              <a:spcAft>
                <a:spcPts val="0"/>
              </a:spcAft>
              <a:buNone/>
            </a:pPr>
            <a:endParaRPr>
              <a:solidFill>
                <a:schemeClr val="dk1"/>
              </a:solidFill>
            </a:endParaRPr>
          </a:p>
        </p:txBody>
      </p:sp>
      <p:sp>
        <p:nvSpPr>
          <p:cNvPr id="462" name="Google Shape;462;g22de6155fc6_0_26"/>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63" name="Google Shape;463;g22de6155fc6_0_26"/>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64" name="Google Shape;464;g22de6155fc6_0_26"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
        <p:nvSpPr>
          <p:cNvPr id="465" name="Google Shape;465;g22de6155fc6_0_26"/>
          <p:cNvSpPr txBox="1"/>
          <p:nvPr/>
        </p:nvSpPr>
        <p:spPr>
          <a:xfrm>
            <a:off x="533400" y="3911113"/>
            <a:ext cx="5547900" cy="637200"/>
          </a:xfrm>
          <a:prstGeom prst="rect">
            <a:avLst/>
          </a:prstGeom>
          <a:noFill/>
          <a:ln>
            <a:noFill/>
          </a:ln>
        </p:spPr>
        <p:txBody>
          <a:bodyPr spcFirstLastPara="1" wrap="square" lIns="91425" tIns="91425" rIns="91425" bIns="91425" anchor="t" anchorCtr="0">
            <a:spAutoFit/>
          </a:bodyPr>
          <a:lstStyle/>
          <a:p>
            <a:pPr marL="457200" lvl="0" indent="-317500" algn="l" rtl="0">
              <a:lnSpc>
                <a:spcPct val="110000"/>
              </a:lnSpc>
              <a:spcBef>
                <a:spcPts val="0"/>
              </a:spcBef>
              <a:spcAft>
                <a:spcPts val="0"/>
              </a:spcAft>
              <a:buClr>
                <a:srgbClr val="262626"/>
              </a:buClr>
              <a:buSzPts val="1400"/>
              <a:buChar char="●"/>
            </a:pPr>
            <a:r>
              <a:rPr lang="en-US">
                <a:solidFill>
                  <a:srgbClr val="262626"/>
                </a:solidFill>
              </a:rPr>
              <a:t>New Model</a:t>
            </a:r>
            <a:endParaRPr>
              <a:solidFill>
                <a:srgbClr val="262626"/>
              </a:solidFill>
            </a:endParaRPr>
          </a:p>
          <a:p>
            <a:pPr marL="457200" lvl="0" indent="-317500" algn="l" rtl="0">
              <a:lnSpc>
                <a:spcPct val="110000"/>
              </a:lnSpc>
              <a:spcBef>
                <a:spcPts val="0"/>
              </a:spcBef>
              <a:spcAft>
                <a:spcPts val="0"/>
              </a:spcAft>
              <a:buClr>
                <a:srgbClr val="262626"/>
              </a:buClr>
              <a:buSzPts val="1400"/>
              <a:buChar char="●"/>
            </a:pPr>
            <a:r>
              <a:rPr lang="en-US">
                <a:solidFill>
                  <a:srgbClr val="262626"/>
                </a:solidFill>
              </a:rPr>
              <a:t>BMP upstream from collectors, not FROM peers</a:t>
            </a:r>
            <a:endParaRPr/>
          </a:p>
        </p:txBody>
      </p:sp>
      <p:sp>
        <p:nvSpPr>
          <p:cNvPr id="466" name="Google Shape;466;g22de6155fc6_0_26"/>
          <p:cNvSpPr txBox="1">
            <a:spLocks noGrp="1"/>
          </p:cNvSpPr>
          <p:nvPr>
            <p:ph type="body" idx="2"/>
          </p:nvPr>
        </p:nvSpPr>
        <p:spPr>
          <a:xfrm>
            <a:off x="533400" y="3625225"/>
            <a:ext cx="5060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800">
                <a:solidFill>
                  <a:schemeClr val="dk1"/>
                </a:solidFill>
                <a:latin typeface="Arial"/>
                <a:ea typeface="Arial"/>
                <a:cs typeface="Arial"/>
                <a:sym typeface="Arial"/>
              </a:rPr>
              <a:t>Direct BMP Feed</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22de6155fc6_0_39"/>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Collector Data</a:t>
            </a:r>
            <a:endParaRPr/>
          </a:p>
        </p:txBody>
      </p:sp>
      <p:pic>
        <p:nvPicPr>
          <p:cNvPr id="473" name="Google Shape;473;g22de6155fc6_0_39"/>
          <p:cNvPicPr preferRelativeResize="0"/>
          <p:nvPr/>
        </p:nvPicPr>
        <p:blipFill>
          <a:blip r:embed="rId3">
            <a:alphaModFix/>
          </a:blip>
          <a:stretch>
            <a:fillRect/>
          </a:stretch>
        </p:blipFill>
        <p:spPr>
          <a:xfrm>
            <a:off x="393325" y="860850"/>
            <a:ext cx="4959675" cy="2971275"/>
          </a:xfrm>
          <a:prstGeom prst="rect">
            <a:avLst/>
          </a:prstGeom>
          <a:noFill/>
          <a:ln>
            <a:noFill/>
          </a:ln>
          <a:effectLst>
            <a:outerShdw blurRad="57150" dist="19050" dir="5400000" algn="bl" rotWithShape="0">
              <a:srgbClr val="000000">
                <a:alpha val="50000"/>
              </a:srgbClr>
            </a:outerShdw>
          </a:effectLst>
        </p:spPr>
      </p:pic>
      <p:pic>
        <p:nvPicPr>
          <p:cNvPr id="474" name="Google Shape;474;g22de6155fc6_0_39"/>
          <p:cNvPicPr preferRelativeResize="0"/>
          <p:nvPr/>
        </p:nvPicPr>
        <p:blipFill>
          <a:blip r:embed="rId4">
            <a:alphaModFix/>
          </a:blip>
          <a:stretch>
            <a:fillRect/>
          </a:stretch>
        </p:blipFill>
        <p:spPr>
          <a:xfrm>
            <a:off x="4572000" y="1323650"/>
            <a:ext cx="4379351" cy="3024750"/>
          </a:xfrm>
          <a:prstGeom prst="rect">
            <a:avLst/>
          </a:prstGeom>
          <a:noFill/>
          <a:ln>
            <a:noFill/>
          </a:ln>
          <a:effectLst>
            <a:outerShdw blurRad="57150" dist="19050" dir="5400000" algn="bl" rotWithShape="0">
              <a:srgbClr val="000000">
                <a:alpha val="50000"/>
              </a:srgbClr>
            </a:outerShdw>
          </a:effectLst>
        </p:spPr>
      </p:pic>
      <p:sp>
        <p:nvSpPr>
          <p:cNvPr id="475" name="Google Shape;475;g22de6155fc6_0_39"/>
          <p:cNvSpPr txBox="1"/>
          <p:nvPr/>
        </p:nvSpPr>
        <p:spPr>
          <a:xfrm>
            <a:off x="4614200" y="4348400"/>
            <a:ext cx="4905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hlinkClick r:id="rId5"/>
              </a:rPr>
              <a:t>http://archive.routeviews.org/route-views.bknix/bgpdata/</a:t>
            </a:r>
            <a:endParaRPr sz="1100"/>
          </a:p>
        </p:txBody>
      </p:sp>
      <p:sp>
        <p:nvSpPr>
          <p:cNvPr id="476" name="Google Shape;476;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77" name="Google Shape;477;g22de6155fc6_0_39"/>
          <p:cNvPicPr preferRelativeResize="0"/>
          <p:nvPr/>
        </p:nvPicPr>
        <p:blipFill rotWithShape="1">
          <a:blip r:embed="rId6">
            <a:alphaModFix/>
          </a:blip>
          <a:srcRect/>
          <a:stretch/>
        </p:blipFill>
        <p:spPr>
          <a:xfrm>
            <a:off x="8211238" y="4781550"/>
            <a:ext cx="646326" cy="310011"/>
          </a:xfrm>
          <a:prstGeom prst="rect">
            <a:avLst/>
          </a:prstGeom>
          <a:noFill/>
          <a:ln>
            <a:noFill/>
          </a:ln>
        </p:spPr>
      </p:pic>
      <p:pic>
        <p:nvPicPr>
          <p:cNvPr id="478" name="Google Shape;478;g22de6155fc6_0_39" descr="UO-Logo-presos.png"/>
          <p:cNvPicPr preferRelativeResize="0"/>
          <p:nvPr/>
        </p:nvPicPr>
        <p:blipFill rotWithShape="1">
          <a:blip r:embed="rId7">
            <a:alphaModFix/>
          </a:blip>
          <a:srcRect/>
          <a:stretch/>
        </p:blipFill>
        <p:spPr>
          <a:xfrm>
            <a:off x="5767487" y="4786982"/>
            <a:ext cx="1611355" cy="2862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2de6155fc6_0_112"/>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MRT Tools</a:t>
            </a:r>
            <a:endParaRPr/>
          </a:p>
        </p:txBody>
      </p:sp>
      <p:sp>
        <p:nvSpPr>
          <p:cNvPr id="485" name="Google Shape;485;g22de6155fc6_0_112"/>
          <p:cNvSpPr txBox="1">
            <a:spLocks noGrp="1"/>
          </p:cNvSpPr>
          <p:nvPr>
            <p:ph type="body" idx="1"/>
          </p:nvPr>
        </p:nvSpPr>
        <p:spPr>
          <a:xfrm>
            <a:off x="533400" y="1428750"/>
            <a:ext cx="8178600" cy="28005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8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000"/>
              <a:buChar char="•"/>
            </a:pPr>
            <a:r>
              <a:rPr lang="en-U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https://bitbucket.org/ripencc/bgpdump/wiki/Home</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000"/>
              <a:buChar char="•"/>
            </a:pPr>
            <a:r>
              <a:rPr lang="en-US" sz="2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https://github.com/cawka/bgpparser</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000"/>
              <a:buChar char="•"/>
            </a:pPr>
            <a:r>
              <a:rPr lang="en-US" sz="20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https://github.com/yasuhiro-ohara-ntt/bgpdump2</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000"/>
              <a:buChar char="•"/>
            </a:pPr>
            <a:r>
              <a:rPr lang="en-US" sz="20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https://github.com/t2mune/mrtparse</a:t>
            </a:r>
            <a:r>
              <a:rPr lang="en-US" sz="2000">
                <a:solidFill>
                  <a:schemeClr val="dk1"/>
                </a:solidFill>
                <a:latin typeface="Calibri"/>
                <a:ea typeface="Calibri"/>
                <a:cs typeface="Calibri"/>
                <a:sym typeface="Calibri"/>
              </a:rPr>
              <a:t> (python)</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000"/>
              <a:buChar char="•"/>
            </a:pPr>
            <a:r>
              <a:rPr lang="en-US" sz="20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https://github.com/rfc1036/zebra-dump-parser</a:t>
            </a:r>
            <a:r>
              <a:rPr lang="en-US" sz="2000">
                <a:solidFill>
                  <a:schemeClr val="dk1"/>
                </a:solidFill>
                <a:latin typeface="Calibri"/>
                <a:ea typeface="Calibri"/>
                <a:cs typeface="Calibri"/>
                <a:sym typeface="Calibri"/>
              </a:rPr>
              <a:t> (perl)</a:t>
            </a:r>
            <a:endParaRPr/>
          </a:p>
        </p:txBody>
      </p:sp>
      <p:sp>
        <p:nvSpPr>
          <p:cNvPr id="486" name="Google Shape;486;g22de6155fc6_0_112"/>
          <p:cNvSpPr txBox="1">
            <a:spLocks noGrp="1"/>
          </p:cNvSpPr>
          <p:nvPr>
            <p:ph type="body" idx="2"/>
          </p:nvPr>
        </p:nvSpPr>
        <p:spPr>
          <a:xfrm>
            <a:off x="533400" y="1001850"/>
            <a:ext cx="7367700" cy="2859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200">
                <a:solidFill>
                  <a:schemeClr val="dk1"/>
                </a:solidFill>
                <a:latin typeface="Calibri"/>
                <a:ea typeface="Calibri"/>
                <a:cs typeface="Calibri"/>
                <a:sym typeface="Calibri"/>
              </a:rPr>
              <a:t>RIPE libbgpdump, UCLA BGP Parser, NTT bgpdump2, etc.</a:t>
            </a:r>
            <a:endParaRPr sz="1000"/>
          </a:p>
        </p:txBody>
      </p:sp>
      <p:sp>
        <p:nvSpPr>
          <p:cNvPr id="487" name="Google Shape;487;g22de6155fc6_0_112"/>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88" name="Google Shape;488;g22de6155fc6_0_112"/>
          <p:cNvPicPr preferRelativeResize="0"/>
          <p:nvPr/>
        </p:nvPicPr>
        <p:blipFill rotWithShape="1">
          <a:blip r:embed="rId8">
            <a:alphaModFix/>
          </a:blip>
          <a:srcRect/>
          <a:stretch/>
        </p:blipFill>
        <p:spPr>
          <a:xfrm>
            <a:off x="8211238" y="4781550"/>
            <a:ext cx="646326" cy="310011"/>
          </a:xfrm>
          <a:prstGeom prst="rect">
            <a:avLst/>
          </a:prstGeom>
          <a:noFill/>
          <a:ln>
            <a:noFill/>
          </a:ln>
        </p:spPr>
      </p:pic>
      <p:pic>
        <p:nvPicPr>
          <p:cNvPr id="489" name="Google Shape;489;g22de6155fc6_0_112" descr="UO-Logo-presos.png"/>
          <p:cNvPicPr preferRelativeResize="0"/>
          <p:nvPr/>
        </p:nvPicPr>
        <p:blipFill rotWithShape="1">
          <a:blip r:embed="rId9">
            <a:alphaModFix/>
          </a:blip>
          <a:srcRect/>
          <a:stretch/>
        </p:blipFill>
        <p:spPr>
          <a:xfrm>
            <a:off x="5767487" y="4786982"/>
            <a:ext cx="1611355" cy="286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a:t>NEW </a:t>
            </a:r>
            <a:r>
              <a:rPr lang="en-US">
                <a:solidFill>
                  <a:srgbClr val="262626"/>
                </a:solidFill>
                <a:latin typeface="Arial Black"/>
                <a:ea typeface="Arial Black"/>
                <a:cs typeface="Arial Black"/>
                <a:sym typeface="Arial Black"/>
              </a:rPr>
              <a:t>COLLECTOR </a:t>
            </a:r>
            <a:r>
              <a:rPr lang="en-US">
                <a:solidFill>
                  <a:srgbClr val="00B050"/>
                </a:solidFill>
                <a:latin typeface="Arial Black"/>
                <a:ea typeface="Arial Black"/>
                <a:cs typeface="Arial Black"/>
                <a:sym typeface="Arial Black"/>
              </a:rPr>
              <a:t>FEATURES</a:t>
            </a:r>
            <a:endParaRPr>
              <a:solidFill>
                <a:srgbClr val="00B050"/>
              </a:solidFill>
            </a:endParaRPr>
          </a:p>
        </p:txBody>
      </p:sp>
      <p:sp>
        <p:nvSpPr>
          <p:cNvPr id="495" name="Google Shape;495;p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496" name="Google Shape;496;p4"/>
          <p:cNvSpPr txBox="1">
            <a:spLocks noGrp="1"/>
          </p:cNvSpPr>
          <p:nvPr>
            <p:ph type="body" idx="1"/>
          </p:nvPr>
        </p:nvSpPr>
        <p:spPr>
          <a:xfrm>
            <a:off x="833525" y="1187995"/>
            <a:ext cx="6159642"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BMP data will feed tools like BGPStream and ARTEMIS.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Or write your own Kafka consumer for raw BMP data.</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Limited access at first.</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Wider availability to follow.</a:t>
            </a:r>
            <a:endParaRPr/>
          </a:p>
          <a:p>
            <a:pPr marL="742950" lvl="1" indent="-184150" algn="l" rtl="0">
              <a:lnSpc>
                <a:spcPct val="110000"/>
              </a:lnSpc>
              <a:spcBef>
                <a:spcPts val="0"/>
              </a:spcBef>
              <a:spcAft>
                <a:spcPts val="0"/>
              </a:spcAft>
              <a:buClr>
                <a:srgbClr val="262626"/>
              </a:buClr>
              <a:buSzPts val="1600"/>
              <a:buFont typeface="Arial"/>
              <a:buNone/>
            </a:pPr>
            <a:endParaRPr sz="1600">
              <a:latin typeface="Arial"/>
              <a:ea typeface="Arial"/>
              <a:cs typeface="Arial"/>
              <a:sym typeface="Arial"/>
            </a:endParaRPr>
          </a:p>
          <a:p>
            <a:pPr marL="457200" lvl="1" indent="0" algn="l" rtl="0">
              <a:lnSpc>
                <a:spcPct val="110000"/>
              </a:lnSpc>
              <a:spcBef>
                <a:spcPts val="0"/>
              </a:spcBef>
              <a:spcAft>
                <a:spcPts val="0"/>
              </a:spcAft>
              <a:buClr>
                <a:srgbClr val="262626"/>
              </a:buClr>
              <a:buSzPts val="1600"/>
              <a:buNone/>
            </a:pP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RPKI data will be accessible directly from the collectors.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We also are establishing an archive of RPKI ROA data.</a:t>
            </a:r>
            <a:endParaRPr sz="13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Working on back-filling that data set from the RIR/CAs.</a:t>
            </a:r>
            <a:endParaRPr sz="1600"/>
          </a:p>
        </p:txBody>
      </p:sp>
      <p:pic>
        <p:nvPicPr>
          <p:cNvPr id="497" name="Google Shape;497;p4"/>
          <p:cNvPicPr preferRelativeResize="0"/>
          <p:nvPr/>
        </p:nvPicPr>
        <p:blipFill rotWithShape="1">
          <a:blip r:embed="rId3">
            <a:alphaModFix/>
          </a:blip>
          <a:srcRect/>
          <a:stretch/>
        </p:blipFill>
        <p:spPr>
          <a:xfrm>
            <a:off x="8211238" y="4781550"/>
            <a:ext cx="646325" cy="310011"/>
          </a:xfrm>
          <a:prstGeom prst="rect">
            <a:avLst/>
          </a:prstGeom>
          <a:noFill/>
          <a:ln>
            <a:noFill/>
          </a:ln>
        </p:spPr>
      </p:pic>
      <p:pic>
        <p:nvPicPr>
          <p:cNvPr id="498" name="Google Shape;498;p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499" name="Google Shape;499;p4"/>
          <p:cNvSpPr txBox="1"/>
          <p:nvPr/>
        </p:nvSpPr>
        <p:spPr>
          <a:xfrm>
            <a:off x="1288405" y="1089425"/>
            <a:ext cx="8487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BMP</a:t>
            </a:r>
            <a:endParaRPr sz="1400" b="0" i="0" u="none" strike="noStrike" cap="none">
              <a:solidFill>
                <a:schemeClr val="lt1"/>
              </a:solidFill>
              <a:latin typeface="Arial"/>
              <a:ea typeface="Arial"/>
              <a:cs typeface="Arial"/>
              <a:sym typeface="Arial"/>
            </a:endParaRPr>
          </a:p>
        </p:txBody>
      </p:sp>
      <p:sp>
        <p:nvSpPr>
          <p:cNvPr id="500" name="Google Shape;500;p4"/>
          <p:cNvSpPr txBox="1"/>
          <p:nvPr/>
        </p:nvSpPr>
        <p:spPr>
          <a:xfrm>
            <a:off x="1288372" y="2642625"/>
            <a:ext cx="796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RPKI</a:t>
            </a:r>
            <a:endParaRPr sz="1400" b="0" i="0" u="none" strike="noStrike" cap="none">
              <a:solidFill>
                <a:srgbClr val="26262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2de6155fc6_0_144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PEERING HowTo</a:t>
            </a:r>
            <a:endParaRPr/>
          </a:p>
        </p:txBody>
      </p:sp>
      <p:sp>
        <p:nvSpPr>
          <p:cNvPr id="507" name="Google Shape;507;g22de6155fc6_0_1447"/>
          <p:cNvSpPr txBox="1">
            <a:spLocks noGrp="1"/>
          </p:cNvSpPr>
          <p:nvPr>
            <p:ph type="body" idx="1"/>
          </p:nvPr>
        </p:nvSpPr>
        <p:spPr>
          <a:xfrm>
            <a:off x="533400" y="1428750"/>
            <a:ext cx="7543800" cy="2800500"/>
          </a:xfrm>
          <a:prstGeom prst="rect">
            <a:avLst/>
          </a:prstGeom>
        </p:spPr>
        <p:txBody>
          <a:bodyPr spcFirstLastPara="1" wrap="square" lIns="91425" tIns="45700" rIns="91425" bIns="45700" anchor="t" anchorCtr="0">
            <a:normAutofit/>
          </a:bodyPr>
          <a:lstStyle/>
          <a:p>
            <a:pPr marL="457200" lvl="0" indent="-323850" algn="l" rtl="0">
              <a:spcBef>
                <a:spcPts val="0"/>
              </a:spcBef>
              <a:spcAft>
                <a:spcPts val="0"/>
              </a:spcAft>
              <a:buSzPts val="1500"/>
              <a:buChar char="●"/>
            </a:pPr>
            <a:r>
              <a:rPr lang="en-US" sz="1500"/>
              <a:t>Send full-table if you can</a:t>
            </a:r>
            <a:endParaRPr sz="1500"/>
          </a:p>
          <a:p>
            <a:pPr marL="457200" lvl="0" indent="-323850" algn="l" rtl="0">
              <a:spcBef>
                <a:spcPts val="0"/>
              </a:spcBef>
              <a:spcAft>
                <a:spcPts val="0"/>
              </a:spcAft>
              <a:buSzPts val="1500"/>
              <a:buChar char="●"/>
            </a:pPr>
            <a:r>
              <a:rPr lang="en-US" sz="1500"/>
              <a:t>Remove default route</a:t>
            </a:r>
            <a:endParaRPr sz="1500"/>
          </a:p>
          <a:p>
            <a:pPr marL="457200" lvl="0" indent="-323850" algn="l" rtl="0">
              <a:spcBef>
                <a:spcPts val="0"/>
              </a:spcBef>
              <a:spcAft>
                <a:spcPts val="0"/>
              </a:spcAft>
              <a:buSzPts val="1500"/>
              <a:buChar char="●"/>
            </a:pPr>
            <a:r>
              <a:rPr lang="en-US" sz="1500"/>
              <a:t>Remove NULL routes</a:t>
            </a:r>
            <a:endParaRPr sz="1500"/>
          </a:p>
          <a:p>
            <a:pPr marL="457200" lvl="0" indent="-323850" algn="l" rtl="0">
              <a:spcBef>
                <a:spcPts val="0"/>
              </a:spcBef>
              <a:spcAft>
                <a:spcPts val="0"/>
              </a:spcAft>
              <a:buSzPts val="1500"/>
              <a:buChar char="●"/>
            </a:pPr>
            <a:r>
              <a:rPr lang="en-US" sz="1500"/>
              <a:t>Remove RFC-1918 addresses</a:t>
            </a:r>
            <a:endParaRPr sz="1500"/>
          </a:p>
          <a:p>
            <a:pPr marL="457200" lvl="0" indent="-323850" algn="l" rtl="0">
              <a:spcBef>
                <a:spcPts val="0"/>
              </a:spcBef>
              <a:spcAft>
                <a:spcPts val="0"/>
              </a:spcAft>
              <a:buSzPts val="1500"/>
              <a:buChar char="●"/>
            </a:pPr>
            <a:r>
              <a:rPr lang="en-US" sz="1500"/>
              <a:t>We don’t accept ADD-PATH TX/RX</a:t>
            </a:r>
            <a:endParaRPr sz="1500"/>
          </a:p>
          <a:p>
            <a:pPr marL="457200" lvl="0" indent="-323850" algn="l" rtl="0">
              <a:spcBef>
                <a:spcPts val="0"/>
              </a:spcBef>
              <a:spcAft>
                <a:spcPts val="0"/>
              </a:spcAft>
              <a:buSzPts val="1500"/>
              <a:buChar char="●"/>
            </a:pPr>
            <a:r>
              <a:rPr lang="en-US" sz="1500"/>
              <a:t>We don’t send any routes back</a:t>
            </a:r>
            <a:endParaRPr sz="1500"/>
          </a:p>
          <a:p>
            <a:pPr marL="457200" lvl="0" indent="-323850" algn="l" rtl="0">
              <a:spcBef>
                <a:spcPts val="0"/>
              </a:spcBef>
              <a:spcAft>
                <a:spcPts val="0"/>
              </a:spcAft>
              <a:buSzPts val="1500"/>
              <a:buChar char="●"/>
            </a:pPr>
            <a:r>
              <a:rPr lang="en-US" sz="1500"/>
              <a:t>When peering with multi-hop collectors, set ebgp-multihop</a:t>
            </a:r>
            <a:endParaRPr sz="1500"/>
          </a:p>
        </p:txBody>
      </p:sp>
      <p:sp>
        <p:nvSpPr>
          <p:cNvPr id="508" name="Google Shape;508;g22de6155fc6_0_1447"/>
          <p:cNvSpPr txBox="1">
            <a:spLocks noGrp="1"/>
          </p:cNvSpPr>
          <p:nvPr>
            <p:ph type="body" idx="2"/>
          </p:nvPr>
        </p:nvSpPr>
        <p:spPr>
          <a:xfrm>
            <a:off x="533400" y="1047750"/>
            <a:ext cx="75438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BGP Configuration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2de6155fc6_0_14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15" name="Google Shape;515;g22de6155fc6_0_144"/>
          <p:cNvSpPr txBox="1">
            <a:spLocks noGrp="1"/>
          </p:cNvSpPr>
          <p:nvPr>
            <p:ph type="body" idx="1"/>
          </p:nvPr>
        </p:nvSpPr>
        <p:spPr>
          <a:xfrm>
            <a:off x="533400" y="1428750"/>
            <a:ext cx="7543800" cy="2800500"/>
          </a:xfrm>
          <a:prstGeom prst="rect">
            <a:avLst/>
          </a:prstGeom>
        </p:spPr>
        <p:txBody>
          <a:bodyPr spcFirstLastPara="1" wrap="square" lIns="91425" tIns="45700" rIns="91425" bIns="45700" anchor="t" anchorCtr="0">
            <a:normAutofit lnSpcReduction="20000"/>
          </a:bodyPr>
          <a:lstStyle/>
          <a:p>
            <a:pPr marL="457200" lvl="0" indent="-329079" algn="l" rtl="0">
              <a:lnSpc>
                <a:spcPct val="150000"/>
              </a:lnSpc>
              <a:spcBef>
                <a:spcPts val="0"/>
              </a:spcBef>
              <a:spcAft>
                <a:spcPts val="0"/>
              </a:spcAft>
              <a:buSzPts val="1582"/>
              <a:buChar char="●"/>
            </a:pPr>
            <a:r>
              <a:rPr lang="en-US" sz="1582"/>
              <a:t>BGP is the backbone of the Global Routing Infrastructure.</a:t>
            </a:r>
            <a:endParaRPr sz="1582"/>
          </a:p>
          <a:p>
            <a:pPr marL="457200" lvl="0" indent="-329079" algn="l" rtl="0">
              <a:lnSpc>
                <a:spcPct val="150000"/>
              </a:lnSpc>
              <a:spcBef>
                <a:spcPts val="0"/>
              </a:spcBef>
              <a:spcAft>
                <a:spcPts val="0"/>
              </a:spcAft>
              <a:buSzPts val="1582"/>
              <a:buChar char="●"/>
            </a:pPr>
            <a:r>
              <a:rPr lang="en-US" sz="1582"/>
              <a:t>To ensure its stability, it needs to be constantly monitored.</a:t>
            </a:r>
            <a:endParaRPr sz="1582"/>
          </a:p>
          <a:p>
            <a:pPr marL="457200" lvl="0" indent="-329079" algn="l" rtl="0">
              <a:lnSpc>
                <a:spcPct val="150000"/>
              </a:lnSpc>
              <a:spcBef>
                <a:spcPts val="0"/>
              </a:spcBef>
              <a:spcAft>
                <a:spcPts val="0"/>
              </a:spcAft>
              <a:buSzPts val="1582"/>
              <a:buChar char="●"/>
            </a:pPr>
            <a:r>
              <a:rPr lang="en-US" sz="1582"/>
              <a:t>RouteViews provides:</a:t>
            </a:r>
            <a:endParaRPr sz="1582"/>
          </a:p>
          <a:p>
            <a:pPr marL="914400" lvl="1" indent="-329079" algn="l" rtl="0">
              <a:lnSpc>
                <a:spcPct val="150000"/>
              </a:lnSpc>
              <a:spcBef>
                <a:spcPts val="0"/>
              </a:spcBef>
              <a:spcAft>
                <a:spcPts val="0"/>
              </a:spcAft>
              <a:buSzPts val="1582"/>
              <a:buChar char="○"/>
            </a:pPr>
            <a:r>
              <a:rPr lang="en-US" sz="1582"/>
              <a:t>Command-Line/ Looking Glass</a:t>
            </a:r>
            <a:endParaRPr sz="1582"/>
          </a:p>
          <a:p>
            <a:pPr marL="914400" lvl="1" indent="-329079" algn="l" rtl="0">
              <a:lnSpc>
                <a:spcPct val="150000"/>
              </a:lnSpc>
              <a:spcBef>
                <a:spcPts val="0"/>
              </a:spcBef>
              <a:spcAft>
                <a:spcPts val="0"/>
              </a:spcAft>
              <a:buSzPts val="1582"/>
              <a:buChar char="○"/>
            </a:pPr>
            <a:r>
              <a:rPr lang="en-US" sz="1582"/>
              <a:t>Prefix Visibility, Verify Convergence, Path Stability</a:t>
            </a:r>
            <a:endParaRPr sz="1582"/>
          </a:p>
          <a:p>
            <a:pPr marL="914400" lvl="1" indent="-329079" algn="l" rtl="0">
              <a:lnSpc>
                <a:spcPct val="150000"/>
              </a:lnSpc>
              <a:spcBef>
                <a:spcPts val="0"/>
              </a:spcBef>
              <a:spcAft>
                <a:spcPts val="0"/>
              </a:spcAft>
              <a:buSzPts val="1582"/>
              <a:buChar char="○"/>
            </a:pPr>
            <a:r>
              <a:rPr lang="en-US" sz="1582"/>
              <a:t>Comparing Local/Regional/Global Views</a:t>
            </a:r>
            <a:endParaRPr sz="1582"/>
          </a:p>
          <a:p>
            <a:pPr marL="914400" lvl="1" indent="-329079" algn="l" rtl="0">
              <a:lnSpc>
                <a:spcPct val="150000"/>
              </a:lnSpc>
              <a:spcBef>
                <a:spcPts val="0"/>
              </a:spcBef>
              <a:spcAft>
                <a:spcPts val="0"/>
              </a:spcAft>
              <a:buSzPts val="1582"/>
              <a:buChar char="○"/>
            </a:pPr>
            <a:r>
              <a:rPr lang="en-US" sz="1582"/>
              <a:t>Troubleshooting Reachability</a:t>
            </a:r>
            <a:endParaRPr sz="1582"/>
          </a:p>
          <a:p>
            <a:pPr marL="914400" lvl="1" indent="-317500" algn="l" rtl="0">
              <a:lnSpc>
                <a:spcPct val="150000"/>
              </a:lnSpc>
              <a:spcBef>
                <a:spcPts val="0"/>
              </a:spcBef>
              <a:spcAft>
                <a:spcPts val="0"/>
              </a:spcAft>
              <a:buSzPts val="1400"/>
              <a:buChar char="○"/>
            </a:pPr>
            <a:r>
              <a:rPr lang="en-US" sz="1582"/>
              <a:t>Access to historical BGP data, ie “When did this happen?</a:t>
            </a:r>
            <a:r>
              <a:rPr lang="en-US" sz="1400"/>
              <a:t>?”</a:t>
            </a:r>
            <a:endParaRPr sz="1400"/>
          </a:p>
          <a:p>
            <a:pPr marL="914400" lvl="0" indent="0" algn="l" rtl="0">
              <a:spcBef>
                <a:spcPts val="0"/>
              </a:spcBef>
              <a:spcAft>
                <a:spcPts val="0"/>
              </a:spcAft>
              <a:buNone/>
            </a:pPr>
            <a:endParaRPr/>
          </a:p>
        </p:txBody>
      </p:sp>
      <p:sp>
        <p:nvSpPr>
          <p:cNvPr id="516" name="Google Shape;516;g22de6155fc6_0_144"/>
          <p:cNvSpPr txBox="1">
            <a:spLocks noGrp="1"/>
          </p:cNvSpPr>
          <p:nvPr>
            <p:ph type="body" idx="2"/>
          </p:nvPr>
        </p:nvSpPr>
        <p:spPr>
          <a:xfrm>
            <a:off x="533400" y="1047750"/>
            <a:ext cx="75438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517" name="Google Shape;517;g22de6155fc6_0_144"/>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518" name="Google Shape;518;g22de6155fc6_0_144"/>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19" name="Google Shape;519;g22de6155fc6_0_14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22de6155fc6_0_12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26" name="Google Shape;526;g22de6155fc6_0_123"/>
          <p:cNvSpPr txBox="1">
            <a:spLocks noGrp="1"/>
          </p:cNvSpPr>
          <p:nvPr>
            <p:ph type="body" idx="1"/>
          </p:nvPr>
        </p:nvSpPr>
        <p:spPr>
          <a:xfrm>
            <a:off x="533400" y="1428750"/>
            <a:ext cx="8305200" cy="1380900"/>
          </a:xfrm>
          <a:prstGeom prst="rect">
            <a:avLst/>
          </a:prstGeom>
        </p:spPr>
        <p:txBody>
          <a:bodyPr spcFirstLastPara="1" wrap="square" lIns="91425" tIns="45700" rIns="91425" bIns="45700" anchor="t" anchorCtr="0">
            <a:normAutofit fontScale="25000" lnSpcReduction="20000"/>
          </a:bodyPr>
          <a:lstStyle/>
          <a:p>
            <a:pPr marL="457200" lvl="0" indent="-333876" algn="l" rtl="0">
              <a:lnSpc>
                <a:spcPct val="115000"/>
              </a:lnSpc>
              <a:spcBef>
                <a:spcPts val="500"/>
              </a:spcBef>
              <a:spcAft>
                <a:spcPts val="0"/>
              </a:spcAft>
              <a:buClr>
                <a:schemeClr val="dk1"/>
              </a:buClr>
              <a:buSzPct val="100000"/>
              <a:buChar char="●"/>
            </a:pPr>
            <a:r>
              <a:rPr lang="en-US" sz="6631">
                <a:solidFill>
                  <a:schemeClr val="dk1"/>
                </a:solidFill>
              </a:rPr>
              <a:t>telnet://route-views*.routeviews.org</a:t>
            </a:r>
            <a:endParaRPr sz="6631">
              <a:solidFill>
                <a:schemeClr val="dk1"/>
              </a:solidFill>
            </a:endParaRPr>
          </a:p>
          <a:p>
            <a:pPr marL="457200" lvl="0" indent="-333876" algn="l" rtl="0">
              <a:lnSpc>
                <a:spcPct val="115000"/>
              </a:lnSpc>
              <a:spcBef>
                <a:spcPts val="0"/>
              </a:spcBef>
              <a:spcAft>
                <a:spcPts val="0"/>
              </a:spcAft>
              <a:buClr>
                <a:schemeClr val="dk1"/>
              </a:buClr>
              <a:buSzPct val="100000"/>
              <a:buChar char="●"/>
            </a:pPr>
            <a:r>
              <a:rPr lang="en-US" sz="6631">
                <a:solidFill>
                  <a:schemeClr val="dk1"/>
                </a:solidFill>
              </a:rPr>
              <a:t>No username necessary.</a:t>
            </a:r>
            <a:endParaRPr sz="6631">
              <a:solidFill>
                <a:schemeClr val="dk1"/>
              </a:solidFill>
            </a:endParaRPr>
          </a:p>
          <a:p>
            <a:pPr marL="457200" lvl="0" indent="-333876" algn="l" rtl="0">
              <a:lnSpc>
                <a:spcPct val="115000"/>
              </a:lnSpc>
              <a:spcBef>
                <a:spcPts val="0"/>
              </a:spcBef>
              <a:spcAft>
                <a:spcPts val="0"/>
              </a:spcAft>
              <a:buClr>
                <a:schemeClr val="dk1"/>
              </a:buClr>
              <a:buSzPct val="100000"/>
              <a:buChar char="●"/>
            </a:pPr>
            <a:r>
              <a:rPr lang="en-US" sz="6631">
                <a:solidFill>
                  <a:schemeClr val="dk1"/>
                </a:solidFill>
              </a:rPr>
              <a:t>Users are able to run show commands, e.g. show ip bgp x.x.x.x/</a:t>
            </a:r>
            <a:endParaRPr sz="6631">
              <a:solidFill>
                <a:schemeClr val="dk1"/>
              </a:solidFill>
            </a:endParaRPr>
          </a:p>
          <a:p>
            <a:pPr marL="457200" lvl="0" indent="-333876" algn="l" rtl="0">
              <a:lnSpc>
                <a:spcPct val="115000"/>
              </a:lnSpc>
              <a:spcBef>
                <a:spcPts val="0"/>
              </a:spcBef>
              <a:spcAft>
                <a:spcPts val="0"/>
              </a:spcAft>
              <a:buClr>
                <a:schemeClr val="dk1"/>
              </a:buClr>
              <a:buSzPct val="100000"/>
              <a:buChar char="●"/>
            </a:pPr>
            <a:r>
              <a:rPr lang="en-US" sz="6631">
                <a:solidFill>
                  <a:schemeClr val="dk1"/>
                </a:solidFill>
              </a:rPr>
              <a:t>Telnet access is rate-limited to prevent automation overuse</a:t>
            </a:r>
            <a:endParaRPr sz="6631">
              <a:solidFill>
                <a:schemeClr val="dk1"/>
              </a:solidFill>
            </a:endParaRPr>
          </a:p>
          <a:p>
            <a:pPr marL="457200" lvl="0" indent="-330200" algn="l" rtl="0">
              <a:lnSpc>
                <a:spcPct val="115000"/>
              </a:lnSpc>
              <a:spcBef>
                <a:spcPts val="0"/>
              </a:spcBef>
              <a:spcAft>
                <a:spcPts val="0"/>
              </a:spcAft>
              <a:buClr>
                <a:schemeClr val="dk1"/>
              </a:buClr>
              <a:buSzPct val="100000"/>
              <a:buChar char="●"/>
            </a:pPr>
            <a:r>
              <a:rPr lang="en-US" sz="6400">
                <a:solidFill>
                  <a:schemeClr val="dk1"/>
                </a:solidFill>
              </a:rPr>
              <a:t>PLEASE don’t script. There is an API for that.</a:t>
            </a:r>
            <a:endParaRPr sz="11431">
              <a:solidFill>
                <a:schemeClr val="dk1"/>
              </a:solidFill>
            </a:endParaRPr>
          </a:p>
          <a:p>
            <a:pPr marL="0" lvl="0" indent="0" algn="l" rtl="0">
              <a:lnSpc>
                <a:spcPct val="90000"/>
              </a:lnSpc>
              <a:spcBef>
                <a:spcPts val="1000"/>
              </a:spcBef>
              <a:spcAft>
                <a:spcPts val="0"/>
              </a:spcAft>
              <a:buNone/>
            </a:pPr>
            <a:endParaRPr sz="1900">
              <a:solidFill>
                <a:schemeClr val="dk1"/>
              </a:solidFill>
            </a:endParaRPr>
          </a:p>
          <a:p>
            <a:pPr marL="0" lvl="0" indent="0" algn="l" rtl="0">
              <a:lnSpc>
                <a:spcPct val="90000"/>
              </a:lnSpc>
              <a:spcBef>
                <a:spcPts val="500"/>
              </a:spcBef>
              <a:spcAft>
                <a:spcPts val="0"/>
              </a:spcAft>
              <a:buNone/>
            </a:pPr>
            <a:endParaRPr sz="3000">
              <a:solidFill>
                <a:srgbClr val="595959"/>
              </a:solidFill>
            </a:endParaRPr>
          </a:p>
          <a:p>
            <a:pPr marL="685800" lvl="1" indent="-50800" algn="l" rtl="0">
              <a:lnSpc>
                <a:spcPct val="90000"/>
              </a:lnSpc>
              <a:spcBef>
                <a:spcPts val="500"/>
              </a:spcBef>
              <a:spcAft>
                <a:spcPts val="0"/>
              </a:spcAft>
              <a:buNone/>
            </a:pPr>
            <a:endParaRPr sz="3000">
              <a:solidFill>
                <a:srgbClr val="595959"/>
              </a:solidFill>
            </a:endParaRPr>
          </a:p>
          <a:p>
            <a:pPr marL="0" lvl="0" indent="0" algn="l" rtl="0">
              <a:spcBef>
                <a:spcPts val="1600"/>
              </a:spcBef>
              <a:spcAft>
                <a:spcPts val="0"/>
              </a:spcAft>
              <a:buNone/>
            </a:pPr>
            <a:endParaRPr sz="3000"/>
          </a:p>
        </p:txBody>
      </p:sp>
      <p:sp>
        <p:nvSpPr>
          <p:cNvPr id="527" name="Google Shape;527;g22de6155fc6_0_123"/>
          <p:cNvSpPr txBox="1">
            <a:spLocks noGrp="1"/>
          </p:cNvSpPr>
          <p:nvPr>
            <p:ph type="body" idx="2"/>
          </p:nvPr>
        </p:nvSpPr>
        <p:spPr>
          <a:xfrm>
            <a:off x="533400" y="1047750"/>
            <a:ext cx="5060700" cy="2859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chemeClr val="dk1"/>
                </a:solidFill>
                <a:latin typeface="Arial"/>
                <a:ea typeface="Arial"/>
                <a:cs typeface="Arial"/>
                <a:sym typeface="Arial"/>
              </a:rPr>
              <a:t>Accessing a Collector</a:t>
            </a:r>
            <a:endParaRPr sz="1400">
              <a:solidFill>
                <a:schemeClr val="dk1"/>
              </a:solidFill>
              <a:latin typeface="Arial"/>
              <a:ea typeface="Arial"/>
              <a:cs typeface="Arial"/>
              <a:sym typeface="Arial"/>
            </a:endParaRPr>
          </a:p>
        </p:txBody>
      </p:sp>
      <p:sp>
        <p:nvSpPr>
          <p:cNvPr id="528" name="Google Shape;528;g22de6155fc6_0_123"/>
          <p:cNvSpPr txBox="1">
            <a:spLocks noGrp="1"/>
          </p:cNvSpPr>
          <p:nvPr>
            <p:ph type="body" idx="2"/>
          </p:nvPr>
        </p:nvSpPr>
        <p:spPr>
          <a:xfrm>
            <a:off x="533400" y="2809800"/>
            <a:ext cx="5060700" cy="2859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chemeClr val="dk1"/>
                </a:solidFill>
                <a:latin typeface="Arial"/>
                <a:ea typeface="Arial"/>
                <a:cs typeface="Arial"/>
                <a:sym typeface="Arial"/>
              </a:rPr>
              <a:t>Gotchas</a:t>
            </a:r>
            <a:endParaRPr sz="1400">
              <a:solidFill>
                <a:schemeClr val="dk1"/>
              </a:solidFill>
              <a:latin typeface="Arial"/>
              <a:ea typeface="Arial"/>
              <a:cs typeface="Arial"/>
              <a:sym typeface="Arial"/>
            </a:endParaRPr>
          </a:p>
        </p:txBody>
      </p:sp>
      <p:sp>
        <p:nvSpPr>
          <p:cNvPr id="529" name="Google Shape;529;g22de6155fc6_0_123"/>
          <p:cNvSpPr txBox="1"/>
          <p:nvPr/>
        </p:nvSpPr>
        <p:spPr>
          <a:xfrm>
            <a:off x="621550" y="3095550"/>
            <a:ext cx="7342500" cy="15147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500"/>
              </a:spcBef>
              <a:spcAft>
                <a:spcPts val="0"/>
              </a:spcAft>
              <a:buClr>
                <a:schemeClr val="dk1"/>
              </a:buClr>
              <a:buSzPts val="1600"/>
              <a:buChar char="●"/>
            </a:pPr>
            <a:r>
              <a:rPr lang="en-US" sz="1600">
                <a:solidFill>
                  <a:schemeClr val="dk1"/>
                </a:solidFill>
              </a:rPr>
              <a:t>Why not SSH?! </a:t>
            </a:r>
            <a:endParaRPr sz="1600">
              <a:solidFill>
                <a:schemeClr val="dk1"/>
              </a:solidFill>
            </a:endParaRPr>
          </a:p>
          <a:p>
            <a:pPr marL="914400" lvl="1" indent="-330200" algn="l" rtl="0">
              <a:lnSpc>
                <a:spcPct val="90000"/>
              </a:lnSpc>
              <a:spcBef>
                <a:spcPts val="0"/>
              </a:spcBef>
              <a:spcAft>
                <a:spcPts val="0"/>
              </a:spcAft>
              <a:buClr>
                <a:schemeClr val="dk1"/>
              </a:buClr>
              <a:buSzPts val="1600"/>
              <a:buChar char="○"/>
            </a:pPr>
            <a:r>
              <a:rPr lang="en-US" sz="1600">
                <a:solidFill>
                  <a:schemeClr val="dk1"/>
                </a:solidFill>
              </a:rPr>
              <a:t>RouteViews data is publicly available.  We’ve got nothing to hide.</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1600">
                <a:solidFill>
                  <a:schemeClr val="dk1"/>
                </a:solidFill>
              </a:rPr>
              <a:t>show ip route x.x.x.x next-hop is incorrect!</a:t>
            </a:r>
            <a:endParaRPr sz="1600">
              <a:solidFill>
                <a:schemeClr val="dk1"/>
              </a:solidFill>
            </a:endParaRPr>
          </a:p>
          <a:p>
            <a:pPr marL="914400" lvl="1" indent="-330200" algn="l" rtl="0">
              <a:lnSpc>
                <a:spcPct val="90000"/>
              </a:lnSpc>
              <a:spcBef>
                <a:spcPts val="0"/>
              </a:spcBef>
              <a:spcAft>
                <a:spcPts val="0"/>
              </a:spcAft>
              <a:buClr>
                <a:schemeClr val="dk1"/>
              </a:buClr>
              <a:buSzPts val="1600"/>
              <a:buChar char="○"/>
            </a:pPr>
            <a:r>
              <a:rPr lang="en-US" sz="1600">
                <a:solidFill>
                  <a:schemeClr val="dk1"/>
                </a:solidFill>
              </a:rPr>
              <a:t>Remember, this is a collector</a:t>
            </a:r>
            <a:endParaRPr sz="1600">
              <a:solidFill>
                <a:schemeClr val="dk1"/>
              </a:solidFill>
            </a:endParaRPr>
          </a:p>
          <a:p>
            <a:pPr marL="914400" lvl="1" indent="-330200" algn="l" rtl="0">
              <a:lnSpc>
                <a:spcPct val="90000"/>
              </a:lnSpc>
              <a:spcBef>
                <a:spcPts val="0"/>
              </a:spcBef>
              <a:spcAft>
                <a:spcPts val="0"/>
              </a:spcAft>
              <a:buClr>
                <a:schemeClr val="dk1"/>
              </a:buClr>
              <a:buSzPts val="1600"/>
              <a:buChar char="○"/>
            </a:pPr>
            <a:r>
              <a:rPr lang="en-US" sz="1600">
                <a:solidFill>
                  <a:schemeClr val="dk1"/>
                </a:solidFill>
              </a:rPr>
              <a:t>There’s no data-plane, thus no true FIB </a:t>
            </a:r>
            <a:endParaRPr sz="1600">
              <a:solidFill>
                <a:schemeClr val="dk1"/>
              </a:solidFill>
            </a:endParaRPr>
          </a:p>
          <a:p>
            <a:pPr marL="914400" lvl="1" indent="-330200" algn="l" rtl="0">
              <a:lnSpc>
                <a:spcPct val="90000"/>
              </a:lnSpc>
              <a:spcBef>
                <a:spcPts val="0"/>
              </a:spcBef>
              <a:spcAft>
                <a:spcPts val="0"/>
              </a:spcAft>
              <a:buClr>
                <a:schemeClr val="dk1"/>
              </a:buClr>
              <a:buSzPts val="1600"/>
              <a:buChar char="○"/>
            </a:pPr>
            <a:r>
              <a:rPr lang="en-US" sz="1600">
                <a:solidFill>
                  <a:schemeClr val="dk1"/>
                </a:solidFill>
              </a:rPr>
              <a:t>Kernel default-route points to transit provider next-hop</a:t>
            </a:r>
            <a:endParaRPr sz="1600">
              <a:solidFill>
                <a:schemeClr val="dk1"/>
              </a:solidFill>
            </a:endParaRPr>
          </a:p>
        </p:txBody>
      </p:sp>
      <p:sp>
        <p:nvSpPr>
          <p:cNvPr id="530" name="Google Shape;530;g22de6155fc6_0_12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531" name="Google Shape;531;g22de6155fc6_0_12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32" name="Google Shape;532;g22de6155fc6_0_12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22de6155fc6_0_151"/>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39" name="Google Shape;539;g22de6155fc6_0_151"/>
          <p:cNvSpPr txBox="1">
            <a:spLocks noGrp="1"/>
          </p:cNvSpPr>
          <p:nvPr>
            <p:ph type="body" idx="1"/>
          </p:nvPr>
        </p:nvSpPr>
        <p:spPr>
          <a:xfrm>
            <a:off x="533400" y="1428750"/>
            <a:ext cx="8305200" cy="3027300"/>
          </a:xfrm>
          <a:prstGeom prst="rect">
            <a:avLst/>
          </a:prstGeom>
        </p:spPr>
        <p:txBody>
          <a:bodyPr spcFirstLastPara="1" wrap="square" lIns="91425" tIns="45700" rIns="91425" bIns="45700" anchor="t" anchorCtr="0">
            <a:normAutofit fontScale="25000" lnSpcReduction="20000"/>
          </a:bodyPr>
          <a:lstStyle/>
          <a:p>
            <a:pPr marL="457200" lvl="0" indent="-315912" algn="l" rtl="0">
              <a:lnSpc>
                <a:spcPct val="115000"/>
              </a:lnSpc>
              <a:spcBef>
                <a:spcPts val="0"/>
              </a:spcBef>
              <a:spcAft>
                <a:spcPts val="0"/>
              </a:spcAft>
              <a:buClr>
                <a:schemeClr val="dk1"/>
              </a:buClr>
              <a:buSzPct val="100000"/>
              <a:buChar char="●"/>
            </a:pPr>
            <a:r>
              <a:rPr lang="en-US" sz="5500">
                <a:solidFill>
                  <a:schemeClr val="dk1"/>
                </a:solidFill>
              </a:rPr>
              <a:t>Worldwide CLI access – how to access a collector</a:t>
            </a:r>
            <a:endParaRPr sz="550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a:solidFill>
                  <a:schemeClr val="dk1"/>
                </a:solidFill>
              </a:rPr>
              <a:t>telnet://route-views.routeviews.org</a:t>
            </a:r>
            <a:endParaRPr sz="550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a:solidFill>
                  <a:schemeClr val="dk1"/>
                </a:solidFill>
              </a:rPr>
              <a:t>route-views, route-views{2,3,4,6} are all housed at University of Oregon in the United States, and each collector has eBGP Multihop sessions with peers from around the world</a:t>
            </a:r>
            <a:endParaRPr sz="5500">
              <a:solidFill>
                <a:schemeClr val="dk1"/>
              </a:solidFill>
            </a:endParaRPr>
          </a:p>
          <a:p>
            <a:pPr marL="914400" lvl="0" indent="0" algn="l" rtl="0">
              <a:lnSpc>
                <a:spcPct val="115000"/>
              </a:lnSpc>
              <a:spcBef>
                <a:spcPts val="0"/>
              </a:spcBef>
              <a:spcAft>
                <a:spcPts val="0"/>
              </a:spcAft>
              <a:buNone/>
            </a:pPr>
            <a:endParaRPr sz="550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a:solidFill>
                  <a:schemeClr val="dk1"/>
                </a:solidFill>
              </a:rPr>
              <a:t>Legacy Naming Scheme</a:t>
            </a:r>
            <a:endParaRPr sz="550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a:solidFill>
                  <a:schemeClr val="dk1"/>
                </a:solidFill>
              </a:rPr>
              <a:t>telnet://route-views.bknix.routeviews.org </a:t>
            </a:r>
            <a:endParaRPr sz="550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a:solidFill>
                  <a:schemeClr val="dk1"/>
                </a:solidFill>
              </a:rPr>
              <a:t>Other collector locations accessible via these 3rd level domains (replace “bknix”): saopaulo, saupaulo2, telxatl, jinx, napafrica, perth, soxrs, eqix, nwax, sg, sfmix, flix, amsix, chicago, chile, isc, sydney, mwix, kixp, &amp; wide</a:t>
            </a:r>
            <a:endParaRPr sz="5500">
              <a:solidFill>
                <a:schemeClr val="dk1"/>
              </a:solidFill>
            </a:endParaRPr>
          </a:p>
          <a:p>
            <a:pPr marL="457200" lvl="0" indent="0" algn="l" rtl="0">
              <a:lnSpc>
                <a:spcPct val="115000"/>
              </a:lnSpc>
              <a:spcBef>
                <a:spcPts val="0"/>
              </a:spcBef>
              <a:spcAft>
                <a:spcPts val="0"/>
              </a:spcAft>
              <a:buNone/>
            </a:pPr>
            <a:endParaRPr sz="550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a:solidFill>
                  <a:schemeClr val="dk1"/>
                </a:solidFill>
              </a:rPr>
              <a:t>New Naming Scheme</a:t>
            </a:r>
            <a:endParaRPr sz="550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a:solidFill>
                  <a:schemeClr val="dk1"/>
                </a:solidFill>
              </a:rPr>
              <a:t>(exchange).(closest airport).routeviews.org</a:t>
            </a:r>
            <a:endParaRPr sz="550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a:solidFill>
                  <a:schemeClr val="dk1"/>
                </a:solidFill>
              </a:rPr>
              <a:t>ie: decix.jhb.routeviews.org - Malaysia IX, JHB airport</a:t>
            </a:r>
            <a:endParaRPr sz="5500">
              <a:solidFill>
                <a:srgbClr val="595959"/>
              </a:solidFill>
            </a:endParaRPr>
          </a:p>
          <a:p>
            <a:pPr marL="0" lvl="0" indent="0" algn="l" rtl="0">
              <a:lnSpc>
                <a:spcPct val="90000"/>
              </a:lnSpc>
              <a:spcBef>
                <a:spcPts val="500"/>
              </a:spcBef>
              <a:spcAft>
                <a:spcPts val="0"/>
              </a:spcAft>
              <a:buNone/>
            </a:pPr>
            <a:endParaRPr sz="3000">
              <a:solidFill>
                <a:srgbClr val="595959"/>
              </a:solidFill>
            </a:endParaRPr>
          </a:p>
          <a:p>
            <a:pPr marL="685800" lvl="1" indent="-50800" algn="l" rtl="0">
              <a:lnSpc>
                <a:spcPct val="90000"/>
              </a:lnSpc>
              <a:spcBef>
                <a:spcPts val="500"/>
              </a:spcBef>
              <a:spcAft>
                <a:spcPts val="0"/>
              </a:spcAft>
              <a:buNone/>
            </a:pPr>
            <a:endParaRPr sz="3000">
              <a:solidFill>
                <a:srgbClr val="595959"/>
              </a:solidFill>
            </a:endParaRPr>
          </a:p>
          <a:p>
            <a:pPr marL="0" lvl="0" indent="0" algn="l" rtl="0">
              <a:spcBef>
                <a:spcPts val="1600"/>
              </a:spcBef>
              <a:spcAft>
                <a:spcPts val="0"/>
              </a:spcAft>
              <a:buNone/>
            </a:pPr>
            <a:endParaRPr sz="3000"/>
          </a:p>
        </p:txBody>
      </p:sp>
      <p:sp>
        <p:nvSpPr>
          <p:cNvPr id="540" name="Google Shape;540;g22de6155fc6_0_151"/>
          <p:cNvSpPr txBox="1">
            <a:spLocks noGrp="1"/>
          </p:cNvSpPr>
          <p:nvPr>
            <p:ph type="body" idx="2"/>
          </p:nvPr>
        </p:nvSpPr>
        <p:spPr>
          <a:xfrm>
            <a:off x="533400" y="1047750"/>
            <a:ext cx="5060700" cy="2859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595959"/>
                </a:solidFill>
                <a:latin typeface="Arial"/>
                <a:ea typeface="Arial"/>
                <a:cs typeface="Arial"/>
                <a:sym typeface="Arial"/>
              </a:rPr>
              <a:t>Operations</a:t>
            </a:r>
            <a:endParaRPr sz="1400">
              <a:solidFill>
                <a:srgbClr val="595959"/>
              </a:solidFill>
              <a:latin typeface="Arial"/>
              <a:ea typeface="Arial"/>
              <a:cs typeface="Arial"/>
              <a:sym typeface="Arial"/>
            </a:endParaRPr>
          </a:p>
        </p:txBody>
      </p:sp>
      <p:sp>
        <p:nvSpPr>
          <p:cNvPr id="541" name="Google Shape;541;g22de6155fc6_0_1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542" name="Google Shape;542;g22de6155fc6_0_1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43" name="Google Shape;543;g22de6155fc6_0_1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22c3f2cee4_1_0"/>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50" name="Google Shape;550;g222c3f2cee4_1_0"/>
          <p:cNvSpPr txBox="1">
            <a:spLocks noGrp="1"/>
          </p:cNvSpPr>
          <p:nvPr>
            <p:ph type="body" idx="1"/>
          </p:nvPr>
        </p:nvSpPr>
        <p:spPr>
          <a:xfrm>
            <a:off x="533400" y="1428750"/>
            <a:ext cx="8057700" cy="3120600"/>
          </a:xfrm>
          <a:prstGeom prst="rect">
            <a:avLst/>
          </a:prstGeom>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ts val="1100"/>
              <a:buFont typeface="Arial"/>
              <a:buNone/>
            </a:pPr>
            <a:r>
              <a:rPr lang="en-US" dirty="0"/>
              <a:t>route-</a:t>
            </a:r>
            <a:r>
              <a:rPr lang="en-US" dirty="0" err="1"/>
              <a:t>views.bknix.routeviews.org</a:t>
            </a:r>
            <a:r>
              <a:rPr lang="en-US" dirty="0"/>
              <a:t>&gt; </a:t>
            </a:r>
            <a:r>
              <a:rPr lang="en-US" dirty="0" err="1"/>
              <a:t>sh</a:t>
            </a:r>
            <a:r>
              <a:rPr lang="en-US" dirty="0"/>
              <a:t> </a:t>
            </a:r>
            <a:r>
              <a:rPr lang="en-US" dirty="0" err="1"/>
              <a:t>ip</a:t>
            </a:r>
            <a:r>
              <a:rPr lang="en-US" dirty="0"/>
              <a:t> </a:t>
            </a:r>
            <a:r>
              <a:rPr lang="en-US" dirty="0" err="1"/>
              <a:t>bg</a:t>
            </a:r>
            <a:r>
              <a:rPr lang="en-US" dirty="0"/>
              <a:t> sum</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IPv4 Unicast Summary (VRF default):</a:t>
            </a:r>
            <a:endParaRPr dirty="0"/>
          </a:p>
          <a:p>
            <a:pPr marL="0" lvl="0" indent="0" algn="l" rtl="0">
              <a:spcBef>
                <a:spcPts val="0"/>
              </a:spcBef>
              <a:spcAft>
                <a:spcPts val="0"/>
              </a:spcAft>
              <a:buClr>
                <a:schemeClr val="dk1"/>
              </a:buClr>
              <a:buSzPts val="1100"/>
              <a:buFont typeface="Arial"/>
              <a:buNone/>
            </a:pPr>
            <a:r>
              <a:rPr lang="en-US" dirty="0"/>
              <a:t>BGP router identifier 203.159.68.20, local AS number 6447 </a:t>
            </a:r>
            <a:r>
              <a:rPr lang="en-US" dirty="0" err="1"/>
              <a:t>vrf</a:t>
            </a:r>
            <a:r>
              <a:rPr lang="en-US" dirty="0"/>
              <a:t>-id 0</a:t>
            </a:r>
            <a:endParaRPr dirty="0"/>
          </a:p>
          <a:p>
            <a:pPr marL="0" lvl="0" indent="0" algn="l" rtl="0">
              <a:spcBef>
                <a:spcPts val="0"/>
              </a:spcBef>
              <a:spcAft>
                <a:spcPts val="0"/>
              </a:spcAft>
              <a:buClr>
                <a:schemeClr val="dk1"/>
              </a:buClr>
              <a:buSzPts val="1100"/>
              <a:buFont typeface="Arial"/>
              <a:buNone/>
            </a:pPr>
            <a:r>
              <a:rPr lang="en-US" dirty="0"/>
              <a:t>BGP table version 58060</a:t>
            </a:r>
            <a:endParaRPr dirty="0"/>
          </a:p>
          <a:p>
            <a:pPr marL="0" lvl="0" indent="0" algn="l" rtl="0">
              <a:spcBef>
                <a:spcPts val="0"/>
              </a:spcBef>
              <a:spcAft>
                <a:spcPts val="0"/>
              </a:spcAft>
              <a:buClr>
                <a:schemeClr val="dk1"/>
              </a:buClr>
              <a:buSzPts val="1100"/>
              <a:buFont typeface="Arial"/>
              <a:buNone/>
            </a:pPr>
            <a:r>
              <a:rPr lang="en-US" dirty="0"/>
              <a:t>RIB entries 2141, using 401 KiB of memory</a:t>
            </a:r>
            <a:endParaRPr dirty="0"/>
          </a:p>
          <a:p>
            <a:pPr marL="0" lvl="0" indent="0" algn="l" rtl="0">
              <a:spcBef>
                <a:spcPts val="0"/>
              </a:spcBef>
              <a:spcAft>
                <a:spcPts val="0"/>
              </a:spcAft>
              <a:buClr>
                <a:schemeClr val="dk1"/>
              </a:buClr>
              <a:buSzPts val="1100"/>
              <a:buFont typeface="Arial"/>
              <a:buNone/>
            </a:pPr>
            <a:r>
              <a:rPr lang="en-US" dirty="0"/>
              <a:t>Peers 6, using 4345 KiB of memory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Neighbor    	V     	AS   		</a:t>
            </a:r>
            <a:r>
              <a:rPr lang="en-US" dirty="0" err="1"/>
              <a:t>MsgRcvd</a:t>
            </a:r>
            <a:r>
              <a:rPr lang="en-US" dirty="0"/>
              <a:t>   	</a:t>
            </a:r>
            <a:r>
              <a:rPr lang="en-US" dirty="0" err="1"/>
              <a:t>MsgSent</a:t>
            </a:r>
            <a:r>
              <a:rPr lang="en-US" dirty="0"/>
              <a:t>   </a:t>
            </a:r>
            <a:r>
              <a:rPr lang="en-US" dirty="0" err="1"/>
              <a:t>TblVer</a:t>
            </a:r>
            <a:r>
              <a:rPr lang="en-US" dirty="0"/>
              <a:t>  </a:t>
            </a:r>
            <a:r>
              <a:rPr lang="en-US" dirty="0" err="1"/>
              <a:t>InQ</a:t>
            </a:r>
            <a:r>
              <a:rPr lang="en-US" dirty="0"/>
              <a:t> </a:t>
            </a:r>
            <a:r>
              <a:rPr lang="en-US" dirty="0" err="1"/>
              <a:t>OutQ</a:t>
            </a:r>
            <a:r>
              <a:rPr lang="en-US" dirty="0"/>
              <a:t>  Up/Down State/</a:t>
            </a:r>
            <a:r>
              <a:rPr lang="en-US" dirty="0" err="1"/>
              <a:t>PfxRcd</a:t>
            </a:r>
            <a:r>
              <a:rPr lang="en-US" dirty="0"/>
              <a:t>   </a:t>
            </a:r>
            <a:r>
              <a:rPr lang="en-US" dirty="0" err="1"/>
              <a:t>PfxSnt</a:t>
            </a:r>
            <a:r>
              <a:rPr lang="en-US" dirty="0"/>
              <a:t> Desc</a:t>
            </a:r>
            <a:endParaRPr dirty="0"/>
          </a:p>
          <a:p>
            <a:pPr marL="0" lvl="0" indent="0" algn="l" rtl="0">
              <a:spcBef>
                <a:spcPts val="0"/>
              </a:spcBef>
              <a:spcAft>
                <a:spcPts val="0"/>
              </a:spcAft>
              <a:buClr>
                <a:schemeClr val="dk1"/>
              </a:buClr>
              <a:buSzPts val="1100"/>
              <a:buFont typeface="Arial"/>
              <a:buNone/>
            </a:pPr>
            <a:r>
              <a:rPr lang="en-US" dirty="0"/>
              <a:t>203.159.68.1	4  	63528	 2	16880		197077    	0	0	0 04w3d03h        	3    	0 BKNIX</a:t>
            </a:r>
            <a:endParaRPr dirty="0"/>
          </a:p>
          <a:p>
            <a:pPr marL="0" lvl="0" indent="0" algn="l" rtl="0">
              <a:spcBef>
                <a:spcPts val="0"/>
              </a:spcBef>
              <a:spcAft>
                <a:spcPts val="0"/>
              </a:spcAft>
              <a:buClr>
                <a:schemeClr val="dk1"/>
              </a:buClr>
              <a:buSzPts val="1100"/>
              <a:buFont typeface="Arial"/>
              <a:buNone/>
            </a:pPr>
            <a:r>
              <a:rPr lang="en-US" dirty="0"/>
              <a:t>203.159.68.2	4  	63528	 216945		197077    	0	0	0 19w3d20h        	3    	0 BKNIX</a:t>
            </a:r>
            <a:endParaRPr dirty="0"/>
          </a:p>
          <a:p>
            <a:pPr marL="0" lvl="0" indent="0" algn="l" rtl="0">
              <a:spcBef>
                <a:spcPts val="0"/>
              </a:spcBef>
              <a:spcAft>
                <a:spcPts val="0"/>
              </a:spcAft>
              <a:buClr>
                <a:schemeClr val="dk1"/>
              </a:buClr>
              <a:buSzPts val="1100"/>
              <a:buFont typeface="Arial"/>
              <a:buNone/>
            </a:pPr>
            <a:r>
              <a:rPr lang="en-US" dirty="0"/>
              <a:t>203.159.68.5	4  	63528	 394163		394153    	0	0	0 19w3d20h        	6    	0 BKNIX</a:t>
            </a:r>
            <a:endParaRPr dirty="0"/>
          </a:p>
          <a:p>
            <a:pPr marL="0" lvl="0" indent="0" algn="l" rtl="0">
              <a:spcBef>
                <a:spcPts val="0"/>
              </a:spcBef>
              <a:spcAft>
                <a:spcPts val="0"/>
              </a:spcAft>
              <a:buClr>
                <a:schemeClr val="dk1"/>
              </a:buClr>
              <a:buSzPts val="1100"/>
              <a:buFont typeface="Arial"/>
              <a:buNone/>
            </a:pPr>
            <a:r>
              <a:rPr lang="en-US" dirty="0"/>
              <a:t>203.159.68.122  4 	132280 414908		394155    	0	0	0 14w5d19h      	518    	0 Symphony</a:t>
            </a:r>
            <a:endParaRPr dirty="0"/>
          </a:p>
          <a:p>
            <a:pPr marL="0" lvl="0" indent="0" algn="l" rtl="0">
              <a:spcBef>
                <a:spcPts val="0"/>
              </a:spcBef>
              <a:spcAft>
                <a:spcPts val="0"/>
              </a:spcAft>
              <a:buClr>
                <a:schemeClr val="dk1"/>
              </a:buClr>
              <a:buSzPts val="1100"/>
              <a:buFont typeface="Arial"/>
              <a:buNone/>
            </a:pPr>
            <a:r>
              <a:rPr lang="en-US" dirty="0"/>
              <a:t>203.159.68.130  4  	16509	 441589		394152    	0	0	0 19w3d20h      	652    	0 </a:t>
            </a:r>
            <a:r>
              <a:rPr lang="en-US" dirty="0" err="1"/>
              <a:t>Amazon.com</a:t>
            </a:r>
            <a:endParaRPr dirty="0"/>
          </a:p>
          <a:p>
            <a:pPr marL="0" lvl="0" indent="0" algn="l" rtl="0">
              <a:spcBef>
                <a:spcPts val="0"/>
              </a:spcBef>
              <a:spcAft>
                <a:spcPts val="0"/>
              </a:spcAft>
              <a:buClr>
                <a:schemeClr val="dk1"/>
              </a:buClr>
              <a:buSzPts val="1100"/>
              <a:buFont typeface="Arial"/>
              <a:buNone/>
            </a:pPr>
            <a:r>
              <a:rPr lang="en-US" dirty="0"/>
              <a:t>203.159.68.131  4  	16509	 441609		394152    	0	0	0 19w3d20h      	652    	0 </a:t>
            </a:r>
            <a:r>
              <a:rPr lang="en-US" dirty="0" err="1"/>
              <a:t>Amazon.com</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Total number of neighbors 6</a:t>
            </a:r>
            <a:endParaRPr dirty="0"/>
          </a:p>
          <a:p>
            <a:pPr marL="0" lvl="0" indent="0" algn="l" rtl="0">
              <a:spcBef>
                <a:spcPts val="0"/>
              </a:spcBef>
              <a:spcAft>
                <a:spcPts val="0"/>
              </a:spcAft>
              <a:buNone/>
            </a:pPr>
            <a:r>
              <a:rPr lang="en-US" dirty="0"/>
              <a:t>route-</a:t>
            </a:r>
            <a:r>
              <a:rPr lang="en-US" dirty="0" err="1"/>
              <a:t>views.bknix.routeviews.org</a:t>
            </a:r>
            <a:r>
              <a:rPr lang="en-US" dirty="0"/>
              <a:t>&gt;</a:t>
            </a:r>
            <a:endParaRPr dirty="0"/>
          </a:p>
        </p:txBody>
      </p:sp>
      <p:sp>
        <p:nvSpPr>
          <p:cNvPr id="551" name="Google Shape;551;g222c3f2cee4_1_0"/>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552" name="Google Shape;552;g222c3f2cee4_1_0"/>
          <p:cNvSpPr txBox="1">
            <a:spLocks noGrp="1"/>
          </p:cNvSpPr>
          <p:nvPr>
            <p:ph type="body" idx="2"/>
          </p:nvPr>
        </p:nvSpPr>
        <p:spPr>
          <a:xfrm>
            <a:off x="3972875" y="14616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Only 6 peers currently</a:t>
            </a:r>
            <a:endParaRPr sz="1200">
              <a:latin typeface="Arial Black"/>
              <a:ea typeface="Arial Black"/>
              <a:cs typeface="Arial Black"/>
              <a:sym typeface="Arial Black"/>
            </a:endParaRPr>
          </a:p>
        </p:txBody>
      </p:sp>
      <p:cxnSp>
        <p:nvCxnSpPr>
          <p:cNvPr id="553" name="Google Shape;553;g222c3f2cee4_1_0"/>
          <p:cNvCxnSpPr>
            <a:cxnSpLocks/>
            <a:stCxn id="552" idx="1"/>
          </p:cNvCxnSpPr>
          <p:nvPr/>
        </p:nvCxnSpPr>
        <p:spPr>
          <a:xfrm flipH="1">
            <a:off x="1025718" y="1604575"/>
            <a:ext cx="2947157" cy="582034"/>
          </a:xfrm>
          <a:prstGeom prst="straightConnector1">
            <a:avLst/>
          </a:prstGeom>
          <a:noFill/>
          <a:ln w="9525" cap="flat" cmpd="sng">
            <a:solidFill>
              <a:schemeClr val="dk2"/>
            </a:solidFill>
            <a:prstDash val="solid"/>
            <a:round/>
            <a:headEnd type="none" w="med" len="med"/>
            <a:tailEnd type="triangle" w="med" len="med"/>
          </a:ln>
        </p:spPr>
      </p:cxnSp>
      <p:sp>
        <p:nvSpPr>
          <p:cNvPr id="554" name="Google Shape;554;g222c3f2cee4_1_0"/>
          <p:cNvSpPr txBox="1">
            <a:spLocks noGrp="1"/>
          </p:cNvSpPr>
          <p:nvPr>
            <p:ph type="body" idx="2"/>
          </p:nvPr>
        </p:nvSpPr>
        <p:spPr>
          <a:xfrm>
            <a:off x="6488100" y="161893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latin typeface="Arial Black"/>
                <a:ea typeface="Arial Black"/>
                <a:cs typeface="Arial Black"/>
                <a:sym typeface="Arial Black"/>
              </a:rPr>
              <a:t>Not full routes.. :(</a:t>
            </a:r>
            <a:endParaRPr sz="1200" dirty="0">
              <a:latin typeface="Arial Black"/>
              <a:ea typeface="Arial Black"/>
              <a:cs typeface="Arial Black"/>
              <a:sym typeface="Arial Black"/>
            </a:endParaRPr>
          </a:p>
        </p:txBody>
      </p:sp>
      <p:cxnSp>
        <p:nvCxnSpPr>
          <p:cNvPr id="555" name="Google Shape;555;g222c3f2cee4_1_0"/>
          <p:cNvCxnSpPr>
            <a:cxnSpLocks/>
          </p:cNvCxnSpPr>
          <p:nvPr/>
        </p:nvCxnSpPr>
        <p:spPr>
          <a:xfrm flipH="1">
            <a:off x="7092563" y="1888930"/>
            <a:ext cx="168741" cy="416948"/>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44219ab041_0_0"/>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62" name="Google Shape;562;g244219ab041_0_0"/>
          <p:cNvSpPr txBox="1">
            <a:spLocks noGrp="1"/>
          </p:cNvSpPr>
          <p:nvPr>
            <p:ph type="body" idx="1"/>
          </p:nvPr>
        </p:nvSpPr>
        <p:spPr>
          <a:xfrm>
            <a:off x="533400" y="1428750"/>
            <a:ext cx="8057700" cy="3217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route-views&gt;sh ip bgp 103.120.115.0/28 short</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BGP table version is 15689777, local router ID is 128.223.51.103</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Status codes: s suppressed, d damped, h history, * valid, &gt; best, i - internal,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              r RIB-failure, S Stale, m multipath, b backup-path, f RT-Filter,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              x best-external, a additional-path, c RIB-compressed,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Origin codes: i - IGP, e - EGP, ? - incomplete</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RPKI validation codes: V valid, I invalid, N Not found</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     Network          Next Hop            Metric LocPrf Weight Path</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103.120.112.0/22 206.24.210.80                          	0 3561 209 3356 9002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194.85.40.15             0             		0 3267 1299 15412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208.74.64.40                           		0 19214 174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217.192.89.50                          		0 3303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212.66.96.126                         		0 20912 3257 2914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202.232.0.2                            		0 2497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162.250.137.254                        	0 4901 6079 15412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V*                    144.228.241.130        156             	0 1239 9304 135419 i</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50">
                <a:solidFill>
                  <a:schemeClr val="dk1"/>
                </a:solidFill>
              </a:rPr>
              <a:t>…</a:t>
            </a:r>
            <a:endParaRPr sz="1050">
              <a:solidFill>
                <a:schemeClr val="dk1"/>
              </a:solidFill>
            </a:endParaRPr>
          </a:p>
        </p:txBody>
      </p:sp>
      <p:sp>
        <p:nvSpPr>
          <p:cNvPr id="563" name="Google Shape;563;g244219ab041_0_0"/>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564" name="Google Shape;564;g244219ab041_0_0"/>
          <p:cNvSpPr txBox="1">
            <a:spLocks noGrp="1"/>
          </p:cNvSpPr>
          <p:nvPr>
            <p:ph type="body" idx="2"/>
          </p:nvPr>
        </p:nvSpPr>
        <p:spPr>
          <a:xfrm>
            <a:off x="5831450" y="65120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ThaiNOG event prefix</a:t>
            </a:r>
            <a:endParaRPr sz="1200">
              <a:latin typeface="Arial Black"/>
              <a:ea typeface="Arial Black"/>
              <a:cs typeface="Arial Black"/>
              <a:sym typeface="Arial Black"/>
            </a:endParaRPr>
          </a:p>
        </p:txBody>
      </p:sp>
      <p:cxnSp>
        <p:nvCxnSpPr>
          <p:cNvPr id="565" name="Google Shape;565;g244219ab041_0_0"/>
          <p:cNvCxnSpPr>
            <a:stCxn id="564" idx="1"/>
          </p:cNvCxnSpPr>
          <p:nvPr/>
        </p:nvCxnSpPr>
        <p:spPr>
          <a:xfrm flipH="1">
            <a:off x="3006650" y="794150"/>
            <a:ext cx="2824800" cy="711600"/>
          </a:xfrm>
          <a:prstGeom prst="straightConnector1">
            <a:avLst/>
          </a:prstGeom>
          <a:noFill/>
          <a:ln w="9525" cap="flat" cmpd="sng">
            <a:solidFill>
              <a:schemeClr val="dk2"/>
            </a:solidFill>
            <a:prstDash val="solid"/>
            <a:round/>
            <a:headEnd type="none" w="med" len="med"/>
            <a:tailEnd type="triangle" w="med" len="med"/>
          </a:ln>
        </p:spPr>
      </p:cxnSp>
      <p:sp>
        <p:nvSpPr>
          <p:cNvPr id="566" name="Google Shape;566;g244219ab041_0_0"/>
          <p:cNvSpPr txBox="1">
            <a:spLocks noGrp="1"/>
          </p:cNvSpPr>
          <p:nvPr>
            <p:ph type="body" idx="2"/>
          </p:nvPr>
        </p:nvSpPr>
        <p:spPr>
          <a:xfrm>
            <a:off x="6263725" y="242880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Covered by /22</a:t>
            </a:r>
            <a:endParaRPr sz="1200">
              <a:latin typeface="Arial Black"/>
              <a:ea typeface="Arial Black"/>
              <a:cs typeface="Arial Black"/>
              <a:sym typeface="Arial Black"/>
            </a:endParaRPr>
          </a:p>
        </p:txBody>
      </p:sp>
      <p:cxnSp>
        <p:nvCxnSpPr>
          <p:cNvPr id="567" name="Google Shape;567;g244219ab041_0_0"/>
          <p:cNvCxnSpPr>
            <a:stCxn id="566" idx="1"/>
          </p:cNvCxnSpPr>
          <p:nvPr/>
        </p:nvCxnSpPr>
        <p:spPr>
          <a:xfrm flipH="1">
            <a:off x="2982325" y="2571750"/>
            <a:ext cx="3281400" cy="410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a:t>ROUTEVIEWS</a:t>
            </a:r>
            <a:endParaRPr>
              <a:solidFill>
                <a:srgbClr val="92D050"/>
              </a:solidFill>
            </a:endParaRPr>
          </a:p>
        </p:txBody>
      </p:sp>
      <p:sp>
        <p:nvSpPr>
          <p:cNvPr id="363" name="Google Shape;363;p2"/>
          <p:cNvSpPr txBox="1">
            <a:spLocks noGrp="1"/>
          </p:cNvSpPr>
          <p:nvPr>
            <p:ph type="body" idx="2"/>
          </p:nvPr>
        </p:nvSpPr>
        <p:spPr>
          <a:xfrm>
            <a:off x="4724400" y="3264023"/>
            <a:ext cx="4343400" cy="226047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The University of Oregon is a public research institution in Eugene, Oregon, USA founded in 1876. UO is renowned for its research prowess and commitment to teaching. Both NSRC and RouteViews are based at the UO.</a:t>
            </a:r>
            <a:endParaRPr/>
          </a:p>
        </p:txBody>
      </p:sp>
      <p:sp>
        <p:nvSpPr>
          <p:cNvPr id="364" name="Google Shape;364;p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365" name="Google Shape;365;p2"/>
          <p:cNvPicPr preferRelativeResize="0"/>
          <p:nvPr/>
        </p:nvPicPr>
        <p:blipFill rotWithShape="1">
          <a:blip r:embed="rId3">
            <a:alphaModFix/>
          </a:blip>
          <a:srcRect/>
          <a:stretch/>
        </p:blipFill>
        <p:spPr>
          <a:xfrm>
            <a:off x="8211238" y="4781550"/>
            <a:ext cx="646325" cy="310011"/>
          </a:xfrm>
          <a:prstGeom prst="rect">
            <a:avLst/>
          </a:prstGeom>
          <a:noFill/>
          <a:ln>
            <a:noFill/>
          </a:ln>
        </p:spPr>
      </p:pic>
      <p:pic>
        <p:nvPicPr>
          <p:cNvPr id="366" name="Google Shape;366;p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367" name="Google Shape;367;p2"/>
          <p:cNvSpPr txBox="1">
            <a:spLocks noGrp="1"/>
          </p:cNvSpPr>
          <p:nvPr>
            <p:ph type="body" idx="1"/>
          </p:nvPr>
        </p:nvSpPr>
        <p:spPr>
          <a:xfrm>
            <a:off x="476938" y="860823"/>
            <a:ext cx="3886200" cy="38445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A collaborative router looking glass to share BGP views among network operators and researchers.</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RouteViews was founded at the University of Oregon’s Advanced Network Technology Center (ANTC) in 1995. Data archives began in 1997 and amount to </a:t>
            </a:r>
            <a:r>
              <a:rPr lang="en-US" sz="1500"/>
              <a:t>50</a:t>
            </a:r>
            <a:r>
              <a:rPr lang="en-US" sz="1500">
                <a:latin typeface="Arial"/>
                <a:ea typeface="Arial"/>
                <a:cs typeface="Arial"/>
                <a:sym typeface="Arial"/>
              </a:rPr>
              <a:t>TBs (compressed) today.</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The group is currently led by the Network Startup Resource Center (NSRC) group engineering team at the University of Oregon</a:t>
            </a:r>
            <a:endParaRPr sz="1500"/>
          </a:p>
          <a:p>
            <a:pPr marL="0" lvl="0" indent="0" algn="l" rtl="0">
              <a:lnSpc>
                <a:spcPct val="110000"/>
              </a:lnSpc>
              <a:spcBef>
                <a:spcPts val="0"/>
              </a:spcBef>
              <a:spcAft>
                <a:spcPts val="0"/>
              </a:spcAft>
              <a:buClr>
                <a:srgbClr val="262626"/>
              </a:buClr>
              <a:buSzPts val="1400"/>
              <a:buNone/>
            </a:pPr>
            <a:endParaRPr sz="1400"/>
          </a:p>
        </p:txBody>
      </p:sp>
      <p:sp>
        <p:nvSpPr>
          <p:cNvPr id="368" name="Google Shape;368;p2"/>
          <p:cNvSpPr txBox="1"/>
          <p:nvPr/>
        </p:nvSpPr>
        <p:spPr>
          <a:xfrm>
            <a:off x="4267200" y="850777"/>
            <a:ext cx="4953000" cy="2743200"/>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rgbClr val="262626"/>
              </a:buClr>
              <a:buSzPts val="1500"/>
              <a:buFont typeface="Arial"/>
              <a:buNone/>
            </a:pPr>
            <a:r>
              <a:rPr lang="en-US" sz="1500" b="0" i="0" u="none" strike="noStrike" cap="none">
                <a:solidFill>
                  <a:srgbClr val="262626"/>
                </a:solidFill>
                <a:latin typeface="Arial"/>
                <a:ea typeface="Arial"/>
                <a:cs typeface="Arial"/>
                <a:sym typeface="Arial"/>
              </a:rPr>
              <a:t>NSRC supports the growth of global Internet infrastructure by providing engineering assistance, collaborative technical workshops, training, and other resources to university, research &amp; education networks worldwide. NSRC is partially funded by the IRNC program of the NSF and Google with other contributions from public and private organizations.</a:t>
            </a:r>
            <a:endParaRPr/>
          </a:p>
        </p:txBody>
      </p:sp>
      <p:sp>
        <p:nvSpPr>
          <p:cNvPr id="369" name="Google Shape;369;p2"/>
          <p:cNvSpPr txBox="1"/>
          <p:nvPr/>
        </p:nvSpPr>
        <p:spPr>
          <a:xfrm>
            <a:off x="4800600" y="5143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NSRC</a:t>
            </a:r>
            <a:endParaRPr/>
          </a:p>
        </p:txBody>
      </p:sp>
      <p:sp>
        <p:nvSpPr>
          <p:cNvPr id="370" name="Google Shape;370;p2"/>
          <p:cNvSpPr txBox="1"/>
          <p:nvPr/>
        </p:nvSpPr>
        <p:spPr>
          <a:xfrm>
            <a:off x="4803183" y="30289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UNIVERSITY OF OREGON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44219ab041_0_12"/>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74" name="Google Shape;574;g244219ab041_0_12"/>
          <p:cNvSpPr txBox="1">
            <a:spLocks noGrp="1"/>
          </p:cNvSpPr>
          <p:nvPr>
            <p:ph type="body" idx="1"/>
          </p:nvPr>
        </p:nvSpPr>
        <p:spPr>
          <a:xfrm>
            <a:off x="533400" y="1428750"/>
            <a:ext cx="8057700" cy="310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route-views&gt;sh bgp ipv6 uni 2403:56c0:0522::/30 long</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BGP table version is 8597067, local router ID is 128.223.51.103</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Status codes: s suppressed, d damped, h history, * valid, &gt; best, i - internal, </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              r RIB-failure, S Stale, m multipath, b backup-path, f RT-Filter, </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              x best-external, a additional-path, c RIB-compressed, </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Origin codes: i - IGP, e - EGP, ? - incomplete</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RPKI validation codes: V valid, I invalid, N Not found</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     Network          Next Hop            Metric LocPrf Weight Path</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2403:56C0::/32   2001:1860::223                         	0 101 6939 10089 135419 i</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2600:803::15                           		0 701 5511 45629 135419 i</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2001:1890:111D:1::63			0 7018 1299 10089 135419 i</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2A00:A7C0:E20A::17			0 57866 9002 45629 135419 i</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2A02:898:0:300::3				0 8283 1299 10089 135419 i</a:t>
            </a:r>
            <a:endParaRPr sz="11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V*                    2A02:D140:1::60                        		0 49788 12552 6939 10089 135419 i</a:t>
            </a:r>
            <a:endParaRPr sz="1350">
              <a:solidFill>
                <a:schemeClr val="dk1"/>
              </a:solidFill>
            </a:endParaRPr>
          </a:p>
        </p:txBody>
      </p:sp>
      <p:sp>
        <p:nvSpPr>
          <p:cNvPr id="575" name="Google Shape;575;g244219ab041_0_12"/>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576" name="Google Shape;576;g244219ab041_0_12"/>
          <p:cNvSpPr txBox="1">
            <a:spLocks noGrp="1"/>
          </p:cNvSpPr>
          <p:nvPr>
            <p:ph type="body" idx="2"/>
          </p:nvPr>
        </p:nvSpPr>
        <p:spPr>
          <a:xfrm>
            <a:off x="5831450" y="651200"/>
            <a:ext cx="2834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ThaiNOG IPv6 global reach</a:t>
            </a:r>
            <a:endParaRPr sz="1200">
              <a:latin typeface="Arial Black"/>
              <a:ea typeface="Arial Black"/>
              <a:cs typeface="Arial Black"/>
              <a:sym typeface="Arial Black"/>
            </a:endParaRPr>
          </a:p>
        </p:txBody>
      </p:sp>
      <p:cxnSp>
        <p:nvCxnSpPr>
          <p:cNvPr id="577" name="Google Shape;577;g244219ab041_0_12"/>
          <p:cNvCxnSpPr>
            <a:stCxn id="576" idx="1"/>
          </p:cNvCxnSpPr>
          <p:nvPr/>
        </p:nvCxnSpPr>
        <p:spPr>
          <a:xfrm flipH="1">
            <a:off x="3155150" y="794150"/>
            <a:ext cx="2676300" cy="664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22c3f2cee4_1_1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84" name="Google Shape;584;g222c3f2cee4_1_16"/>
          <p:cNvSpPr txBox="1">
            <a:spLocks noGrp="1"/>
          </p:cNvSpPr>
          <p:nvPr>
            <p:ph type="body" idx="1"/>
          </p:nvPr>
        </p:nvSpPr>
        <p:spPr>
          <a:xfrm>
            <a:off x="543150" y="1171525"/>
            <a:ext cx="8057700" cy="3390300"/>
          </a:xfrm>
          <a:prstGeom prst="rect">
            <a:avLst/>
          </a:prstGeom>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chemeClr val="dk1"/>
              </a:buClr>
              <a:buSzPct val="100000"/>
              <a:buFont typeface="Arial"/>
              <a:buNone/>
            </a:pPr>
            <a:r>
              <a:rPr lang="en-US" dirty="0"/>
              <a:t>route-views2.routeviews.org&gt; </a:t>
            </a:r>
            <a:r>
              <a:rPr lang="en-US" dirty="0" err="1"/>
              <a:t>sh</a:t>
            </a:r>
            <a:r>
              <a:rPr lang="en-US" dirty="0"/>
              <a:t> </a:t>
            </a:r>
            <a:r>
              <a:rPr lang="en-US" dirty="0" err="1"/>
              <a:t>ip</a:t>
            </a:r>
            <a:r>
              <a:rPr lang="en-US" dirty="0"/>
              <a:t> </a:t>
            </a:r>
            <a:r>
              <a:rPr lang="en-US" dirty="0" err="1"/>
              <a:t>bg</a:t>
            </a:r>
            <a:r>
              <a:rPr lang="en-US" dirty="0"/>
              <a:t> sum</a:t>
            </a:r>
            <a:endParaRPr dirty="0"/>
          </a:p>
          <a:p>
            <a:pPr marL="0" lvl="0" indent="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r>
              <a:rPr lang="en-US" dirty="0"/>
              <a:t>IPv4 Unicast Summary (VRF default):</a:t>
            </a:r>
            <a:endParaRPr dirty="0"/>
          </a:p>
          <a:p>
            <a:pPr marL="0" lvl="0" indent="0" algn="l" rtl="0">
              <a:spcBef>
                <a:spcPts val="0"/>
              </a:spcBef>
              <a:spcAft>
                <a:spcPts val="0"/>
              </a:spcAft>
              <a:buClr>
                <a:schemeClr val="dk1"/>
              </a:buClr>
              <a:buSzPct val="100000"/>
              <a:buFont typeface="Arial"/>
              <a:buNone/>
            </a:pPr>
            <a:r>
              <a:rPr lang="en-US" dirty="0"/>
              <a:t>BGP router identifier 128.223.51.102, local AS number 6447 </a:t>
            </a:r>
            <a:r>
              <a:rPr lang="en-US" dirty="0" err="1"/>
              <a:t>vrf</a:t>
            </a:r>
            <a:r>
              <a:rPr lang="en-US" dirty="0"/>
              <a:t>-id 0</a:t>
            </a:r>
            <a:endParaRPr dirty="0"/>
          </a:p>
          <a:p>
            <a:pPr marL="0" lvl="0" indent="0" algn="l" rtl="0">
              <a:spcBef>
                <a:spcPts val="0"/>
              </a:spcBef>
              <a:spcAft>
                <a:spcPts val="0"/>
              </a:spcAft>
              <a:buClr>
                <a:schemeClr val="dk1"/>
              </a:buClr>
              <a:buSzPct val="100000"/>
              <a:buFont typeface="Arial"/>
              <a:buNone/>
            </a:pPr>
            <a:r>
              <a:rPr lang="en-US" dirty="0"/>
              <a:t>BGP table version 14375055</a:t>
            </a:r>
            <a:endParaRPr dirty="0"/>
          </a:p>
          <a:p>
            <a:pPr marL="0" lvl="0" indent="0" algn="l" rtl="0">
              <a:spcBef>
                <a:spcPts val="0"/>
              </a:spcBef>
              <a:spcAft>
                <a:spcPts val="0"/>
              </a:spcAft>
              <a:buClr>
                <a:schemeClr val="dk1"/>
              </a:buClr>
              <a:buSzPct val="100000"/>
              <a:buFont typeface="Arial"/>
              <a:buNone/>
            </a:pPr>
            <a:r>
              <a:rPr lang="en-US" dirty="0"/>
              <a:t>RIB entries 1786807, using 327 MiB of memory</a:t>
            </a:r>
            <a:endParaRPr dirty="0"/>
          </a:p>
          <a:p>
            <a:pPr marL="0" lvl="0" indent="0" algn="l" rtl="0">
              <a:spcBef>
                <a:spcPts val="0"/>
              </a:spcBef>
              <a:spcAft>
                <a:spcPts val="0"/>
              </a:spcAft>
              <a:buClr>
                <a:schemeClr val="dk1"/>
              </a:buClr>
              <a:buSzPct val="100000"/>
              <a:buFont typeface="Arial"/>
              <a:buNone/>
            </a:pPr>
            <a:r>
              <a:rPr lang="en-US" dirty="0"/>
              <a:t>Peers 77, using 54 MiB of memory</a:t>
            </a:r>
            <a:endParaRPr dirty="0"/>
          </a:p>
          <a:p>
            <a:pPr marL="0" lvl="0" indent="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r>
              <a:rPr lang="en-US" dirty="0"/>
              <a:t>Neighbor    	V     	AS   </a:t>
            </a:r>
            <a:r>
              <a:rPr lang="en-US" dirty="0" err="1"/>
              <a:t>MsgRcvd</a:t>
            </a:r>
            <a:r>
              <a:rPr lang="en-US" dirty="0"/>
              <a:t>   </a:t>
            </a:r>
            <a:r>
              <a:rPr lang="en-US" dirty="0" err="1"/>
              <a:t>MsgSent</a:t>
            </a:r>
            <a:r>
              <a:rPr lang="en-US" dirty="0"/>
              <a:t>   </a:t>
            </a:r>
            <a:r>
              <a:rPr lang="en-US" dirty="0" err="1"/>
              <a:t>TblVer</a:t>
            </a:r>
            <a:r>
              <a:rPr lang="en-US" dirty="0"/>
              <a:t>  </a:t>
            </a:r>
            <a:r>
              <a:rPr lang="en-US" dirty="0" err="1"/>
              <a:t>InQ</a:t>
            </a:r>
            <a:r>
              <a:rPr lang="en-US" dirty="0"/>
              <a:t> </a:t>
            </a:r>
            <a:r>
              <a:rPr lang="en-US" dirty="0" err="1"/>
              <a:t>OutQ</a:t>
            </a:r>
            <a:r>
              <a:rPr lang="en-US" dirty="0"/>
              <a:t>  Up/Down State/</a:t>
            </a:r>
            <a:r>
              <a:rPr lang="en-US" dirty="0" err="1"/>
              <a:t>PfxRcd</a:t>
            </a:r>
            <a:r>
              <a:rPr lang="en-US" dirty="0"/>
              <a:t>   </a:t>
            </a:r>
            <a:r>
              <a:rPr lang="en-US" dirty="0" err="1"/>
              <a:t>PfxSnt</a:t>
            </a:r>
            <a:r>
              <a:rPr lang="en-US" dirty="0"/>
              <a:t> Desc</a:t>
            </a:r>
            <a:endParaRPr dirty="0"/>
          </a:p>
          <a:p>
            <a:pPr marL="0" lvl="0" indent="0" algn="l" rtl="0">
              <a:spcBef>
                <a:spcPts val="0"/>
              </a:spcBef>
              <a:spcAft>
                <a:spcPts val="0"/>
              </a:spcAft>
              <a:buClr>
                <a:schemeClr val="dk1"/>
              </a:buClr>
              <a:buSzPct val="100000"/>
              <a:buFont typeface="Arial"/>
              <a:buNone/>
            </a:pPr>
            <a:r>
              <a:rPr lang="en-US" dirty="0"/>
              <a:t>4.68.4.46   	4   	3356     	0  	7241    	0	0	0	never   	Active    	0 Level3</a:t>
            </a:r>
            <a:endParaRPr dirty="0"/>
          </a:p>
          <a:p>
            <a:pPr marL="0" lvl="0" indent="0" algn="l" rtl="0">
              <a:spcBef>
                <a:spcPts val="0"/>
              </a:spcBef>
              <a:spcAft>
                <a:spcPts val="0"/>
              </a:spcAft>
              <a:buClr>
                <a:schemeClr val="dk1"/>
              </a:buClr>
              <a:buSzPct val="100000"/>
              <a:buFont typeface="Arial"/>
              <a:buNone/>
            </a:pPr>
            <a:r>
              <a:rPr lang="en-US" dirty="0"/>
              <a:t>5.101.110.2 	4  	14061     	0     	0    	0	0	0	never  	Connect    	0 DIGITALOCEAN</a:t>
            </a:r>
            <a:endParaRPr dirty="0"/>
          </a:p>
          <a:p>
            <a:pPr marL="0" lvl="0" indent="0" algn="l" rtl="0">
              <a:spcBef>
                <a:spcPts val="0"/>
              </a:spcBef>
              <a:spcAft>
                <a:spcPts val="0"/>
              </a:spcAft>
              <a:buClr>
                <a:schemeClr val="dk1"/>
              </a:buClr>
              <a:buSzPct val="100000"/>
              <a:buFont typeface="Arial"/>
              <a:buNone/>
            </a:pPr>
            <a:r>
              <a:rPr lang="en-US" dirty="0"/>
              <a:t>12.0.1.63   	4   	7018   3986207 	14643    	0	0	0 01w3d04h   	907452    	0 ATT</a:t>
            </a:r>
            <a:endParaRPr dirty="0"/>
          </a:p>
          <a:p>
            <a:pPr marL="0" lvl="0" indent="0" algn="l" rtl="0">
              <a:spcBef>
                <a:spcPts val="0"/>
              </a:spcBef>
              <a:spcAft>
                <a:spcPts val="0"/>
              </a:spcAft>
              <a:buClr>
                <a:schemeClr val="dk1"/>
              </a:buClr>
              <a:buSzPct val="100000"/>
              <a:buFont typeface="Arial"/>
              <a:buNone/>
            </a:pPr>
            <a:r>
              <a:rPr lang="en-US" dirty="0"/>
              <a:t>37.139.139.17   4  	57866   3740071 	29283    	0	0	0 01w3d04h   	910247    	0 </a:t>
            </a:r>
            <a:r>
              <a:rPr lang="en-US" dirty="0" err="1"/>
              <a:t>Fusix</a:t>
            </a:r>
            <a:endParaRPr dirty="0"/>
          </a:p>
          <a:p>
            <a:pPr marL="0" lvl="0" indent="0" algn="l" rtl="0">
              <a:spcBef>
                <a:spcPts val="0"/>
              </a:spcBef>
              <a:spcAft>
                <a:spcPts val="0"/>
              </a:spcAft>
              <a:buClr>
                <a:schemeClr val="dk1"/>
              </a:buClr>
              <a:buSzPct val="100000"/>
              <a:buFont typeface="Arial"/>
              <a:buNone/>
            </a:pPr>
            <a:r>
              <a:rPr lang="en-US" dirty="0"/>
              <a:t>43.226.4.1  	4  	63927     	0     	0    	0	0	0	never  	Connect    	0 Rise</a:t>
            </a:r>
            <a:endParaRPr dirty="0"/>
          </a:p>
          <a:p>
            <a:pPr marL="0" lvl="0" indent="0" algn="l" rtl="0">
              <a:spcBef>
                <a:spcPts val="0"/>
              </a:spcBef>
              <a:spcAft>
                <a:spcPts val="0"/>
              </a:spcAft>
              <a:buClr>
                <a:schemeClr val="dk1"/>
              </a:buClr>
              <a:buSzPct val="100000"/>
              <a:buFont typeface="Arial"/>
              <a:buNone/>
            </a:pPr>
            <a:r>
              <a:rPr lang="en-US" dirty="0"/>
              <a:t>45.61.0.85  	4  	22652   3583124 	29285    	0	0	0 2d07h01m   	911510    	0 FIBRENOIRE</a:t>
            </a:r>
            <a:endParaRPr dirty="0"/>
          </a:p>
          <a:p>
            <a:pPr marL="0" lvl="0" indent="0" algn="l" rtl="0">
              <a:spcBef>
                <a:spcPts val="0"/>
              </a:spcBef>
              <a:spcAft>
                <a:spcPts val="0"/>
              </a:spcAft>
              <a:buClr>
                <a:schemeClr val="dk1"/>
              </a:buClr>
              <a:buSzPct val="100000"/>
              <a:buFont typeface="Arial"/>
              <a:buNone/>
            </a:pPr>
            <a:r>
              <a:rPr lang="en-US" dirty="0"/>
              <a:t>62.115.128.137  4   	1299   9158678 	14643    	0	0	0 01w3d04h   	883318    	0 Telia</a:t>
            </a:r>
            <a:endParaRPr dirty="0"/>
          </a:p>
          <a:p>
            <a:pPr marL="0" lvl="0" indent="0" algn="l" rtl="0">
              <a:spcBef>
                <a:spcPts val="0"/>
              </a:spcBef>
              <a:spcAft>
                <a:spcPts val="0"/>
              </a:spcAft>
              <a:buClr>
                <a:schemeClr val="dk1"/>
              </a:buClr>
              <a:buSzPct val="100000"/>
              <a:buFont typeface="Arial"/>
              <a:buNone/>
            </a:pPr>
            <a:r>
              <a:rPr lang="en-US" dirty="0"/>
              <a:t>64.71.137.241   4   	6939   3389354 	14642    	0	0	0 01w3d04h   	933920    	0 Hurricane Electric</a:t>
            </a:r>
            <a:endParaRPr dirty="0"/>
          </a:p>
          <a:p>
            <a:pPr marL="0" lvl="0" indent="0" algn="l" rtl="0">
              <a:spcBef>
                <a:spcPts val="0"/>
              </a:spcBef>
              <a:spcAft>
                <a:spcPts val="0"/>
              </a:spcAft>
              <a:buClr>
                <a:schemeClr val="dk1"/>
              </a:buClr>
              <a:buSzPct val="100000"/>
              <a:buFont typeface="Arial"/>
              <a:buNone/>
            </a:pPr>
            <a:r>
              <a:rPr lang="en-US" dirty="0"/>
              <a:t>64.71.255.61	4    	812     	0     	0    	0	0	0	never  	Connect    	0 Sprint</a:t>
            </a:r>
            <a:endParaRPr dirty="0"/>
          </a:p>
          <a:p>
            <a:pPr marL="0" lvl="0" indent="0" algn="l" rtl="0">
              <a:spcBef>
                <a:spcPts val="0"/>
              </a:spcBef>
              <a:spcAft>
                <a:spcPts val="0"/>
              </a:spcAft>
              <a:buClr>
                <a:schemeClr val="dk1"/>
              </a:buClr>
              <a:buSzPct val="100000"/>
              <a:buFont typeface="Arial"/>
              <a:buNone/>
            </a:pPr>
            <a:r>
              <a:rPr lang="en-US" dirty="0"/>
              <a:t>66.185.128.1	4   	1668     	0     	0    	0	0	0	never  	Connect    	0 AOL</a:t>
            </a:r>
            <a:endParaRPr dirty="0"/>
          </a:p>
          <a:p>
            <a:pPr marL="0" lvl="0" indent="0" algn="l" rtl="0">
              <a:spcBef>
                <a:spcPts val="0"/>
              </a:spcBef>
              <a:spcAft>
                <a:spcPts val="0"/>
              </a:spcAft>
              <a:buClr>
                <a:schemeClr val="dk1"/>
              </a:buClr>
              <a:buSzPct val="100000"/>
              <a:buFont typeface="Arial"/>
              <a:buNone/>
            </a:pPr>
            <a:r>
              <a:rPr lang="en-US" dirty="0"/>
              <a:t>67.219.192.18   4  	19653     	0     	0    	0	0	0	never   	Active    	0 </a:t>
            </a:r>
            <a:r>
              <a:rPr lang="en-US" dirty="0" err="1"/>
              <a:t>CTSTelecom</a:t>
            </a:r>
            <a:endParaRPr dirty="0"/>
          </a:p>
          <a:p>
            <a:pPr marL="0" lvl="0" indent="0" algn="l" rtl="0">
              <a:spcBef>
                <a:spcPts val="0"/>
              </a:spcBef>
              <a:spcAft>
                <a:spcPts val="0"/>
              </a:spcAft>
              <a:buClr>
                <a:schemeClr val="dk1"/>
              </a:buClr>
              <a:buSzPct val="100000"/>
              <a:buFont typeface="Arial"/>
              <a:buNone/>
            </a:pPr>
            <a:r>
              <a:rPr lang="en-US" dirty="0"/>
              <a:t>68.67.63.245	4  	22652     	0     	0    	0	0	0	never   	Active    	0 FIBRENOIRE</a:t>
            </a:r>
            <a:endParaRPr dirty="0"/>
          </a:p>
          <a:p>
            <a:pPr marL="0" lvl="0" indent="0" algn="l" rtl="0">
              <a:spcBef>
                <a:spcPts val="0"/>
              </a:spcBef>
              <a:spcAft>
                <a:spcPts val="0"/>
              </a:spcAft>
              <a:buClr>
                <a:schemeClr val="dk1"/>
              </a:buClr>
              <a:buSzPct val="100000"/>
              <a:buFont typeface="Arial"/>
              <a:buNone/>
            </a:pPr>
            <a:r>
              <a:rPr lang="en-US" dirty="0"/>
              <a:t>80.241.176.31   4  	20771     	0     	0    	0	0	0	never  	Connect    	0 CAUCASUS</a:t>
            </a:r>
            <a:endParaRPr dirty="0"/>
          </a:p>
          <a:p>
            <a:pPr marL="0" lvl="0" indent="0" algn="l" rtl="0">
              <a:spcBef>
                <a:spcPts val="0"/>
              </a:spcBef>
              <a:spcAft>
                <a:spcPts val="0"/>
              </a:spcAft>
              <a:buClr>
                <a:schemeClr val="dk1"/>
              </a:buClr>
              <a:buSzPct val="100000"/>
              <a:buFont typeface="Arial"/>
              <a:buNone/>
            </a:pPr>
            <a:r>
              <a:rPr lang="en-US" dirty="0"/>
              <a:t>85.114.0.217	4   	8492   5173073 	29285    	0	0	0 4d09h09m   	940862    	0 OBITRU</a:t>
            </a:r>
            <a:endParaRPr dirty="0"/>
          </a:p>
          <a:p>
            <a:pPr marL="0" lvl="0" indent="0" algn="l" rtl="0">
              <a:spcBef>
                <a:spcPts val="0"/>
              </a:spcBef>
              <a:spcAft>
                <a:spcPts val="0"/>
              </a:spcAft>
              <a:buClr>
                <a:schemeClr val="dk1"/>
              </a:buClr>
              <a:buSzPct val="100000"/>
              <a:buFont typeface="Arial"/>
              <a:buNone/>
            </a:pPr>
            <a:r>
              <a:rPr lang="en-US" dirty="0"/>
              <a:t>87.121.64.4 	4  	57463   1247665 	14641    	0	0	0 01w3d03h   	417683    	0 NETIXLTD</a:t>
            </a:r>
            <a:endParaRPr dirty="0"/>
          </a:p>
          <a:p>
            <a:pPr marL="0" lvl="0" indent="0" algn="l" rtl="0">
              <a:spcBef>
                <a:spcPts val="0"/>
              </a:spcBef>
              <a:spcAft>
                <a:spcPts val="0"/>
              </a:spcAft>
              <a:buClr>
                <a:schemeClr val="dk1"/>
              </a:buClr>
              <a:buSzPct val="100000"/>
              <a:buFont typeface="Arial"/>
              <a:buNone/>
            </a:pPr>
            <a:r>
              <a:rPr lang="en-US" dirty="0"/>
              <a:t>89.149.178.10   4   	3257   3545660 	14643    	0	0	0 01w3d04h   	907675    	0 Tiscali</a:t>
            </a:r>
            <a:endParaRPr dirty="0"/>
          </a:p>
          <a:p>
            <a:pPr marL="0" lvl="0" indent="0" algn="l" rtl="0">
              <a:spcBef>
                <a:spcPts val="0"/>
              </a:spcBef>
              <a:spcAft>
                <a:spcPts val="0"/>
              </a:spcAft>
              <a:buClr>
                <a:schemeClr val="dk1"/>
              </a:buClr>
              <a:buSzPct val="100000"/>
              <a:buFont typeface="Arial"/>
              <a:buNone/>
            </a:pPr>
            <a:r>
              <a:rPr lang="en-US" dirty="0"/>
              <a:t>91.209.102.1	4  	39756     	0     	0    	0	0	0	never  	Connect    	0 HOSTWAY-RO</a:t>
            </a:r>
            <a:endParaRPr dirty="0"/>
          </a:p>
          <a:p>
            <a:pPr marL="0" lvl="0" indent="0" algn="l" rtl="0">
              <a:spcBef>
                <a:spcPts val="0"/>
              </a:spcBef>
              <a:spcAft>
                <a:spcPts val="0"/>
              </a:spcAft>
              <a:buClr>
                <a:schemeClr val="dk1"/>
              </a:buClr>
              <a:buSzPct val="100000"/>
              <a:buFont typeface="Arial"/>
              <a:buNone/>
            </a:pPr>
            <a:r>
              <a:rPr lang="en-US" dirty="0"/>
              <a:t>91.218.184.60   4  	49788   5731466 	14642    	0	0	0 01w3d04h   	913404    	0 NEXTHOPNO</a:t>
            </a:r>
            <a:endParaRPr dirty="0"/>
          </a:p>
          <a:p>
            <a:pPr marL="0" lvl="0" indent="0" algn="l" rtl="0">
              <a:spcBef>
                <a:spcPts val="0"/>
              </a:spcBef>
              <a:spcAft>
                <a:spcPts val="0"/>
              </a:spcAft>
              <a:buNone/>
            </a:pPr>
            <a:r>
              <a:rPr lang="en-US" dirty="0"/>
              <a:t>…</a:t>
            </a:r>
            <a:endParaRPr dirty="0"/>
          </a:p>
          <a:p>
            <a:pPr marL="0" lvl="0" indent="0" algn="l" rtl="0">
              <a:spcBef>
                <a:spcPts val="0"/>
              </a:spcBef>
              <a:spcAft>
                <a:spcPts val="0"/>
              </a:spcAft>
              <a:buClr>
                <a:schemeClr val="dk1"/>
              </a:buClr>
              <a:buSzPct val="100000"/>
              <a:buFont typeface="Arial"/>
              <a:buNone/>
            </a:pPr>
            <a:endParaRPr dirty="0"/>
          </a:p>
          <a:p>
            <a:pPr marL="0" lvl="0" indent="0" algn="l" rtl="0">
              <a:spcBef>
                <a:spcPts val="0"/>
              </a:spcBef>
              <a:spcAft>
                <a:spcPts val="0"/>
              </a:spcAft>
              <a:buNone/>
            </a:pPr>
            <a:r>
              <a:rPr lang="en-US" dirty="0"/>
              <a:t>Total number of neighbors 77</a:t>
            </a:r>
            <a:endParaRPr dirty="0"/>
          </a:p>
        </p:txBody>
      </p:sp>
      <p:sp>
        <p:nvSpPr>
          <p:cNvPr id="585" name="Google Shape;585;g222c3f2cee4_1_16"/>
          <p:cNvSpPr txBox="1">
            <a:spLocks noGrp="1"/>
          </p:cNvSpPr>
          <p:nvPr>
            <p:ph type="body" idx="2"/>
          </p:nvPr>
        </p:nvSpPr>
        <p:spPr>
          <a:xfrm>
            <a:off x="533400" y="8608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586" name="Google Shape;586;g222c3f2cee4_1_16"/>
          <p:cNvSpPr txBox="1">
            <a:spLocks noGrp="1"/>
          </p:cNvSpPr>
          <p:nvPr>
            <p:ph type="body" idx="2"/>
          </p:nvPr>
        </p:nvSpPr>
        <p:spPr>
          <a:xfrm>
            <a:off x="3855400" y="10588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77 peers, multi-hop</a:t>
            </a:r>
            <a:endParaRPr sz="1200">
              <a:latin typeface="Arial Black"/>
              <a:ea typeface="Arial Black"/>
              <a:cs typeface="Arial Black"/>
              <a:sym typeface="Arial Black"/>
            </a:endParaRPr>
          </a:p>
        </p:txBody>
      </p:sp>
      <p:cxnSp>
        <p:nvCxnSpPr>
          <p:cNvPr id="587" name="Google Shape;587;g222c3f2cee4_1_16"/>
          <p:cNvCxnSpPr>
            <a:stCxn id="586" idx="1"/>
          </p:cNvCxnSpPr>
          <p:nvPr/>
        </p:nvCxnSpPr>
        <p:spPr>
          <a:xfrm flipH="1">
            <a:off x="1030600" y="1201775"/>
            <a:ext cx="2824800" cy="711600"/>
          </a:xfrm>
          <a:prstGeom prst="straightConnector1">
            <a:avLst/>
          </a:prstGeom>
          <a:noFill/>
          <a:ln w="9525" cap="flat" cmpd="sng">
            <a:solidFill>
              <a:schemeClr val="dk2"/>
            </a:solidFill>
            <a:prstDash val="solid"/>
            <a:round/>
            <a:headEnd type="none" w="med" len="med"/>
            <a:tailEnd type="triangle" w="med" len="med"/>
          </a:ln>
        </p:spPr>
      </p:cxnSp>
      <p:sp>
        <p:nvSpPr>
          <p:cNvPr id="588" name="Google Shape;588;g222c3f2cee4_1_16"/>
          <p:cNvSpPr txBox="1">
            <a:spLocks noGrp="1"/>
          </p:cNvSpPr>
          <p:nvPr>
            <p:ph type="body" idx="2"/>
          </p:nvPr>
        </p:nvSpPr>
        <p:spPr>
          <a:xfrm>
            <a:off x="5296075" y="42645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Lots of full tables</a:t>
            </a:r>
            <a:endParaRPr sz="1200">
              <a:latin typeface="Arial Black"/>
              <a:ea typeface="Arial Black"/>
              <a:cs typeface="Arial Black"/>
              <a:sym typeface="Arial Black"/>
            </a:endParaRPr>
          </a:p>
        </p:txBody>
      </p:sp>
      <p:cxnSp>
        <p:nvCxnSpPr>
          <p:cNvPr id="589" name="Google Shape;589;g222c3f2cee4_1_16"/>
          <p:cNvCxnSpPr>
            <a:stCxn id="588" idx="1"/>
          </p:cNvCxnSpPr>
          <p:nvPr/>
        </p:nvCxnSpPr>
        <p:spPr>
          <a:xfrm rot="10800000">
            <a:off x="5128375" y="3798475"/>
            <a:ext cx="167700" cy="609000"/>
          </a:xfrm>
          <a:prstGeom prst="straightConnector1">
            <a:avLst/>
          </a:prstGeom>
          <a:noFill/>
          <a:ln w="9525" cap="flat" cmpd="sng">
            <a:solidFill>
              <a:schemeClr val="dk2"/>
            </a:solidFill>
            <a:prstDash val="solid"/>
            <a:round/>
            <a:headEnd type="none" w="med" len="med"/>
            <a:tailEnd type="triangle" w="med" len="med"/>
          </a:ln>
        </p:spPr>
      </p:cxnSp>
      <p:sp>
        <p:nvSpPr>
          <p:cNvPr id="590" name="Google Shape;590;g222c3f2cee4_1_16"/>
          <p:cNvSpPr txBox="1">
            <a:spLocks noGrp="1"/>
          </p:cNvSpPr>
          <p:nvPr>
            <p:ph type="body" idx="2"/>
          </p:nvPr>
        </p:nvSpPr>
        <p:spPr>
          <a:xfrm>
            <a:off x="6021900" y="162747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Not all peers are up..</a:t>
            </a:r>
            <a:endParaRPr sz="1200">
              <a:latin typeface="Arial Black"/>
              <a:ea typeface="Arial Black"/>
              <a:cs typeface="Arial Black"/>
              <a:sym typeface="Arial Black"/>
            </a:endParaRPr>
          </a:p>
        </p:txBody>
      </p:sp>
      <p:cxnSp>
        <p:nvCxnSpPr>
          <p:cNvPr id="591" name="Google Shape;591;g222c3f2cee4_1_16"/>
          <p:cNvCxnSpPr>
            <a:stCxn id="590" idx="1"/>
          </p:cNvCxnSpPr>
          <p:nvPr/>
        </p:nvCxnSpPr>
        <p:spPr>
          <a:xfrm flipH="1">
            <a:off x="5568900" y="1770425"/>
            <a:ext cx="453000" cy="19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22c3f2cee4_1_30"/>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98" name="Google Shape;598;g222c3f2cee4_1_30"/>
          <p:cNvSpPr txBox="1">
            <a:spLocks noGrp="1"/>
          </p:cNvSpPr>
          <p:nvPr>
            <p:ph type="body" idx="1"/>
          </p:nvPr>
        </p:nvSpPr>
        <p:spPr>
          <a:xfrm>
            <a:off x="543150" y="1171525"/>
            <a:ext cx="8057700" cy="3390300"/>
          </a:xfrm>
          <a:prstGeom prst="rect">
            <a:avLst/>
          </a:prstGeom>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Font typeface="Arial"/>
              <a:buNone/>
            </a:pPr>
            <a:r>
              <a:rPr lang="en-US"/>
              <a:t>route-views2.routeviews.org&gt; sh ip bgp 130.105.44.0/22</a:t>
            </a:r>
            <a:endParaRPr/>
          </a:p>
          <a:p>
            <a:pPr marL="0" lvl="0" indent="0" algn="l" rtl="0">
              <a:spcBef>
                <a:spcPts val="0"/>
              </a:spcBef>
              <a:spcAft>
                <a:spcPts val="0"/>
              </a:spcAft>
              <a:buClr>
                <a:schemeClr val="dk1"/>
              </a:buClr>
              <a:buSzPct val="100000"/>
              <a:buFont typeface="Arial"/>
              <a:buNone/>
            </a:pPr>
            <a:r>
              <a:rPr lang="en-US"/>
              <a:t>BGP routing table entry for 130.105.44.0/22, version 13607198</a:t>
            </a:r>
            <a:endParaRPr/>
          </a:p>
          <a:p>
            <a:pPr marL="0" lvl="0" indent="0" algn="l" rtl="0">
              <a:spcBef>
                <a:spcPts val="0"/>
              </a:spcBef>
              <a:spcAft>
                <a:spcPts val="0"/>
              </a:spcAft>
              <a:buClr>
                <a:schemeClr val="dk1"/>
              </a:buClr>
              <a:buSzPct val="100000"/>
              <a:buFont typeface="Arial"/>
              <a:buNone/>
            </a:pPr>
            <a:r>
              <a:rPr lang="en-US"/>
              <a:t>Paths: (29 available, best #25, table default)</a:t>
            </a:r>
            <a:endParaRPr/>
          </a:p>
          <a:p>
            <a:pPr marL="0" lvl="0" indent="0" algn="l" rtl="0">
              <a:spcBef>
                <a:spcPts val="0"/>
              </a:spcBef>
              <a:spcAft>
                <a:spcPts val="0"/>
              </a:spcAft>
              <a:buClr>
                <a:schemeClr val="dk1"/>
              </a:buClr>
              <a:buSzPct val="100000"/>
              <a:buFont typeface="Arial"/>
              <a:buNone/>
            </a:pPr>
            <a:r>
              <a:rPr lang="en-US"/>
              <a:t>  Not advertised to any peer</a:t>
            </a:r>
            <a:endParaRPr/>
          </a:p>
          <a:p>
            <a:pPr marL="0" lvl="0" indent="0" algn="l" rtl="0">
              <a:spcBef>
                <a:spcPts val="0"/>
              </a:spcBef>
              <a:spcAft>
                <a:spcPts val="0"/>
              </a:spcAft>
              <a:buClr>
                <a:schemeClr val="dk1"/>
              </a:buClr>
              <a:buSzPct val="100000"/>
              <a:buFont typeface="Arial"/>
              <a:buNone/>
            </a:pPr>
            <a:r>
              <a:rPr lang="en-US"/>
              <a:t>  22652 6453 23944</a:t>
            </a:r>
            <a:endParaRPr/>
          </a:p>
          <a:p>
            <a:pPr marL="0" lvl="0" indent="0" algn="l" rtl="0">
              <a:spcBef>
                <a:spcPts val="0"/>
              </a:spcBef>
              <a:spcAft>
                <a:spcPts val="0"/>
              </a:spcAft>
              <a:buClr>
                <a:schemeClr val="dk1"/>
              </a:buClr>
              <a:buSzPct val="100000"/>
              <a:buFont typeface="Arial"/>
              <a:buNone/>
            </a:pPr>
            <a:r>
              <a:rPr lang="en-US"/>
              <a:t>	45.61.0.85 from 45.61.0.85 (184.95.245.30)</a:t>
            </a:r>
            <a:endParaRPr/>
          </a:p>
          <a:p>
            <a:pPr marL="0" lvl="0" indent="0" algn="l" rtl="0">
              <a:spcBef>
                <a:spcPts val="0"/>
              </a:spcBef>
              <a:spcAft>
                <a:spcPts val="0"/>
              </a:spcAft>
              <a:buClr>
                <a:schemeClr val="dk1"/>
              </a:buClr>
              <a:buSzPct val="100000"/>
              <a:buFont typeface="Arial"/>
              <a:buNone/>
            </a:pPr>
            <a:r>
              <a:rPr lang="en-US"/>
              <a:t>  	Origin IGP, valid, external, rpki validation-state: valid</a:t>
            </a:r>
            <a:endParaRPr/>
          </a:p>
          <a:p>
            <a:pPr marL="0" lvl="0" indent="0" algn="l" rtl="0">
              <a:spcBef>
                <a:spcPts val="0"/>
              </a:spcBef>
              <a:spcAft>
                <a:spcPts val="0"/>
              </a:spcAft>
              <a:buClr>
                <a:schemeClr val="dk1"/>
              </a:buClr>
              <a:buSzPct val="100000"/>
              <a:buFont typeface="Arial"/>
              <a:buNone/>
            </a:pPr>
            <a:r>
              <a:rPr lang="en-US"/>
              <a:t>  	Community: 6453:50 6453:3000 6453:3400 6453:3409</a:t>
            </a:r>
            <a:endParaRPr/>
          </a:p>
          <a:p>
            <a:pPr marL="0" lvl="0" indent="0" algn="l" rtl="0">
              <a:spcBef>
                <a:spcPts val="0"/>
              </a:spcBef>
              <a:spcAft>
                <a:spcPts val="0"/>
              </a:spcAft>
              <a:buClr>
                <a:schemeClr val="dk1"/>
              </a:buClr>
              <a:buSzPct val="100000"/>
              <a:buFont typeface="Arial"/>
              <a:buNone/>
            </a:pPr>
            <a:r>
              <a:rPr lang="en-US"/>
              <a:t>  	Last update: Mon May  8 01:08:57 2023</a:t>
            </a:r>
            <a:endParaRPr/>
          </a:p>
          <a:p>
            <a:pPr marL="0" lvl="0" indent="0" algn="l" rtl="0">
              <a:spcBef>
                <a:spcPts val="0"/>
              </a:spcBef>
              <a:spcAft>
                <a:spcPts val="0"/>
              </a:spcAft>
              <a:buClr>
                <a:schemeClr val="dk1"/>
              </a:buClr>
              <a:buSzPct val="100000"/>
              <a:buFont typeface="Arial"/>
              <a:buNone/>
            </a:pPr>
            <a:r>
              <a:rPr lang="en-US"/>
              <a:t>  3130 1239 6453 23944</a:t>
            </a:r>
            <a:endParaRPr/>
          </a:p>
          <a:p>
            <a:pPr marL="0" lvl="0" indent="0" algn="l" rtl="0">
              <a:spcBef>
                <a:spcPts val="0"/>
              </a:spcBef>
              <a:spcAft>
                <a:spcPts val="0"/>
              </a:spcAft>
              <a:buClr>
                <a:schemeClr val="dk1"/>
              </a:buClr>
              <a:buSzPct val="100000"/>
              <a:buFont typeface="Arial"/>
              <a:buNone/>
            </a:pPr>
            <a:r>
              <a:rPr lang="en-US"/>
              <a:t>	147.28.7.1 from 147.28.7.1 (147.28.7.1)</a:t>
            </a:r>
            <a:endParaRPr/>
          </a:p>
          <a:p>
            <a:pPr marL="0" lvl="0" indent="0" algn="l" rtl="0">
              <a:spcBef>
                <a:spcPts val="0"/>
              </a:spcBef>
              <a:spcAft>
                <a:spcPts val="0"/>
              </a:spcAft>
              <a:buClr>
                <a:schemeClr val="dk1"/>
              </a:buClr>
              <a:buSzPct val="100000"/>
              <a:buFont typeface="Arial"/>
              <a:buNone/>
            </a:pPr>
            <a:r>
              <a:rPr lang="en-US"/>
              <a:t>  	Origin IGP, valid, external, rpki validation-state: valid</a:t>
            </a:r>
            <a:endParaRPr/>
          </a:p>
          <a:p>
            <a:pPr marL="0" lvl="0" indent="0" algn="l" rtl="0">
              <a:spcBef>
                <a:spcPts val="0"/>
              </a:spcBef>
              <a:spcAft>
                <a:spcPts val="0"/>
              </a:spcAft>
              <a:buClr>
                <a:schemeClr val="dk1"/>
              </a:buClr>
              <a:buSzPct val="100000"/>
              <a:buFont typeface="Arial"/>
              <a:buNone/>
            </a:pPr>
            <a:r>
              <a:rPr lang="en-US"/>
              <a:t>  	Community: 1239:321 1239:1000 1239:1010</a:t>
            </a:r>
            <a:endParaRPr/>
          </a:p>
          <a:p>
            <a:pPr marL="0" lvl="0" indent="0" algn="l" rtl="0">
              <a:spcBef>
                <a:spcPts val="0"/>
              </a:spcBef>
              <a:spcAft>
                <a:spcPts val="0"/>
              </a:spcAft>
              <a:buNone/>
            </a:pPr>
            <a:r>
              <a:rPr lang="en-US"/>
              <a:t>  	Last update: Mon May  8 01:56:35 2023</a:t>
            </a:r>
            <a:endParaRPr/>
          </a:p>
          <a:p>
            <a:pPr marL="0" lvl="0" indent="0" algn="l" rtl="0">
              <a:spcBef>
                <a:spcPts val="0"/>
              </a:spcBef>
              <a:spcAft>
                <a:spcPts val="0"/>
              </a:spcAft>
              <a:buNone/>
            </a:pPr>
            <a:r>
              <a:rPr lang="en-US"/>
              <a:t>  8492 31133 23944</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SzPct val="100000"/>
              <a:buFont typeface="Arial"/>
              <a:buNone/>
            </a:pPr>
            <a:r>
              <a:rPr lang="en-US"/>
              <a:t>	37.139.139.17 from 37.139.139.17 (37.139.139.17)</a:t>
            </a:r>
            <a:endParaRPr/>
          </a:p>
          <a:p>
            <a:pPr marL="0" lvl="0" indent="0" algn="l" rtl="0">
              <a:spcBef>
                <a:spcPts val="0"/>
              </a:spcBef>
              <a:spcAft>
                <a:spcPts val="0"/>
              </a:spcAft>
              <a:buClr>
                <a:schemeClr val="dk1"/>
              </a:buClr>
              <a:buSzPct val="100000"/>
              <a:buFont typeface="Arial"/>
              <a:buNone/>
            </a:pPr>
            <a:r>
              <a:rPr lang="en-US"/>
              <a:t>  	Origin IGP, metric 0, valid, external, rpki validation-state: valid</a:t>
            </a:r>
            <a:endParaRPr/>
          </a:p>
          <a:p>
            <a:pPr marL="0" lvl="0" indent="0" algn="l" rtl="0">
              <a:spcBef>
                <a:spcPts val="0"/>
              </a:spcBef>
              <a:spcAft>
                <a:spcPts val="0"/>
              </a:spcAft>
              <a:buClr>
                <a:schemeClr val="dk1"/>
              </a:buClr>
              <a:buSzPct val="100000"/>
              <a:buFont typeface="Arial"/>
              <a:buNone/>
            </a:pPr>
            <a:r>
              <a:rPr lang="en-US"/>
              <a:t>  	Community: 6453:50 6453:3000 6453:3400 6453:3409 57866:100 65100:6453 65103:1 65104:31</a:t>
            </a:r>
            <a:endParaRPr/>
          </a:p>
          <a:p>
            <a:pPr marL="0" lvl="0" indent="0" algn="l" rtl="0">
              <a:spcBef>
                <a:spcPts val="0"/>
              </a:spcBef>
              <a:spcAft>
                <a:spcPts val="0"/>
              </a:spcAft>
              <a:buClr>
                <a:schemeClr val="dk1"/>
              </a:buClr>
              <a:buSzPct val="100000"/>
              <a:buFont typeface="Arial"/>
              <a:buNone/>
            </a:pPr>
            <a:r>
              <a:rPr lang="en-US"/>
              <a:t>  	Large Community: 57866:100:6453 57866:101:100 57866:103:1 57866:104:31</a:t>
            </a:r>
            <a:endParaRPr/>
          </a:p>
          <a:p>
            <a:pPr marL="0" lvl="0" indent="0" algn="l" rtl="0">
              <a:spcBef>
                <a:spcPts val="0"/>
              </a:spcBef>
              <a:spcAft>
                <a:spcPts val="0"/>
              </a:spcAft>
              <a:buNone/>
            </a:pPr>
            <a:r>
              <a:rPr lang="en-US"/>
              <a:t>  	Last update: Mon May  8 01:57:01 2023</a:t>
            </a:r>
            <a:endParaRPr/>
          </a:p>
          <a:p>
            <a:pPr marL="0" lvl="0" indent="0" algn="l" rtl="0">
              <a:spcBef>
                <a:spcPts val="0"/>
              </a:spcBef>
              <a:spcAft>
                <a:spcPts val="0"/>
              </a:spcAft>
              <a:buNone/>
            </a:pPr>
            <a:r>
              <a:rPr lang="en-US"/>
              <a:t>  37100 23944</a:t>
            </a:r>
            <a:endParaRPr/>
          </a:p>
        </p:txBody>
      </p:sp>
      <p:sp>
        <p:nvSpPr>
          <p:cNvPr id="599" name="Google Shape;599;g222c3f2cee4_1_30"/>
          <p:cNvSpPr txBox="1">
            <a:spLocks noGrp="1"/>
          </p:cNvSpPr>
          <p:nvPr>
            <p:ph type="body" idx="2"/>
          </p:nvPr>
        </p:nvSpPr>
        <p:spPr>
          <a:xfrm>
            <a:off x="533400" y="8608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00" name="Google Shape;600;g222c3f2cee4_1_30"/>
          <p:cNvSpPr txBox="1">
            <a:spLocks noGrp="1"/>
          </p:cNvSpPr>
          <p:nvPr>
            <p:ph type="body" idx="2"/>
          </p:nvPr>
        </p:nvSpPr>
        <p:spPr>
          <a:xfrm>
            <a:off x="4751675" y="1172700"/>
            <a:ext cx="23883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Communities set by peers</a:t>
            </a:r>
            <a:endParaRPr sz="1200">
              <a:latin typeface="Arial Black"/>
              <a:ea typeface="Arial Black"/>
              <a:cs typeface="Arial Black"/>
              <a:sym typeface="Arial Black"/>
            </a:endParaRPr>
          </a:p>
        </p:txBody>
      </p:sp>
      <p:cxnSp>
        <p:nvCxnSpPr>
          <p:cNvPr id="601" name="Google Shape;601;g222c3f2cee4_1_30"/>
          <p:cNvCxnSpPr>
            <a:stCxn id="600" idx="1"/>
          </p:cNvCxnSpPr>
          <p:nvPr/>
        </p:nvCxnSpPr>
        <p:spPr>
          <a:xfrm flipH="1">
            <a:off x="4259675" y="1315650"/>
            <a:ext cx="492000" cy="909900"/>
          </a:xfrm>
          <a:prstGeom prst="straightConnector1">
            <a:avLst/>
          </a:prstGeom>
          <a:noFill/>
          <a:ln w="9525" cap="flat" cmpd="sng">
            <a:solidFill>
              <a:schemeClr val="dk2"/>
            </a:solidFill>
            <a:prstDash val="solid"/>
            <a:round/>
            <a:headEnd type="none" w="med" len="med"/>
            <a:tailEnd type="triangle" w="med" len="med"/>
          </a:ln>
        </p:spPr>
      </p:cxnSp>
      <p:sp>
        <p:nvSpPr>
          <p:cNvPr id="602" name="Google Shape;602;g222c3f2cee4_1_30"/>
          <p:cNvSpPr txBox="1">
            <a:spLocks noGrp="1"/>
          </p:cNvSpPr>
          <p:nvPr>
            <p:ph type="body" idx="2"/>
          </p:nvPr>
        </p:nvSpPr>
        <p:spPr>
          <a:xfrm>
            <a:off x="5296075" y="42645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Large Communities</a:t>
            </a:r>
            <a:endParaRPr sz="1200">
              <a:latin typeface="Arial Black"/>
              <a:ea typeface="Arial Black"/>
              <a:cs typeface="Arial Black"/>
              <a:sym typeface="Arial Black"/>
            </a:endParaRPr>
          </a:p>
        </p:txBody>
      </p:sp>
      <p:cxnSp>
        <p:nvCxnSpPr>
          <p:cNvPr id="603" name="Google Shape;603;g222c3f2cee4_1_30"/>
          <p:cNvCxnSpPr>
            <a:stCxn id="602" idx="1"/>
          </p:cNvCxnSpPr>
          <p:nvPr/>
        </p:nvCxnSpPr>
        <p:spPr>
          <a:xfrm rot="10800000">
            <a:off x="4632475" y="3997975"/>
            <a:ext cx="663600" cy="409500"/>
          </a:xfrm>
          <a:prstGeom prst="straightConnector1">
            <a:avLst/>
          </a:prstGeom>
          <a:noFill/>
          <a:ln w="9525" cap="flat" cmpd="sng">
            <a:solidFill>
              <a:schemeClr val="dk2"/>
            </a:solidFill>
            <a:prstDash val="solid"/>
            <a:round/>
            <a:headEnd type="none" w="med" len="med"/>
            <a:tailEnd type="triangle" w="med" len="med"/>
          </a:ln>
        </p:spPr>
      </p:cxnSp>
      <p:sp>
        <p:nvSpPr>
          <p:cNvPr id="604" name="Google Shape;604;g222c3f2cee4_1_30"/>
          <p:cNvSpPr txBox="1">
            <a:spLocks noGrp="1"/>
          </p:cNvSpPr>
          <p:nvPr>
            <p:ph type="body" idx="2"/>
          </p:nvPr>
        </p:nvSpPr>
        <p:spPr>
          <a:xfrm>
            <a:off x="5901650" y="26747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200">
                <a:latin typeface="Arial Black"/>
                <a:ea typeface="Arial Black"/>
                <a:cs typeface="Arial Black"/>
                <a:sym typeface="Arial Black"/>
              </a:rPr>
              <a:t>RPKI Validation State</a:t>
            </a:r>
            <a:endParaRPr sz="1200">
              <a:latin typeface="Arial Black"/>
              <a:ea typeface="Arial Black"/>
              <a:cs typeface="Arial Black"/>
              <a:sym typeface="Arial Black"/>
            </a:endParaRPr>
          </a:p>
        </p:txBody>
      </p:sp>
      <p:cxnSp>
        <p:nvCxnSpPr>
          <p:cNvPr id="605" name="Google Shape;605;g222c3f2cee4_1_30"/>
          <p:cNvCxnSpPr/>
          <p:nvPr/>
        </p:nvCxnSpPr>
        <p:spPr>
          <a:xfrm rot="10800000">
            <a:off x="4259750" y="2799675"/>
            <a:ext cx="1641900" cy="18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22c3f2cee4_1_195"/>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12" name="Google Shape;612;g222c3f2cee4_1_195"/>
          <p:cNvSpPr txBox="1">
            <a:spLocks noGrp="1"/>
          </p:cNvSpPr>
          <p:nvPr>
            <p:ph type="body" idx="1"/>
          </p:nvPr>
        </p:nvSpPr>
        <p:spPr>
          <a:xfrm>
            <a:off x="533400" y="1428750"/>
            <a:ext cx="8197800" cy="3143400"/>
          </a:xfrm>
          <a:prstGeom prst="rect">
            <a:avLst/>
          </a:prstGeom>
        </p:spPr>
        <p:txBody>
          <a:bodyPr spcFirstLastPara="1" wrap="square" lIns="91425" tIns="45700" rIns="91425" bIns="45700" anchor="t" anchorCtr="0">
            <a:normAutofit fontScale="92500" lnSpcReduction="20000"/>
          </a:bodyPr>
          <a:lstStyle/>
          <a:p>
            <a:pPr marL="0" lvl="0" indent="0" algn="l" rtl="0">
              <a:spcBef>
                <a:spcPts val="0"/>
              </a:spcBef>
              <a:spcAft>
                <a:spcPts val="0"/>
              </a:spcAft>
              <a:buNone/>
            </a:pPr>
            <a:r>
              <a:rPr lang="en-US"/>
              <a:t>route-views2.routeviews.org&gt; sh ip bgp  45.235.208.0/22</a:t>
            </a:r>
            <a:endParaRPr/>
          </a:p>
          <a:p>
            <a:pPr marL="0" lvl="0" indent="0" algn="l" rtl="0">
              <a:spcBef>
                <a:spcPts val="0"/>
              </a:spcBef>
              <a:spcAft>
                <a:spcPts val="0"/>
              </a:spcAft>
              <a:buNone/>
            </a:pPr>
            <a:r>
              <a:rPr lang="en-US"/>
              <a:t>BGP routing table entry for 45.235.208.0/22, version 1474520</a:t>
            </a:r>
            <a:endParaRPr/>
          </a:p>
          <a:p>
            <a:pPr marL="0" lvl="0" indent="0" algn="l" rtl="0">
              <a:spcBef>
                <a:spcPts val="0"/>
              </a:spcBef>
              <a:spcAft>
                <a:spcPts val="0"/>
              </a:spcAft>
              <a:buNone/>
            </a:pPr>
            <a:r>
              <a:rPr lang="en-US"/>
              <a:t>Paths: (30 available, best #25, table default)</a:t>
            </a:r>
            <a:endParaRPr/>
          </a:p>
          <a:p>
            <a:pPr marL="0" lvl="0" indent="0" algn="l" rtl="0">
              <a:spcBef>
                <a:spcPts val="0"/>
              </a:spcBef>
              <a:spcAft>
                <a:spcPts val="0"/>
              </a:spcAft>
              <a:buNone/>
            </a:pPr>
            <a:r>
              <a:rPr lang="en-US"/>
              <a:t>  Not advertised to any peer</a:t>
            </a:r>
            <a:endParaRPr/>
          </a:p>
          <a:p>
            <a:pPr marL="0" lvl="0" indent="0" algn="l" rtl="0">
              <a:spcBef>
                <a:spcPts val="0"/>
              </a:spcBef>
              <a:spcAft>
                <a:spcPts val="0"/>
              </a:spcAft>
              <a:buNone/>
            </a:pPr>
            <a:r>
              <a:rPr lang="en-US"/>
              <a:t>  11686 52320 22381 22381 22381 22381 11432 11432 11432 11432 11432 11432 11432 11432 11432 11432 11432 11432 11432 11432 11432 11432 11432 11432 11432 11432 11432 11432 11432 268214</a:t>
            </a:r>
            <a:endParaRPr/>
          </a:p>
          <a:p>
            <a:pPr marL="0" lvl="0" indent="0" algn="l" rtl="0">
              <a:spcBef>
                <a:spcPts val="0"/>
              </a:spcBef>
              <a:spcAft>
                <a:spcPts val="0"/>
              </a:spcAft>
              <a:buNone/>
            </a:pPr>
            <a:r>
              <a:rPr lang="en-US"/>
              <a:t>	96.4.0.55 from 96.4.0.55 (96.4.0.55)</a:t>
            </a:r>
            <a:endParaRPr/>
          </a:p>
          <a:p>
            <a:pPr marL="0" lvl="0" indent="0" algn="l" rtl="0">
              <a:spcBef>
                <a:spcPts val="0"/>
              </a:spcBef>
              <a:spcAft>
                <a:spcPts val="0"/>
              </a:spcAft>
              <a:buNone/>
            </a:pPr>
            <a:r>
              <a:rPr lang="en-US"/>
              <a:t>  	Origin IGP, valid, external, rpki validation-state: not found</a:t>
            </a:r>
            <a:endParaRPr/>
          </a:p>
          <a:p>
            <a:pPr marL="0" lvl="0" indent="0" algn="l" rtl="0">
              <a:spcBef>
                <a:spcPts val="0"/>
              </a:spcBef>
              <a:spcAft>
                <a:spcPts val="0"/>
              </a:spcAft>
              <a:buNone/>
            </a:pPr>
            <a:r>
              <a:rPr lang="en-US"/>
              <a:t>  	Community: 11686:294</a:t>
            </a:r>
            <a:endParaRPr/>
          </a:p>
          <a:p>
            <a:pPr marL="0" lvl="0" indent="0" algn="l" rtl="0">
              <a:spcBef>
                <a:spcPts val="0"/>
              </a:spcBef>
              <a:spcAft>
                <a:spcPts val="0"/>
              </a:spcAft>
              <a:buNone/>
            </a:pPr>
            <a:r>
              <a:rPr lang="en-US"/>
              <a:t>  	Last update: Tue May  9 04:34:01 2023</a:t>
            </a:r>
            <a:endParaRPr/>
          </a:p>
          <a:p>
            <a:pPr marL="0" lvl="0" indent="0" algn="l" rtl="0">
              <a:spcBef>
                <a:spcPts val="0"/>
              </a:spcBef>
              <a:spcAft>
                <a:spcPts val="0"/>
              </a:spcAft>
              <a:buNone/>
            </a:pPr>
            <a:r>
              <a:rPr lang="en-US"/>
              <a:t>  22652 4230 11432 268214</a:t>
            </a:r>
            <a:endParaRPr/>
          </a:p>
          <a:p>
            <a:pPr marL="0" lvl="0" indent="0" algn="l" rtl="0">
              <a:spcBef>
                <a:spcPts val="0"/>
              </a:spcBef>
              <a:spcAft>
                <a:spcPts val="0"/>
              </a:spcAft>
              <a:buNone/>
            </a:pPr>
            <a:r>
              <a:rPr lang="en-US"/>
              <a:t>	45.61.0.85 from 45.61.0.85 (184.95.245.30)</a:t>
            </a:r>
            <a:endParaRPr/>
          </a:p>
          <a:p>
            <a:pPr marL="0" lvl="0" indent="0" algn="l" rtl="0">
              <a:spcBef>
                <a:spcPts val="0"/>
              </a:spcBef>
              <a:spcAft>
                <a:spcPts val="0"/>
              </a:spcAft>
              <a:buNone/>
            </a:pPr>
            <a:r>
              <a:rPr lang="en-US"/>
              <a:t>  	Origin IGP, valid, external, rpki validation-state: not found</a:t>
            </a:r>
            <a:endParaRPr/>
          </a:p>
          <a:p>
            <a:pPr marL="0" lvl="0" indent="0" algn="l" rtl="0">
              <a:spcBef>
                <a:spcPts val="0"/>
              </a:spcBef>
              <a:spcAft>
                <a:spcPts val="0"/>
              </a:spcAft>
              <a:buNone/>
            </a:pPr>
            <a:r>
              <a:rPr lang="en-US"/>
              <a:t>  	Community: 4230:11 4230:30 4230:511 4230:5101</a:t>
            </a:r>
            <a:endParaRPr/>
          </a:p>
          <a:p>
            <a:pPr marL="0" lvl="0" indent="0" algn="l" rtl="0">
              <a:spcBef>
                <a:spcPts val="0"/>
              </a:spcBef>
              <a:spcAft>
                <a:spcPts val="0"/>
              </a:spcAft>
              <a:buNone/>
            </a:pPr>
            <a:r>
              <a:rPr lang="en-US"/>
              <a:t>  	Last update: Sat May  6 08:05:45 2023</a:t>
            </a:r>
            <a:endParaRPr/>
          </a:p>
          <a:p>
            <a:pPr marL="0" lvl="0" indent="0" algn="l" rtl="0">
              <a:spcBef>
                <a:spcPts val="0"/>
              </a:spcBef>
              <a:spcAft>
                <a:spcPts val="0"/>
              </a:spcAft>
              <a:buNone/>
            </a:pPr>
            <a:r>
              <a:rPr lang="en-US"/>
              <a:t>  8492 31133 3356 268214 268214</a:t>
            </a:r>
            <a:endParaRPr/>
          </a:p>
          <a:p>
            <a:pPr marL="0" lvl="0" indent="0" algn="l" rtl="0">
              <a:spcBef>
                <a:spcPts val="0"/>
              </a:spcBef>
              <a:spcAft>
                <a:spcPts val="0"/>
              </a:spcAft>
              <a:buNone/>
            </a:pPr>
            <a:r>
              <a:rPr lang="en-US"/>
              <a:t>	85.114.0.217 from 85.114.0.217 (85.114.0.104)</a:t>
            </a:r>
            <a:endParaRPr/>
          </a:p>
          <a:p>
            <a:pPr marL="0" lvl="0" indent="0" algn="l" rtl="0">
              <a:spcBef>
                <a:spcPts val="0"/>
              </a:spcBef>
              <a:spcAft>
                <a:spcPts val="0"/>
              </a:spcAft>
              <a:buNone/>
            </a:pPr>
            <a:r>
              <a:rPr lang="en-US"/>
              <a:t>  	Origin IGP, valid, external, rpki validation-state: not found</a:t>
            </a:r>
            <a:endParaRPr/>
          </a:p>
          <a:p>
            <a:pPr marL="0" lvl="0" indent="0" algn="l" rtl="0">
              <a:spcBef>
                <a:spcPts val="0"/>
              </a:spcBef>
              <a:spcAft>
                <a:spcPts val="0"/>
              </a:spcAft>
              <a:buNone/>
            </a:pPr>
            <a:r>
              <a:rPr lang="en-US"/>
              <a:t>  	Community: 8492:1104 8492:1601</a:t>
            </a:r>
            <a:endParaRPr/>
          </a:p>
          <a:p>
            <a:pPr marL="0" lvl="0" indent="0" algn="l" rtl="0">
              <a:spcBef>
                <a:spcPts val="0"/>
              </a:spcBef>
              <a:spcAft>
                <a:spcPts val="0"/>
              </a:spcAft>
              <a:buNone/>
            </a:pPr>
            <a:r>
              <a:rPr lang="en-US"/>
              <a:t>  	Last update: Thu May  4 05:57:42 2023</a:t>
            </a:r>
            <a:endParaRPr/>
          </a:p>
          <a:p>
            <a:pPr marL="0" lvl="0" indent="0" algn="l" rtl="0">
              <a:spcBef>
                <a:spcPts val="0"/>
              </a:spcBef>
              <a:spcAft>
                <a:spcPts val="0"/>
              </a:spcAft>
              <a:buNone/>
            </a:pPr>
            <a:r>
              <a:rPr lang="en-US"/>
              <a:t>…</a:t>
            </a:r>
            <a:endParaRPr/>
          </a:p>
        </p:txBody>
      </p:sp>
      <p:sp>
        <p:nvSpPr>
          <p:cNvPr id="613" name="Google Shape;613;g222c3f2cee4_1_195"/>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14" name="Google Shape;614;g222c3f2cee4_1_195"/>
          <p:cNvSpPr txBox="1">
            <a:spLocks noGrp="1"/>
          </p:cNvSpPr>
          <p:nvPr>
            <p:ph type="body" idx="2"/>
          </p:nvPr>
        </p:nvSpPr>
        <p:spPr>
          <a:xfrm>
            <a:off x="5893575" y="3265925"/>
            <a:ext cx="29181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ASN:11432 trying to achieve by prepending 23 times??</a:t>
            </a:r>
            <a:endParaRPr/>
          </a:p>
        </p:txBody>
      </p:sp>
      <p:cxnSp>
        <p:nvCxnSpPr>
          <p:cNvPr id="615" name="Google Shape;615;g222c3f2cee4_1_195"/>
          <p:cNvCxnSpPr>
            <a:stCxn id="614" idx="0"/>
          </p:cNvCxnSpPr>
          <p:nvPr/>
        </p:nvCxnSpPr>
        <p:spPr>
          <a:xfrm rot="10800000">
            <a:off x="6434925" y="2296025"/>
            <a:ext cx="917700" cy="969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222c3f2cee4_1_50"/>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22" name="Google Shape;622;g222c3f2cee4_1_50"/>
          <p:cNvSpPr txBox="1">
            <a:spLocks noGrp="1"/>
          </p:cNvSpPr>
          <p:nvPr>
            <p:ph type="body" idx="1"/>
          </p:nvPr>
        </p:nvSpPr>
        <p:spPr>
          <a:xfrm>
            <a:off x="533400" y="1428750"/>
            <a:ext cx="8197800" cy="2800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route-views2.routeviews.org&gt; sh ip bgp rpki invalid</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SzPts val="1100"/>
              <a:buFont typeface="Arial"/>
              <a:buNone/>
            </a:pPr>
            <a:r>
              <a:rPr lang="en-US"/>
              <a:t>I*  </a:t>
            </a:r>
            <a:r>
              <a:rPr lang="en-US" b="1"/>
              <a:t>212.193.8.0/24</a:t>
            </a:r>
            <a:r>
              <a:rPr lang="en-US"/>
              <a:t>   168.209.255.56                     	0 3741 5511 6453 8551 203905 i</a:t>
            </a:r>
            <a:endParaRPr/>
          </a:p>
          <a:p>
            <a:pPr marL="0" lvl="0" indent="0" algn="l" rtl="0">
              <a:spcBef>
                <a:spcPts val="0"/>
              </a:spcBef>
              <a:spcAft>
                <a:spcPts val="0"/>
              </a:spcAft>
              <a:buClr>
                <a:schemeClr val="dk1"/>
              </a:buClr>
              <a:buSzPts val="1100"/>
              <a:buFont typeface="Arial"/>
              <a:buNone/>
            </a:pPr>
            <a:r>
              <a:rPr lang="en-US"/>
              <a:t>I*               	194.153.0.253                      	            0 5413 8551 203905 i</a:t>
            </a:r>
            <a:endParaRPr/>
          </a:p>
          <a:p>
            <a:pPr marL="0" lvl="0" indent="0" algn="l" rtl="0">
              <a:spcBef>
                <a:spcPts val="0"/>
              </a:spcBef>
              <a:spcAft>
                <a:spcPts val="0"/>
              </a:spcAft>
              <a:buClr>
                <a:schemeClr val="dk1"/>
              </a:buClr>
              <a:buSzPts val="1100"/>
              <a:buFont typeface="Arial"/>
              <a:buNone/>
            </a:pPr>
            <a:r>
              <a:rPr lang="en-US"/>
              <a:t>I*               	45.61.0.85                         	            0 22652 6453 8551 203905 i</a:t>
            </a:r>
            <a:endParaRPr/>
          </a:p>
          <a:p>
            <a:pPr marL="0" lvl="0" indent="0" algn="l" rtl="0">
              <a:spcBef>
                <a:spcPts val="0"/>
              </a:spcBef>
              <a:spcAft>
                <a:spcPts val="0"/>
              </a:spcAft>
              <a:buClr>
                <a:schemeClr val="dk1"/>
              </a:buClr>
              <a:buSzPts val="1100"/>
              <a:buFont typeface="Arial"/>
              <a:buNone/>
            </a:pPr>
            <a:r>
              <a:rPr lang="en-US"/>
              <a:t>I*               	91.218.184.60                      	            0 49788 12552 8551 203905 i</a:t>
            </a:r>
            <a:endParaRPr/>
          </a:p>
          <a:p>
            <a:pPr marL="0" lvl="0" indent="0" algn="l" rtl="0">
              <a:spcBef>
                <a:spcPts val="0"/>
              </a:spcBef>
              <a:spcAft>
                <a:spcPts val="0"/>
              </a:spcAft>
              <a:buClr>
                <a:schemeClr val="dk1"/>
              </a:buClr>
              <a:buSzPts val="1100"/>
              <a:buFont typeface="Arial"/>
              <a:buNone/>
            </a:pPr>
            <a:r>
              <a:rPr lang="en-US"/>
              <a:t>I*               	198.129.33.85      	710         	0 293 6453 8551 203905 i</a:t>
            </a:r>
            <a:endParaRPr/>
          </a:p>
          <a:p>
            <a:pPr marL="0" lvl="0" indent="0" algn="l" rtl="0">
              <a:spcBef>
                <a:spcPts val="0"/>
              </a:spcBef>
              <a:spcAft>
                <a:spcPts val="0"/>
              </a:spcAft>
              <a:buClr>
                <a:schemeClr val="dk1"/>
              </a:buClr>
              <a:buSzPts val="1100"/>
              <a:buFont typeface="Arial"/>
              <a:buNone/>
            </a:pPr>
            <a:r>
              <a:rPr lang="en-US"/>
              <a:t>I*               	212.66.96.126                      	            0 20912 49367 6762 61135 61135 60446 204843 204843 204843 i</a:t>
            </a:r>
            <a:endParaRPr/>
          </a:p>
          <a:p>
            <a:pPr marL="0" lvl="0" indent="0" algn="l" rtl="0">
              <a:spcBef>
                <a:spcPts val="0"/>
              </a:spcBef>
              <a:spcAft>
                <a:spcPts val="0"/>
              </a:spcAft>
              <a:buClr>
                <a:schemeClr val="dk1"/>
              </a:buClr>
              <a:buSzPts val="1100"/>
              <a:buFont typeface="Arial"/>
              <a:buNone/>
            </a:pPr>
            <a:r>
              <a:rPr lang="en-US"/>
              <a:t>I*               	202.232.0.3                        	            0 2497 6453 8551 203905 i</a:t>
            </a:r>
            <a:endParaRPr/>
          </a:p>
          <a:p>
            <a:pPr marL="0" lvl="0" indent="0" algn="l" rtl="0">
              <a:spcBef>
                <a:spcPts val="0"/>
              </a:spcBef>
              <a:spcAft>
                <a:spcPts val="0"/>
              </a:spcAft>
              <a:buClr>
                <a:schemeClr val="dk1"/>
              </a:buClr>
              <a:buSzPts val="1100"/>
              <a:buFont typeface="Arial"/>
              <a:buNone/>
            </a:pPr>
            <a:r>
              <a:rPr lang="en-US"/>
              <a:t>I*&gt;              	85.114.0.217                       	            0 8492 8551 203905 i</a:t>
            </a:r>
            <a:endParaRPr/>
          </a:p>
          <a:p>
            <a:pPr marL="0" lvl="0" indent="0" algn="l" rtl="0">
              <a:spcBef>
                <a:spcPts val="0"/>
              </a:spcBef>
              <a:spcAft>
                <a:spcPts val="0"/>
              </a:spcAft>
              <a:buClr>
                <a:schemeClr val="dk1"/>
              </a:buClr>
              <a:buSzPts val="1100"/>
              <a:buFont typeface="Arial"/>
              <a:buNone/>
            </a:pPr>
            <a:r>
              <a:rPr lang="en-US"/>
              <a:t>I*               	203.189.128.233                     	0 23673 23764 8551 203905 i</a:t>
            </a:r>
            <a:endParaRPr/>
          </a:p>
          <a:p>
            <a:pPr marL="0" lvl="0" indent="0" algn="l" rtl="0">
              <a:spcBef>
                <a:spcPts val="0"/>
              </a:spcBef>
              <a:spcAft>
                <a:spcPts val="0"/>
              </a:spcAft>
              <a:buNone/>
            </a:pPr>
            <a:r>
              <a:rPr lang="en-US"/>
              <a:t>I*               	94.156.252.18        	0         	            0 34224 6453 8551 203905 i</a:t>
            </a:r>
            <a:endParaRPr/>
          </a:p>
        </p:txBody>
      </p:sp>
      <p:sp>
        <p:nvSpPr>
          <p:cNvPr id="623" name="Google Shape;623;g222c3f2cee4_1_50"/>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24" name="Google Shape;624;g222c3f2cee4_1_50"/>
          <p:cNvSpPr txBox="1">
            <a:spLocks noGrp="1"/>
          </p:cNvSpPr>
          <p:nvPr>
            <p:ph type="body" idx="2"/>
          </p:nvPr>
        </p:nvSpPr>
        <p:spPr>
          <a:xfrm>
            <a:off x="6456200" y="3657325"/>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ASn: 204843 ??</a:t>
            </a:r>
            <a:endParaRPr/>
          </a:p>
        </p:txBody>
      </p:sp>
      <p:sp>
        <p:nvSpPr>
          <p:cNvPr id="625" name="Google Shape;625;g222c3f2cee4_1_50"/>
          <p:cNvSpPr txBox="1">
            <a:spLocks noGrp="1"/>
          </p:cNvSpPr>
          <p:nvPr>
            <p:ph type="body" idx="2"/>
          </p:nvPr>
        </p:nvSpPr>
        <p:spPr>
          <a:xfrm>
            <a:off x="6175550" y="12820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ASn: 203905  ??</a:t>
            </a:r>
            <a:endParaRPr/>
          </a:p>
        </p:txBody>
      </p:sp>
      <p:cxnSp>
        <p:nvCxnSpPr>
          <p:cNvPr id="626" name="Google Shape;626;g222c3f2cee4_1_50"/>
          <p:cNvCxnSpPr>
            <a:stCxn id="625" idx="1"/>
          </p:cNvCxnSpPr>
          <p:nvPr/>
        </p:nvCxnSpPr>
        <p:spPr>
          <a:xfrm flipH="1">
            <a:off x="5629250" y="1425000"/>
            <a:ext cx="546300" cy="377700"/>
          </a:xfrm>
          <a:prstGeom prst="straightConnector1">
            <a:avLst/>
          </a:prstGeom>
          <a:noFill/>
          <a:ln w="9525" cap="flat" cmpd="sng">
            <a:solidFill>
              <a:schemeClr val="dk2"/>
            </a:solidFill>
            <a:prstDash val="solid"/>
            <a:round/>
            <a:headEnd type="none" w="med" len="med"/>
            <a:tailEnd type="triangle" w="med" len="med"/>
          </a:ln>
        </p:spPr>
      </p:cxnSp>
      <p:cxnSp>
        <p:nvCxnSpPr>
          <p:cNvPr id="627" name="Google Shape;627;g222c3f2cee4_1_50"/>
          <p:cNvCxnSpPr>
            <a:stCxn id="625" idx="2"/>
          </p:cNvCxnSpPr>
          <p:nvPr/>
        </p:nvCxnSpPr>
        <p:spPr>
          <a:xfrm flipH="1">
            <a:off x="5689850" y="1567950"/>
            <a:ext cx="1537200" cy="818700"/>
          </a:xfrm>
          <a:prstGeom prst="straightConnector1">
            <a:avLst/>
          </a:prstGeom>
          <a:noFill/>
          <a:ln w="9525" cap="flat" cmpd="sng">
            <a:solidFill>
              <a:schemeClr val="dk2"/>
            </a:solidFill>
            <a:prstDash val="solid"/>
            <a:round/>
            <a:headEnd type="none" w="med" len="med"/>
            <a:tailEnd type="triangle" w="med" len="med"/>
          </a:ln>
        </p:spPr>
      </p:cxnSp>
      <p:cxnSp>
        <p:nvCxnSpPr>
          <p:cNvPr id="628" name="Google Shape;628;g222c3f2cee4_1_50"/>
          <p:cNvCxnSpPr/>
          <p:nvPr/>
        </p:nvCxnSpPr>
        <p:spPr>
          <a:xfrm rot="10800000" flipH="1">
            <a:off x="7507700" y="2930450"/>
            <a:ext cx="125700" cy="656400"/>
          </a:xfrm>
          <a:prstGeom prst="straightConnector1">
            <a:avLst/>
          </a:prstGeom>
          <a:noFill/>
          <a:ln w="9525" cap="flat" cmpd="sng">
            <a:solidFill>
              <a:schemeClr val="dk2"/>
            </a:solidFill>
            <a:prstDash val="solid"/>
            <a:round/>
            <a:headEnd type="none" w="med" len="med"/>
            <a:tailEnd type="triangle" w="med" len="med"/>
          </a:ln>
        </p:spPr>
      </p:cxnSp>
      <p:sp>
        <p:nvSpPr>
          <p:cNvPr id="629" name="Google Shape;629;g222c3f2cee4_1_50"/>
          <p:cNvSpPr txBox="1">
            <a:spLocks noGrp="1"/>
          </p:cNvSpPr>
          <p:nvPr>
            <p:ph type="body" idx="2"/>
          </p:nvPr>
        </p:nvSpPr>
        <p:spPr>
          <a:xfrm>
            <a:off x="533400" y="415080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Two ASN: of origin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22c3f2cee4_1_9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36" name="Google Shape;636;g222c3f2cee4_1_94"/>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37" name="Google Shape;637;g222c3f2cee4_1_94"/>
          <p:cNvSpPr txBox="1"/>
          <p:nvPr/>
        </p:nvSpPr>
        <p:spPr>
          <a:xfrm>
            <a:off x="608250" y="1404150"/>
            <a:ext cx="63243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WHOIS Lookup ( 212.193.8.0 )</a:t>
            </a:r>
            <a:endParaRPr/>
          </a:p>
          <a:p>
            <a:pPr marL="0" lvl="0" indent="0" algn="l" rtl="0">
              <a:spcBef>
                <a:spcPts val="0"/>
              </a:spcBef>
              <a:spcAft>
                <a:spcPts val="0"/>
              </a:spcAft>
              <a:buNone/>
            </a:pPr>
            <a:endParaRPr/>
          </a:p>
          <a:p>
            <a:pPr marL="0" lvl="0" indent="0" algn="l" rtl="0">
              <a:spcBef>
                <a:spcPts val="0"/>
              </a:spcBef>
              <a:spcAft>
                <a:spcPts val="0"/>
              </a:spcAft>
              <a:buNone/>
            </a:pPr>
            <a:r>
              <a:rPr lang="en-US"/>
              <a:t>inetnum:        	212.193.8.0 - 212.193.8.255</a:t>
            </a:r>
            <a:endParaRPr/>
          </a:p>
          <a:p>
            <a:pPr marL="0" lvl="0" indent="0" algn="l" rtl="0">
              <a:spcBef>
                <a:spcPts val="0"/>
              </a:spcBef>
              <a:spcAft>
                <a:spcPts val="0"/>
              </a:spcAft>
              <a:buNone/>
            </a:pPr>
            <a:r>
              <a:rPr lang="en-US"/>
              <a:t>netname:        	AjyalFiCompanyLLC</a:t>
            </a:r>
            <a:endParaRPr/>
          </a:p>
          <a:p>
            <a:pPr marL="0" lvl="0" indent="0" algn="l" rtl="0">
              <a:spcBef>
                <a:spcPts val="0"/>
              </a:spcBef>
              <a:spcAft>
                <a:spcPts val="0"/>
              </a:spcAft>
              <a:buNone/>
            </a:pPr>
            <a:r>
              <a:rPr lang="en-US"/>
              <a:t>country:        	PS</a:t>
            </a:r>
            <a:endParaRPr/>
          </a:p>
          <a:p>
            <a:pPr marL="0" lvl="0" indent="0" algn="l" rtl="0">
              <a:spcBef>
                <a:spcPts val="0"/>
              </a:spcBef>
              <a:spcAft>
                <a:spcPts val="0"/>
              </a:spcAft>
              <a:buNone/>
            </a:pPr>
            <a:r>
              <a:rPr lang="en-US"/>
              <a:t>admin-c:       	KB5060-RIPE</a:t>
            </a:r>
            <a:endParaRPr/>
          </a:p>
          <a:p>
            <a:pPr marL="0" lvl="0" indent="0" algn="l" rtl="0">
              <a:spcBef>
                <a:spcPts val="0"/>
              </a:spcBef>
              <a:spcAft>
                <a:spcPts val="0"/>
              </a:spcAft>
              <a:buNone/>
            </a:pPr>
            <a:r>
              <a:rPr lang="en-US"/>
              <a:t>tech-c:         	KB5060-RIPE</a:t>
            </a:r>
            <a:endParaRPr/>
          </a:p>
          <a:p>
            <a:pPr marL="0" lvl="0" indent="0" algn="l" rtl="0">
              <a:spcBef>
                <a:spcPts val="0"/>
              </a:spcBef>
              <a:spcAft>
                <a:spcPts val="0"/>
              </a:spcAft>
              <a:buNone/>
            </a:pPr>
            <a:r>
              <a:rPr lang="en-US"/>
              <a:t>status:         	ASSIGNED PA</a:t>
            </a:r>
            <a:endParaRPr/>
          </a:p>
          <a:p>
            <a:pPr marL="0" lvl="0" indent="0" algn="l" rtl="0">
              <a:spcBef>
                <a:spcPts val="0"/>
              </a:spcBef>
              <a:spcAft>
                <a:spcPts val="0"/>
              </a:spcAft>
              <a:buNone/>
            </a:pPr>
            <a:r>
              <a:rPr lang="en-US"/>
              <a:t>abuse-c:        	AR68281-RIPE</a:t>
            </a:r>
            <a:endParaRPr/>
          </a:p>
          <a:p>
            <a:pPr marL="0" lvl="0" indent="0" algn="l" rtl="0">
              <a:spcBef>
                <a:spcPts val="0"/>
              </a:spcBef>
              <a:spcAft>
                <a:spcPts val="0"/>
              </a:spcAft>
              <a:buNone/>
            </a:pPr>
            <a:r>
              <a:rPr lang="en-US"/>
              <a:t>mnt-by:         	lir-ae-rcstechnologies-1-MNT</a:t>
            </a:r>
            <a:endParaRPr/>
          </a:p>
          <a:p>
            <a:pPr marL="0" lvl="0" indent="0" algn="l" rtl="0">
              <a:spcBef>
                <a:spcPts val="0"/>
              </a:spcBef>
              <a:spcAft>
                <a:spcPts val="0"/>
              </a:spcAft>
              <a:buNone/>
            </a:pPr>
            <a:r>
              <a:rPr lang="en-US"/>
              <a:t>mnt-by:         	interlir-mnt</a:t>
            </a:r>
            <a:endParaRPr/>
          </a:p>
          <a:p>
            <a:pPr marL="0" lvl="0" indent="0" algn="l" rtl="0">
              <a:spcBef>
                <a:spcPts val="0"/>
              </a:spcBef>
              <a:spcAft>
                <a:spcPts val="0"/>
              </a:spcAft>
              <a:buNone/>
            </a:pPr>
            <a:r>
              <a:rPr lang="en-US"/>
              <a:t>created:        	2023-01-12T18:31:35Z</a:t>
            </a:r>
            <a:endParaRPr/>
          </a:p>
          <a:p>
            <a:pPr marL="0" lvl="0" indent="0" algn="l" rtl="0">
              <a:spcBef>
                <a:spcPts val="0"/>
              </a:spcBef>
              <a:spcAft>
                <a:spcPts val="0"/>
              </a:spcAft>
              <a:buNone/>
            </a:pPr>
            <a:r>
              <a:rPr lang="en-US"/>
              <a:t>last-modified:  	2023-01-12T18:31:35Z</a:t>
            </a:r>
            <a:endParaRPr/>
          </a:p>
          <a:p>
            <a:pPr marL="0" lvl="0" indent="0" algn="l" rtl="0">
              <a:spcBef>
                <a:spcPts val="0"/>
              </a:spcBef>
              <a:spcAft>
                <a:spcPts val="0"/>
              </a:spcAft>
              <a:buClr>
                <a:schemeClr val="dk1"/>
              </a:buClr>
              <a:buSzPts val="1100"/>
              <a:buFont typeface="Arial"/>
              <a:buNone/>
            </a:pPr>
            <a:r>
              <a:rPr lang="en-US"/>
              <a:t>source:         	RIPE</a:t>
            </a:r>
            <a:endParaRPr/>
          </a:p>
        </p:txBody>
      </p:sp>
      <p:sp>
        <p:nvSpPr>
          <p:cNvPr id="638" name="Google Shape;638;g222c3f2cee4_1_94"/>
          <p:cNvSpPr txBox="1">
            <a:spLocks noGrp="1"/>
          </p:cNvSpPr>
          <p:nvPr>
            <p:ph type="body" idx="2"/>
          </p:nvPr>
        </p:nvSpPr>
        <p:spPr>
          <a:xfrm>
            <a:off x="6054725" y="2141188"/>
            <a:ext cx="24462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Palestine</a:t>
            </a:r>
            <a:endParaRPr/>
          </a:p>
        </p:txBody>
      </p:sp>
      <p:cxnSp>
        <p:nvCxnSpPr>
          <p:cNvPr id="639" name="Google Shape;639;g222c3f2cee4_1_94"/>
          <p:cNvCxnSpPr/>
          <p:nvPr/>
        </p:nvCxnSpPr>
        <p:spPr>
          <a:xfrm flipH="1">
            <a:off x="2467325" y="2274063"/>
            <a:ext cx="3587400" cy="19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222c3f2cee4_1_108"/>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46" name="Google Shape;646;g222c3f2cee4_1_108"/>
          <p:cNvSpPr txBox="1">
            <a:spLocks noGrp="1"/>
          </p:cNvSpPr>
          <p:nvPr>
            <p:ph type="body" idx="1"/>
          </p:nvPr>
        </p:nvSpPr>
        <p:spPr>
          <a:xfrm>
            <a:off x="533400" y="1428750"/>
            <a:ext cx="8006400" cy="30930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WHOIS Lookup ( AS204843 )</a:t>
            </a:r>
            <a:endParaRPr b="1">
              <a:solidFill>
                <a:schemeClr val="dk1"/>
              </a:solidFill>
            </a:endParaRPr>
          </a:p>
          <a:p>
            <a:pPr marL="0" lvl="0" indent="0" algn="l" rtl="0">
              <a:spcBef>
                <a:spcPts val="200"/>
              </a:spcBef>
              <a:spcAft>
                <a:spcPts val="0"/>
              </a:spcAft>
              <a:buNone/>
            </a:pPr>
            <a:r>
              <a:rPr lang="en-US"/>
              <a:t>…</a:t>
            </a:r>
            <a:endParaRPr/>
          </a:p>
          <a:p>
            <a:pPr marL="0" lvl="0" indent="0" algn="l" rtl="0">
              <a:spcBef>
                <a:spcPts val="0"/>
              </a:spcBef>
              <a:spcAft>
                <a:spcPts val="0"/>
              </a:spcAft>
              <a:buNone/>
            </a:pPr>
            <a:r>
              <a:rPr lang="en-US"/>
              <a:t>organisation:   ORG-SVMY1-RIPE</a:t>
            </a:r>
            <a:endParaRPr/>
          </a:p>
          <a:p>
            <a:pPr marL="0" lvl="0" indent="0" algn="l" rtl="0">
              <a:spcBef>
                <a:spcPts val="0"/>
              </a:spcBef>
              <a:spcAft>
                <a:spcPts val="0"/>
              </a:spcAft>
              <a:buNone/>
            </a:pPr>
            <a:r>
              <a:rPr lang="en-US"/>
              <a:t>org-name:       STERLY VERI MERKEZI YAZILIM VE SIBER GUVENLIK HIZMETLERI A.S.</a:t>
            </a:r>
            <a:endParaRPr/>
          </a:p>
          <a:p>
            <a:pPr marL="0" lvl="0" indent="0" algn="l" rtl="0">
              <a:spcBef>
                <a:spcPts val="0"/>
              </a:spcBef>
              <a:spcAft>
                <a:spcPts val="0"/>
              </a:spcAft>
              <a:buNone/>
            </a:pPr>
            <a:r>
              <a:rPr lang="en-US"/>
              <a:t>country:        	TR</a:t>
            </a:r>
            <a:endParaRPr/>
          </a:p>
          <a:p>
            <a:pPr marL="0" lvl="0" indent="0" algn="l" rtl="0">
              <a:spcBef>
                <a:spcPts val="0"/>
              </a:spcBef>
              <a:spcAft>
                <a:spcPts val="0"/>
              </a:spcAft>
              <a:buNone/>
            </a:pPr>
            <a:r>
              <a:rPr lang="en-US"/>
              <a:t>org-type:       	OTHER</a:t>
            </a:r>
            <a:endParaRPr/>
          </a:p>
          <a:p>
            <a:pPr marL="0" lvl="0" indent="0" algn="l" rtl="0">
              <a:spcBef>
                <a:spcPts val="0"/>
              </a:spcBef>
              <a:spcAft>
                <a:spcPts val="0"/>
              </a:spcAft>
              <a:buNone/>
            </a:pPr>
            <a:r>
              <a:rPr lang="en-US"/>
              <a:t>address:        	KONAK MAH. BARIS(120) SK. OFIS ARTI BLOK NO:3 IC KAPI NO:10 NILUFER/BURSA</a:t>
            </a:r>
            <a:endParaRPr/>
          </a:p>
          <a:p>
            <a:pPr marL="0" lvl="0" indent="0" algn="l" rtl="0">
              <a:spcBef>
                <a:spcPts val="0"/>
              </a:spcBef>
              <a:spcAft>
                <a:spcPts val="0"/>
              </a:spcAft>
              <a:buNone/>
            </a:pPr>
            <a:r>
              <a:rPr lang="en-US"/>
              <a:t>abuse-c:        	ACRO48320-RIPE</a:t>
            </a:r>
            <a:endParaRPr/>
          </a:p>
          <a:p>
            <a:pPr marL="0" lvl="0" indent="0" algn="l" rtl="0">
              <a:spcBef>
                <a:spcPts val="0"/>
              </a:spcBef>
              <a:spcAft>
                <a:spcPts val="0"/>
              </a:spcAft>
              <a:buNone/>
            </a:pPr>
            <a:r>
              <a:rPr lang="en-US"/>
              <a:t>mnt-ref:        	ulasatakan</a:t>
            </a:r>
            <a:endParaRPr/>
          </a:p>
          <a:p>
            <a:pPr marL="0" lvl="0" indent="0" algn="l" rtl="0">
              <a:spcBef>
                <a:spcPts val="0"/>
              </a:spcBef>
              <a:spcAft>
                <a:spcPts val="0"/>
              </a:spcAft>
              <a:buNone/>
            </a:pPr>
            <a:r>
              <a:rPr lang="en-US"/>
              <a:t>mnt-ref:        	bggroupittelecom-mnt</a:t>
            </a:r>
            <a:endParaRPr/>
          </a:p>
          <a:p>
            <a:pPr marL="0" lvl="0" indent="0" algn="l" rtl="0">
              <a:spcBef>
                <a:spcPts val="0"/>
              </a:spcBef>
              <a:spcAft>
                <a:spcPts val="0"/>
              </a:spcAft>
              <a:buNone/>
            </a:pPr>
            <a:r>
              <a:rPr lang="en-US"/>
              <a:t>mnt-by:         	lir-tr-teknosos-1-MNT</a:t>
            </a:r>
            <a:endParaRPr/>
          </a:p>
          <a:p>
            <a:pPr marL="0" lvl="0" indent="0" algn="l" rtl="0">
              <a:spcBef>
                <a:spcPts val="0"/>
              </a:spcBef>
              <a:spcAft>
                <a:spcPts val="0"/>
              </a:spcAft>
              <a:buNone/>
            </a:pPr>
            <a:r>
              <a:rPr lang="en-US"/>
              <a:t>mnt-by:         	Teknosos-TR</a:t>
            </a:r>
            <a:endParaRPr/>
          </a:p>
          <a:p>
            <a:pPr marL="0" lvl="0" indent="0" algn="l" rtl="0">
              <a:spcBef>
                <a:spcPts val="0"/>
              </a:spcBef>
              <a:spcAft>
                <a:spcPts val="0"/>
              </a:spcAft>
              <a:buNone/>
            </a:pPr>
            <a:r>
              <a:rPr lang="en-US"/>
              <a:t>created:        	2022-05-27T09:14:49Z</a:t>
            </a:r>
            <a:endParaRPr/>
          </a:p>
          <a:p>
            <a:pPr marL="0" lvl="0" indent="0" algn="l" rtl="0">
              <a:spcBef>
                <a:spcPts val="0"/>
              </a:spcBef>
              <a:spcAft>
                <a:spcPts val="0"/>
              </a:spcAft>
              <a:buNone/>
            </a:pPr>
            <a:r>
              <a:rPr lang="en-US"/>
              <a:t>last-modified:  2022-12-01T17:27:16Z</a:t>
            </a:r>
            <a:endParaRPr/>
          </a:p>
          <a:p>
            <a:pPr marL="0" lvl="0" indent="0" algn="l" rtl="0">
              <a:spcBef>
                <a:spcPts val="0"/>
              </a:spcBef>
              <a:spcAft>
                <a:spcPts val="0"/>
              </a:spcAft>
              <a:buNone/>
            </a:pPr>
            <a:r>
              <a:rPr lang="en-US"/>
              <a:t>source:         	RIPE # Filtered</a:t>
            </a:r>
            <a:endParaRPr/>
          </a:p>
        </p:txBody>
      </p:sp>
      <p:sp>
        <p:nvSpPr>
          <p:cNvPr id="647" name="Google Shape;647;g222c3f2cee4_1_108"/>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48" name="Google Shape;648;g222c3f2cee4_1_108"/>
          <p:cNvSpPr txBox="1">
            <a:spLocks noGrp="1"/>
          </p:cNvSpPr>
          <p:nvPr>
            <p:ph type="body" idx="2"/>
          </p:nvPr>
        </p:nvSpPr>
        <p:spPr>
          <a:xfrm>
            <a:off x="5570000" y="22858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From Turkey ??</a:t>
            </a:r>
            <a:endParaRPr/>
          </a:p>
        </p:txBody>
      </p:sp>
      <p:cxnSp>
        <p:nvCxnSpPr>
          <p:cNvPr id="649" name="Google Shape;649;g222c3f2cee4_1_108"/>
          <p:cNvCxnSpPr>
            <a:stCxn id="648" idx="1"/>
          </p:cNvCxnSpPr>
          <p:nvPr/>
        </p:nvCxnSpPr>
        <p:spPr>
          <a:xfrm rot="10800000">
            <a:off x="1903400" y="2346300"/>
            <a:ext cx="3666600" cy="82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222c3f2cee4_1_14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56" name="Google Shape;656;g222c3f2cee4_1_146"/>
          <p:cNvSpPr txBox="1">
            <a:spLocks noGrp="1"/>
          </p:cNvSpPr>
          <p:nvPr>
            <p:ph type="body" idx="1"/>
          </p:nvPr>
        </p:nvSpPr>
        <p:spPr>
          <a:xfrm>
            <a:off x="533400" y="1428750"/>
            <a:ext cx="8006400" cy="30930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200"/>
              </a:spcBef>
              <a:spcAft>
                <a:spcPts val="0"/>
              </a:spcAft>
              <a:buNone/>
            </a:pPr>
            <a:r>
              <a:rPr lang="en-US" b="1">
                <a:solidFill>
                  <a:schemeClr val="dk1"/>
                </a:solidFill>
              </a:rPr>
              <a:t>WHOIS Lookup ( AS203905 )</a:t>
            </a:r>
            <a:endParaRPr b="1">
              <a:solidFill>
                <a:schemeClr val="dk1"/>
              </a:solidFill>
            </a:endParaRPr>
          </a:p>
          <a:p>
            <a:pPr marL="0" lvl="0" indent="0" algn="l" rtl="0">
              <a:spcBef>
                <a:spcPts val="200"/>
              </a:spcBef>
              <a:spcAft>
                <a:spcPts val="0"/>
              </a:spcAft>
              <a:buNone/>
            </a:pPr>
            <a:r>
              <a:rPr lang="en-US"/>
              <a:t>…</a:t>
            </a:r>
            <a:endParaRPr/>
          </a:p>
          <a:p>
            <a:pPr marL="0" lvl="0" indent="0" algn="l" rtl="0">
              <a:spcBef>
                <a:spcPts val="0"/>
              </a:spcBef>
              <a:spcAft>
                <a:spcPts val="0"/>
              </a:spcAft>
              <a:buNone/>
            </a:pPr>
            <a:r>
              <a:rPr lang="en-US"/>
              <a:t>as-block:       AS196608 - AS207419</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admin-c:        	KB5060-RIPE</a:t>
            </a:r>
            <a:endParaRPr/>
          </a:p>
          <a:p>
            <a:pPr marL="0" lvl="0" indent="0" algn="l" rtl="0">
              <a:spcBef>
                <a:spcPts val="0"/>
              </a:spcBef>
              <a:spcAft>
                <a:spcPts val="0"/>
              </a:spcAft>
              <a:buNone/>
            </a:pPr>
            <a:r>
              <a:rPr lang="en-US"/>
              <a:t>tech-c:        	KB5060-RIPE</a:t>
            </a:r>
            <a:endParaRPr/>
          </a:p>
          <a:p>
            <a:pPr marL="0" lvl="0" indent="0" algn="l" rtl="0">
              <a:spcBef>
                <a:spcPts val="0"/>
              </a:spcBef>
              <a:spcAft>
                <a:spcPts val="0"/>
              </a:spcAft>
              <a:buNone/>
            </a:pPr>
            <a:r>
              <a:rPr lang="en-US"/>
              <a:t>status:         	ASSIGNED</a:t>
            </a:r>
            <a:endParaRPr/>
          </a:p>
          <a:p>
            <a:pPr marL="0" lvl="0" indent="0" algn="l" rtl="0">
              <a:spcBef>
                <a:spcPts val="0"/>
              </a:spcBef>
              <a:spcAft>
                <a:spcPts val="0"/>
              </a:spcAft>
              <a:buNone/>
            </a:pPr>
            <a:r>
              <a:rPr lang="en-US"/>
              <a:t>mnt-by:         	RIPE-NCC-END-MNT</a:t>
            </a:r>
            <a:endParaRPr/>
          </a:p>
          <a:p>
            <a:pPr marL="0" lvl="0" indent="0" algn="l" rtl="0">
              <a:spcBef>
                <a:spcPts val="0"/>
              </a:spcBef>
              <a:spcAft>
                <a:spcPts val="0"/>
              </a:spcAft>
              <a:buNone/>
            </a:pPr>
            <a:r>
              <a:rPr lang="en-US"/>
              <a:t>mnt-by:         	DigiComm-MNT</a:t>
            </a:r>
            <a:endParaRPr/>
          </a:p>
          <a:p>
            <a:pPr marL="0" lvl="0" indent="0" algn="l" rtl="0">
              <a:spcBef>
                <a:spcPts val="0"/>
              </a:spcBef>
              <a:spcAft>
                <a:spcPts val="0"/>
              </a:spcAft>
              <a:buNone/>
            </a:pPr>
            <a:r>
              <a:rPr lang="en-US"/>
              <a:t>created:        	2015-10-06T13:35:54Z</a:t>
            </a:r>
            <a:endParaRPr/>
          </a:p>
          <a:p>
            <a:pPr marL="0" lvl="0" indent="0" algn="l" rtl="0">
              <a:spcBef>
                <a:spcPts val="0"/>
              </a:spcBef>
              <a:spcAft>
                <a:spcPts val="0"/>
              </a:spcAft>
              <a:buNone/>
            </a:pPr>
            <a:r>
              <a:rPr lang="en-US"/>
              <a:t>last-modified:  	2023-02-04T17:55:17Z</a:t>
            </a:r>
            <a:endParaRPr/>
          </a:p>
          <a:p>
            <a:pPr marL="0" lvl="0" indent="0" algn="l" rtl="0">
              <a:spcBef>
                <a:spcPts val="0"/>
              </a:spcBef>
              <a:spcAft>
                <a:spcPts val="0"/>
              </a:spcAft>
              <a:buNone/>
            </a:pPr>
            <a:r>
              <a:rPr lang="en-US"/>
              <a:t>source:         	RIPE # Filtered</a:t>
            </a:r>
            <a:endParaRPr/>
          </a:p>
          <a:p>
            <a:pPr marL="0" lvl="0" indent="0" algn="l" rtl="0">
              <a:spcBef>
                <a:spcPts val="0"/>
              </a:spcBef>
              <a:spcAft>
                <a:spcPts val="0"/>
              </a:spcAft>
              <a:buNone/>
            </a:pPr>
            <a:endParaRPr/>
          </a:p>
          <a:p>
            <a:pPr marL="0" lvl="0" indent="0" algn="l" rtl="0">
              <a:spcBef>
                <a:spcPts val="0"/>
              </a:spcBef>
              <a:spcAft>
                <a:spcPts val="0"/>
              </a:spcAft>
              <a:buNone/>
            </a:pPr>
            <a:r>
              <a:rPr lang="en-US"/>
              <a:t>organisation:   	ORG-DCL18-RIPE</a:t>
            </a:r>
            <a:endParaRPr/>
          </a:p>
          <a:p>
            <a:pPr marL="0" lvl="0" indent="0" algn="l" rtl="0">
              <a:spcBef>
                <a:spcPts val="0"/>
              </a:spcBef>
              <a:spcAft>
                <a:spcPts val="0"/>
              </a:spcAft>
              <a:buNone/>
            </a:pPr>
            <a:r>
              <a:rPr lang="en-US"/>
              <a:t>org-name:       	Digital Communication Company for Telecommunications and Information Technology LTD</a:t>
            </a:r>
            <a:endParaRPr/>
          </a:p>
          <a:p>
            <a:pPr marL="0" lvl="0" indent="0" algn="l" rtl="0">
              <a:spcBef>
                <a:spcPts val="0"/>
              </a:spcBef>
              <a:spcAft>
                <a:spcPts val="0"/>
              </a:spcAft>
              <a:buNone/>
            </a:pPr>
            <a:r>
              <a:rPr lang="en-US"/>
              <a:t>country:        	PS</a:t>
            </a:r>
            <a:endParaRPr/>
          </a:p>
          <a:p>
            <a:pPr marL="0" lvl="0" indent="0" algn="l" rtl="0">
              <a:spcBef>
                <a:spcPts val="0"/>
              </a:spcBef>
              <a:spcAft>
                <a:spcPts val="0"/>
              </a:spcAft>
              <a:buNone/>
            </a:pPr>
            <a:r>
              <a:rPr lang="en-US"/>
              <a:t>org-type:       	LIR</a:t>
            </a:r>
            <a:endParaRPr/>
          </a:p>
          <a:p>
            <a:pPr marL="0" lvl="0" indent="0" algn="l" rtl="0">
              <a:spcBef>
                <a:spcPts val="0"/>
              </a:spcBef>
              <a:spcAft>
                <a:spcPts val="0"/>
              </a:spcAft>
              <a:buNone/>
            </a:pPr>
            <a:r>
              <a:rPr lang="en-US"/>
              <a:t>address:        	Omar Al-Mokhtar st., Khaduir Building Floor #2</a:t>
            </a:r>
            <a:endParaRPr/>
          </a:p>
          <a:p>
            <a:pPr marL="0" lvl="0" indent="0" algn="l" rtl="0">
              <a:spcBef>
                <a:spcPts val="0"/>
              </a:spcBef>
              <a:spcAft>
                <a:spcPts val="0"/>
              </a:spcAft>
              <a:buNone/>
            </a:pPr>
            <a:r>
              <a:rPr lang="en-US"/>
              <a:t>address:        	9990300</a:t>
            </a:r>
            <a:endParaRPr/>
          </a:p>
          <a:p>
            <a:pPr marL="0" lvl="0" indent="0" algn="l" rtl="0">
              <a:spcBef>
                <a:spcPts val="0"/>
              </a:spcBef>
              <a:spcAft>
                <a:spcPts val="0"/>
              </a:spcAft>
              <a:buNone/>
            </a:pPr>
            <a:r>
              <a:rPr lang="en-US"/>
              <a:t>address:        	Gaza Al-Remal</a:t>
            </a:r>
            <a:endParaRPr/>
          </a:p>
          <a:p>
            <a:pPr marL="0" lvl="0" indent="0" algn="l" rtl="0">
              <a:spcBef>
                <a:spcPts val="0"/>
              </a:spcBef>
              <a:spcAft>
                <a:spcPts val="0"/>
              </a:spcAft>
              <a:buNone/>
            </a:pPr>
            <a:r>
              <a:rPr lang="en-US"/>
              <a:t>address:        	PALESTINE, STATE OF</a:t>
            </a:r>
            <a:endParaRPr/>
          </a:p>
          <a:p>
            <a:pPr marL="0" lvl="0" indent="0" algn="l" rtl="0">
              <a:spcBef>
                <a:spcPts val="0"/>
              </a:spcBef>
              <a:spcAft>
                <a:spcPts val="0"/>
              </a:spcAft>
              <a:buNone/>
            </a:pPr>
            <a:endParaRPr/>
          </a:p>
        </p:txBody>
      </p:sp>
      <p:sp>
        <p:nvSpPr>
          <p:cNvPr id="657" name="Google Shape;657;g222c3f2cee4_1_146"/>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58" name="Google Shape;658;g222c3f2cee4_1_146"/>
          <p:cNvSpPr txBox="1">
            <a:spLocks noGrp="1"/>
          </p:cNvSpPr>
          <p:nvPr>
            <p:ph type="body" idx="2"/>
          </p:nvPr>
        </p:nvSpPr>
        <p:spPr>
          <a:xfrm>
            <a:off x="5570000" y="22858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From Palestine</a:t>
            </a:r>
            <a:endParaRPr/>
          </a:p>
        </p:txBody>
      </p:sp>
      <p:cxnSp>
        <p:nvCxnSpPr>
          <p:cNvPr id="659" name="Google Shape;659;g222c3f2cee4_1_146"/>
          <p:cNvCxnSpPr>
            <a:stCxn id="658" idx="1"/>
          </p:cNvCxnSpPr>
          <p:nvPr/>
        </p:nvCxnSpPr>
        <p:spPr>
          <a:xfrm flipH="1">
            <a:off x="1822700" y="2428800"/>
            <a:ext cx="3747300" cy="1055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222c3f2cee4_1_12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666" name="Google Shape;666;g222c3f2cee4_1_124"/>
          <p:cNvSpPr txBox="1">
            <a:spLocks noGrp="1"/>
          </p:cNvSpPr>
          <p:nvPr>
            <p:ph type="body" idx="1"/>
          </p:nvPr>
        </p:nvSpPr>
        <p:spPr>
          <a:xfrm>
            <a:off x="533400" y="1428750"/>
            <a:ext cx="8197800" cy="2800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route-views2.routeviews.org&gt; sh ip bgp rpki invalid</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I*  </a:t>
            </a:r>
            <a:r>
              <a:rPr lang="en-US" b="1"/>
              <a:t>212.193.8.0/24</a:t>
            </a:r>
            <a:r>
              <a:rPr lang="en-US"/>
              <a:t>   168.209.255.56                     	0 3741 5511 6453 8551 203905 i</a:t>
            </a:r>
            <a:endParaRPr/>
          </a:p>
          <a:p>
            <a:pPr marL="0" lvl="0" indent="0" algn="l" rtl="0">
              <a:spcBef>
                <a:spcPts val="0"/>
              </a:spcBef>
              <a:spcAft>
                <a:spcPts val="0"/>
              </a:spcAft>
              <a:buNone/>
            </a:pPr>
            <a:r>
              <a:rPr lang="en-US"/>
              <a:t>I*               	194.153.0.253                      	            0 5413 8551 203905 i</a:t>
            </a:r>
            <a:endParaRPr/>
          </a:p>
          <a:p>
            <a:pPr marL="0" lvl="0" indent="0" algn="l" rtl="0">
              <a:spcBef>
                <a:spcPts val="0"/>
              </a:spcBef>
              <a:spcAft>
                <a:spcPts val="0"/>
              </a:spcAft>
              <a:buNone/>
            </a:pPr>
            <a:r>
              <a:rPr lang="en-US"/>
              <a:t>I*               	45.61.0.85                         	            0 22652 6453 8551 203905 i</a:t>
            </a:r>
            <a:endParaRPr/>
          </a:p>
          <a:p>
            <a:pPr marL="0" lvl="0" indent="0" algn="l" rtl="0">
              <a:spcBef>
                <a:spcPts val="0"/>
              </a:spcBef>
              <a:spcAft>
                <a:spcPts val="0"/>
              </a:spcAft>
              <a:buNone/>
            </a:pPr>
            <a:r>
              <a:rPr lang="en-US"/>
              <a:t>I*               	91.218.184.60                      	            0 49788 12552 8551 203905 i</a:t>
            </a:r>
            <a:endParaRPr/>
          </a:p>
          <a:p>
            <a:pPr marL="0" lvl="0" indent="0" algn="l" rtl="0">
              <a:spcBef>
                <a:spcPts val="0"/>
              </a:spcBef>
              <a:spcAft>
                <a:spcPts val="0"/>
              </a:spcAft>
              <a:buNone/>
            </a:pPr>
            <a:r>
              <a:rPr lang="en-US"/>
              <a:t>I*               	198.129.33.85      	710         	0 293 6453 8551 203905 i</a:t>
            </a:r>
            <a:endParaRPr/>
          </a:p>
          <a:p>
            <a:pPr marL="0" lvl="0" indent="0" algn="l" rtl="0">
              <a:spcBef>
                <a:spcPts val="0"/>
              </a:spcBef>
              <a:spcAft>
                <a:spcPts val="0"/>
              </a:spcAft>
              <a:buNone/>
            </a:pPr>
            <a:r>
              <a:rPr lang="en-US"/>
              <a:t>I</a:t>
            </a:r>
            <a:r>
              <a:rPr lang="en-US" b="1"/>
              <a:t>*               	212.66.96.126                      	            0 20912 49367 6762 61135 61135 60446 204843 204843 204843 i</a:t>
            </a:r>
            <a:endParaRPr b="1"/>
          </a:p>
          <a:p>
            <a:pPr marL="0" lvl="0" indent="0" algn="l" rtl="0">
              <a:spcBef>
                <a:spcPts val="0"/>
              </a:spcBef>
              <a:spcAft>
                <a:spcPts val="0"/>
              </a:spcAft>
              <a:buNone/>
            </a:pPr>
            <a:r>
              <a:rPr lang="en-US"/>
              <a:t>I*               	202.232.0.3                        	            0 2497 6453 8551 203905 i</a:t>
            </a:r>
            <a:endParaRPr/>
          </a:p>
          <a:p>
            <a:pPr marL="0" lvl="0" indent="0" algn="l" rtl="0">
              <a:spcBef>
                <a:spcPts val="0"/>
              </a:spcBef>
              <a:spcAft>
                <a:spcPts val="0"/>
              </a:spcAft>
              <a:buNone/>
            </a:pPr>
            <a:r>
              <a:rPr lang="en-US"/>
              <a:t>I*&gt;              	85.114.0.217                       	            0 8492 8551 203905 i</a:t>
            </a:r>
            <a:endParaRPr/>
          </a:p>
          <a:p>
            <a:pPr marL="0" lvl="0" indent="0" algn="l" rtl="0">
              <a:spcBef>
                <a:spcPts val="0"/>
              </a:spcBef>
              <a:spcAft>
                <a:spcPts val="0"/>
              </a:spcAft>
              <a:buNone/>
            </a:pPr>
            <a:r>
              <a:rPr lang="en-US"/>
              <a:t>I*               	203.189.128.233                     	0 23673 23764 8551 203905 i</a:t>
            </a:r>
            <a:endParaRPr/>
          </a:p>
          <a:p>
            <a:pPr marL="0" lvl="0" indent="0" algn="l" rtl="0">
              <a:spcBef>
                <a:spcPts val="0"/>
              </a:spcBef>
              <a:spcAft>
                <a:spcPts val="0"/>
              </a:spcAft>
              <a:buNone/>
            </a:pPr>
            <a:r>
              <a:rPr lang="en-US"/>
              <a:t>I*               	94.156.252.18        	0         	            0 34224 6453 8551 203905 i</a:t>
            </a:r>
            <a:endParaRPr/>
          </a:p>
        </p:txBody>
      </p:sp>
      <p:sp>
        <p:nvSpPr>
          <p:cNvPr id="667" name="Google Shape;667;g222c3f2cee4_1_124"/>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OPERATIONS</a:t>
            </a:r>
            <a:endParaRPr/>
          </a:p>
        </p:txBody>
      </p:sp>
      <p:sp>
        <p:nvSpPr>
          <p:cNvPr id="668" name="Google Shape;668;g222c3f2cee4_1_124"/>
          <p:cNvSpPr txBox="1">
            <a:spLocks noGrp="1"/>
          </p:cNvSpPr>
          <p:nvPr>
            <p:ph type="body" idx="2"/>
          </p:nvPr>
        </p:nvSpPr>
        <p:spPr>
          <a:xfrm>
            <a:off x="6456200" y="3657325"/>
            <a:ext cx="23655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ASn: 204843 Not valid origin ?</a:t>
            </a:r>
            <a:endParaRPr/>
          </a:p>
        </p:txBody>
      </p:sp>
      <p:sp>
        <p:nvSpPr>
          <p:cNvPr id="669" name="Google Shape;669;g222c3f2cee4_1_124"/>
          <p:cNvSpPr txBox="1">
            <a:spLocks noGrp="1"/>
          </p:cNvSpPr>
          <p:nvPr>
            <p:ph type="body" idx="2"/>
          </p:nvPr>
        </p:nvSpPr>
        <p:spPr>
          <a:xfrm>
            <a:off x="6175550" y="12820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ASN: 203905 </a:t>
            </a:r>
            <a:endParaRPr/>
          </a:p>
        </p:txBody>
      </p:sp>
      <p:cxnSp>
        <p:nvCxnSpPr>
          <p:cNvPr id="670" name="Google Shape;670;g222c3f2cee4_1_124"/>
          <p:cNvCxnSpPr>
            <a:stCxn id="669" idx="1"/>
          </p:cNvCxnSpPr>
          <p:nvPr/>
        </p:nvCxnSpPr>
        <p:spPr>
          <a:xfrm flipH="1">
            <a:off x="5629250" y="1425000"/>
            <a:ext cx="546300" cy="377700"/>
          </a:xfrm>
          <a:prstGeom prst="straightConnector1">
            <a:avLst/>
          </a:prstGeom>
          <a:noFill/>
          <a:ln w="9525" cap="flat" cmpd="sng">
            <a:solidFill>
              <a:schemeClr val="dk2"/>
            </a:solidFill>
            <a:prstDash val="solid"/>
            <a:round/>
            <a:headEnd type="none" w="med" len="med"/>
            <a:tailEnd type="triangle" w="med" len="med"/>
          </a:ln>
        </p:spPr>
      </p:cxnSp>
      <p:cxnSp>
        <p:nvCxnSpPr>
          <p:cNvPr id="671" name="Google Shape;671;g222c3f2cee4_1_124"/>
          <p:cNvCxnSpPr>
            <a:stCxn id="669" idx="2"/>
          </p:cNvCxnSpPr>
          <p:nvPr/>
        </p:nvCxnSpPr>
        <p:spPr>
          <a:xfrm flipH="1">
            <a:off x="5689850" y="1567950"/>
            <a:ext cx="1537200" cy="818700"/>
          </a:xfrm>
          <a:prstGeom prst="straightConnector1">
            <a:avLst/>
          </a:prstGeom>
          <a:noFill/>
          <a:ln w="9525" cap="flat" cmpd="sng">
            <a:solidFill>
              <a:schemeClr val="dk2"/>
            </a:solidFill>
            <a:prstDash val="solid"/>
            <a:round/>
            <a:headEnd type="none" w="med" len="med"/>
            <a:tailEnd type="triangle" w="med" len="med"/>
          </a:ln>
        </p:spPr>
      </p:cxnSp>
      <p:cxnSp>
        <p:nvCxnSpPr>
          <p:cNvPr id="672" name="Google Shape;672;g222c3f2cee4_1_124"/>
          <p:cNvCxnSpPr/>
          <p:nvPr/>
        </p:nvCxnSpPr>
        <p:spPr>
          <a:xfrm rot="10800000" flipH="1">
            <a:off x="7507700" y="2930450"/>
            <a:ext cx="125700" cy="656400"/>
          </a:xfrm>
          <a:prstGeom prst="straightConnector1">
            <a:avLst/>
          </a:prstGeom>
          <a:noFill/>
          <a:ln w="9525" cap="flat" cmpd="sng">
            <a:solidFill>
              <a:schemeClr val="dk2"/>
            </a:solidFill>
            <a:prstDash val="solid"/>
            <a:round/>
            <a:headEnd type="none" w="med" len="med"/>
            <a:tailEnd type="triangle" w="med" len="med"/>
          </a:ln>
        </p:spPr>
      </p:cxnSp>
      <p:sp>
        <p:nvSpPr>
          <p:cNvPr id="673" name="Google Shape;673;g222c3f2cee4_1_124"/>
          <p:cNvSpPr txBox="1">
            <a:spLocks noGrp="1"/>
          </p:cNvSpPr>
          <p:nvPr>
            <p:ph type="body" idx="2"/>
          </p:nvPr>
        </p:nvSpPr>
        <p:spPr>
          <a:xfrm>
            <a:off x="1392100" y="4229250"/>
            <a:ext cx="59895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Miss-configuration?   prefix  Hijack??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OTHER </a:t>
            </a:r>
            <a:r>
              <a:rPr lang="en-US">
                <a:solidFill>
                  <a:srgbClr val="00B050"/>
                </a:solidFill>
              </a:rPr>
              <a:t>BITS..</a:t>
            </a:r>
            <a:endParaRPr>
              <a:solidFill>
                <a:srgbClr val="00B050"/>
              </a:solidFill>
            </a:endParaRPr>
          </a:p>
        </p:txBody>
      </p:sp>
      <p:sp>
        <p:nvSpPr>
          <p:cNvPr id="679" name="Google Shape;679;p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680" name="Google Shape;680;p7"/>
          <p:cNvSpPr txBox="1">
            <a:spLocks noGrp="1"/>
          </p:cNvSpPr>
          <p:nvPr>
            <p:ph type="body" idx="1"/>
          </p:nvPr>
        </p:nvSpPr>
        <p:spPr>
          <a:xfrm>
            <a:off x="1085967" y="1187995"/>
            <a:ext cx="6159642" cy="32766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Arial"/>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u="sng">
                <a:solidFill>
                  <a:schemeClr val="hlink"/>
                </a:solidFill>
                <a:hlinkClick r:id="rId3"/>
              </a:rPr>
              <a:t>https://lists.nsrc.org/listinfo/routeviews-users</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Also available on the Contact page at routeviews.org</a:t>
            </a: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 place to ask question and receive updates on RouteViews activities.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Hosted by the wonderful folks at NSRC.</a:t>
            </a:r>
            <a:endParaRPr sz="1600"/>
          </a:p>
        </p:txBody>
      </p:sp>
      <p:pic>
        <p:nvPicPr>
          <p:cNvPr id="681" name="Google Shape;681;p7"/>
          <p:cNvPicPr preferRelativeResize="0"/>
          <p:nvPr/>
        </p:nvPicPr>
        <p:blipFill rotWithShape="1">
          <a:blip r:embed="rId4">
            <a:alphaModFix/>
          </a:blip>
          <a:srcRect/>
          <a:stretch/>
        </p:blipFill>
        <p:spPr>
          <a:xfrm>
            <a:off x="8211238" y="4781550"/>
            <a:ext cx="646325" cy="310011"/>
          </a:xfrm>
          <a:prstGeom prst="rect">
            <a:avLst/>
          </a:prstGeom>
          <a:noFill/>
          <a:ln>
            <a:noFill/>
          </a:ln>
        </p:spPr>
      </p:pic>
      <p:pic>
        <p:nvPicPr>
          <p:cNvPr id="682" name="Google Shape;682;p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
        <p:nvSpPr>
          <p:cNvPr id="683" name="Google Shape;683;p7"/>
          <p:cNvSpPr txBox="1"/>
          <p:nvPr/>
        </p:nvSpPr>
        <p:spPr>
          <a:xfrm>
            <a:off x="1330448" y="1082400"/>
            <a:ext cx="2692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RouteViews email list</a:t>
            </a:r>
            <a:endParaRPr sz="13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2de6155fc6_0_20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Routeviews?</a:t>
            </a:r>
            <a:endParaRPr/>
          </a:p>
        </p:txBody>
      </p:sp>
      <p:sp>
        <p:nvSpPr>
          <p:cNvPr id="377" name="Google Shape;377;g22de6155fc6_0_203"/>
          <p:cNvSpPr txBox="1">
            <a:spLocks noGrp="1"/>
          </p:cNvSpPr>
          <p:nvPr>
            <p:ph type="body" idx="1"/>
          </p:nvPr>
        </p:nvSpPr>
        <p:spPr>
          <a:xfrm>
            <a:off x="609601" y="1504950"/>
            <a:ext cx="7620000" cy="2952900"/>
          </a:xfrm>
          <a:prstGeom prst="rect">
            <a:avLst/>
          </a:prstGeom>
        </p:spPr>
        <p:txBody>
          <a:bodyPr spcFirstLastPara="1" wrap="square" lIns="91425" tIns="45700" rIns="91425" bIns="45700" anchor="t" anchorCtr="0">
            <a:normAutofit/>
          </a:bodyPr>
          <a:lstStyle/>
          <a:p>
            <a:pPr marL="457200" lvl="0" indent="-317500" algn="l" rtl="0">
              <a:lnSpc>
                <a:spcPct val="150000"/>
              </a:lnSpc>
              <a:spcBef>
                <a:spcPts val="0"/>
              </a:spcBef>
              <a:spcAft>
                <a:spcPts val="0"/>
              </a:spcAft>
              <a:buClr>
                <a:schemeClr val="dk1"/>
              </a:buClr>
              <a:buSzPts val="1400"/>
              <a:buChar char="●"/>
            </a:pPr>
            <a:r>
              <a:rPr lang="en-US" sz="1400">
                <a:solidFill>
                  <a:schemeClr val="dk1"/>
                </a:solidFill>
              </a:rPr>
              <a:t>Originally conceived in 1995 as a tool for Internet operators to look at the BGP table from different backbones and locations around the world to troubleshoot and to asses:</a:t>
            </a:r>
            <a:endParaRPr sz="1400">
              <a:solidFill>
                <a:schemeClr val="dk1"/>
              </a:solidFill>
            </a:endParaRPr>
          </a:p>
          <a:p>
            <a:pPr marL="914400" lvl="1" indent="-317500" algn="l" rtl="0">
              <a:lnSpc>
                <a:spcPct val="150000"/>
              </a:lnSpc>
              <a:spcBef>
                <a:spcPts val="0"/>
              </a:spcBef>
              <a:spcAft>
                <a:spcPts val="0"/>
              </a:spcAft>
              <a:buClr>
                <a:srgbClr val="222222"/>
              </a:buClr>
              <a:buSzPts val="1400"/>
              <a:buChar char="○"/>
            </a:pPr>
            <a:r>
              <a:rPr lang="en-US" sz="1400">
                <a:solidFill>
                  <a:srgbClr val="222222"/>
                </a:solidFill>
              </a:rPr>
              <a:t>reachability, hijacks, peer visibility, mass withdrawals, and RPKI status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US" sz="1400">
                <a:solidFill>
                  <a:schemeClr val="dk1"/>
                </a:solidFill>
              </a:rPr>
              <a:t>Operators who find it a valuable tool also peer to contribute to the value</a:t>
            </a:r>
            <a:endParaRPr sz="1400">
              <a:solidFill>
                <a:schemeClr val="dk1"/>
              </a:solidFill>
            </a:endParaRPr>
          </a:p>
          <a:p>
            <a:pPr marL="457200" lvl="0" indent="0" algn="l" rtl="0">
              <a:lnSpc>
                <a:spcPct val="150000"/>
              </a:lnSpc>
              <a:spcBef>
                <a:spcPts val="0"/>
              </a:spcBef>
              <a:spcAft>
                <a:spcPts val="0"/>
              </a:spcAft>
              <a:buNone/>
            </a:pPr>
            <a:endParaRPr sz="1400">
              <a:solidFill>
                <a:srgbClr val="222222"/>
              </a:solidFill>
            </a:endParaRPr>
          </a:p>
          <a:p>
            <a:pPr marL="457200" lvl="0" indent="-317500" algn="l" rtl="0">
              <a:lnSpc>
                <a:spcPct val="150000"/>
              </a:lnSpc>
              <a:spcBef>
                <a:spcPts val="0"/>
              </a:spcBef>
              <a:spcAft>
                <a:spcPts val="0"/>
              </a:spcAft>
              <a:buClr>
                <a:srgbClr val="222222"/>
              </a:buClr>
              <a:buSzPts val="1400"/>
              <a:buChar char="●"/>
            </a:pPr>
            <a:r>
              <a:rPr lang="en-US" sz="1400">
                <a:solidFill>
                  <a:srgbClr val="222222"/>
                </a:solidFill>
              </a:rPr>
              <a:t>The 26-year data-set of BGP information archived by RouteViews since 1997 has become an invaluable research resource </a:t>
            </a:r>
            <a:endParaRPr sz="1400">
              <a:solidFill>
                <a:srgbClr val="222222"/>
              </a:solidFill>
            </a:endParaRPr>
          </a:p>
          <a:p>
            <a:pPr marL="914400" lvl="1" indent="-317500" algn="l" rtl="0">
              <a:lnSpc>
                <a:spcPct val="150000"/>
              </a:lnSpc>
              <a:spcBef>
                <a:spcPts val="0"/>
              </a:spcBef>
              <a:spcAft>
                <a:spcPts val="0"/>
              </a:spcAft>
              <a:buClr>
                <a:schemeClr val="dk1"/>
              </a:buClr>
              <a:buSzPts val="1400"/>
              <a:buChar char="○"/>
            </a:pPr>
            <a:r>
              <a:rPr lang="en-US" sz="1400">
                <a:solidFill>
                  <a:schemeClr val="dk1"/>
                </a:solidFill>
              </a:rPr>
              <a:t>RouteViews data has been used in over 1000 research papers.</a:t>
            </a:r>
            <a:endParaRPr sz="1400">
              <a:solidFill>
                <a:schemeClr val="dk1"/>
              </a:solidFill>
            </a:endParaRPr>
          </a:p>
          <a:p>
            <a:pPr marL="914400" lvl="1" indent="-317500" algn="l" rtl="0">
              <a:lnSpc>
                <a:spcPct val="150000"/>
              </a:lnSpc>
              <a:spcBef>
                <a:spcPts val="0"/>
              </a:spcBef>
              <a:spcAft>
                <a:spcPts val="0"/>
              </a:spcAft>
              <a:buClr>
                <a:schemeClr val="dk1"/>
              </a:buClr>
              <a:buSzPts val="1400"/>
              <a:buChar char="○"/>
            </a:pPr>
            <a:r>
              <a:rPr lang="en-US" sz="1400" u="sng">
                <a:solidFill>
                  <a:schemeClr val="hlink"/>
                </a:solidFill>
                <a:hlinkClick r:id="rId3"/>
              </a:rPr>
              <a:t>http://www.routeviews.org/routeviews/index.php/papers/</a:t>
            </a:r>
            <a:endParaRPr sz="1400">
              <a:solidFill>
                <a:schemeClr val="dk1"/>
              </a:solidFill>
            </a:endParaRPr>
          </a:p>
        </p:txBody>
      </p:sp>
      <p:sp>
        <p:nvSpPr>
          <p:cNvPr id="378" name="Google Shape;378;g22de6155fc6_0_203"/>
          <p:cNvSpPr txBox="1">
            <a:spLocks noGrp="1"/>
          </p:cNvSpPr>
          <p:nvPr>
            <p:ph type="body" idx="3"/>
          </p:nvPr>
        </p:nvSpPr>
        <p:spPr>
          <a:xfrm>
            <a:off x="609600" y="1047750"/>
            <a:ext cx="7620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It’s YOUR Internet</a:t>
            </a:r>
            <a:endParaRPr/>
          </a:p>
        </p:txBody>
      </p:sp>
      <p:sp>
        <p:nvSpPr>
          <p:cNvPr id="379" name="Google Shape;379;g22de6155fc6_0_20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380" name="Google Shape;380;g22de6155fc6_0_20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381" name="Google Shape;381;g22de6155fc6_0_20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45ae546005_0_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sz="3400"/>
              <a:t>Route Views</a:t>
            </a:r>
            <a:endParaRPr sz="3400"/>
          </a:p>
        </p:txBody>
      </p:sp>
      <p:sp>
        <p:nvSpPr>
          <p:cNvPr id="689" name="Google Shape;689;g245ae546005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690" name="Google Shape;690;g245ae546005_0_1"/>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l" rtl="0">
              <a:lnSpc>
                <a:spcPct val="138461"/>
              </a:lnSpc>
              <a:spcBef>
                <a:spcPts val="0"/>
              </a:spcBef>
              <a:spcAft>
                <a:spcPts val="0"/>
              </a:spcAft>
              <a:buNone/>
            </a:pPr>
            <a:r>
              <a:rPr lang="en-US" sz="2650">
                <a:solidFill>
                  <a:srgbClr val="333333"/>
                </a:solidFill>
                <a:uFill>
                  <a:noFill/>
                </a:uFill>
                <a:hlinkClick r:id="rId3">
                  <a:extLst>
                    <a:ext uri="{A12FA001-AC4F-418D-AE19-62706E023703}">
                      <ahyp:hlinkClr xmlns:ahyp="http://schemas.microsoft.com/office/drawing/2018/hyperlinkcolor" val="tx"/>
                    </a:ext>
                  </a:extLst>
                </a:hlinkClick>
              </a:rPr>
              <a:t>The Internet works because a lot of people cooperate to do things together.</a:t>
            </a:r>
            <a:endParaRPr sz="2650">
              <a:solidFill>
                <a:srgbClr val="333333"/>
              </a:solidFill>
            </a:endParaRPr>
          </a:p>
          <a:p>
            <a:pPr marL="0" lvl="0" indent="0" algn="l" rtl="0">
              <a:lnSpc>
                <a:spcPct val="100000"/>
              </a:lnSpc>
              <a:spcBef>
                <a:spcPts val="0"/>
              </a:spcBef>
              <a:spcAft>
                <a:spcPts val="0"/>
              </a:spcAft>
              <a:buNone/>
            </a:pPr>
            <a:r>
              <a:rPr lang="en-US" sz="2250" b="1" u="sng">
                <a:solidFill>
                  <a:srgbClr val="A94C1C"/>
                </a:solidFill>
                <a:hlinkClick r:id="rId4">
                  <a:extLst>
                    <a:ext uri="{A12FA001-AC4F-418D-AE19-62706E023703}">
                      <ahyp:hlinkClr xmlns:ahyp="http://schemas.microsoft.com/office/drawing/2018/hyperlinkcolor" val="tx"/>
                    </a:ext>
                  </a:extLst>
                </a:hlinkClick>
              </a:rPr>
              <a:t>Jon Postel</a:t>
            </a:r>
            <a:endParaRPr sz="2250" b="1" u="sng">
              <a:solidFill>
                <a:srgbClr val="A94C1C"/>
              </a:solidFill>
            </a:endParaRPr>
          </a:p>
        </p:txBody>
      </p:sp>
      <p:pic>
        <p:nvPicPr>
          <p:cNvPr id="691" name="Google Shape;691;g245ae546005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692" name="Google Shape;692;g245ae546005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22de6155fc6_0_24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a:t>THANK </a:t>
            </a:r>
            <a:r>
              <a:rPr lang="en-US">
                <a:solidFill>
                  <a:srgbClr val="1EA349"/>
                </a:solidFill>
              </a:rPr>
              <a:t>YOU</a:t>
            </a:r>
            <a:endParaRPr/>
          </a:p>
        </p:txBody>
      </p:sp>
      <p:sp>
        <p:nvSpPr>
          <p:cNvPr id="698" name="Google Shape;698;g22de6155fc6_0_24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699" name="Google Shape;699;g22de6155fc6_0_243"/>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ctr" rtl="0">
              <a:lnSpc>
                <a:spcPct val="138461"/>
              </a:lnSpc>
              <a:spcBef>
                <a:spcPts val="0"/>
              </a:spcBef>
              <a:spcAft>
                <a:spcPts val="0"/>
              </a:spcAft>
              <a:buClr>
                <a:schemeClr val="dk1"/>
              </a:buClr>
              <a:buSzPts val="1100"/>
              <a:buFont typeface="Arial"/>
              <a:buNone/>
            </a:pPr>
            <a:r>
              <a:rPr lang="en-US" sz="3350" u="sng">
                <a:solidFill>
                  <a:schemeClr val="dk1"/>
                </a:solidFill>
              </a:rPr>
              <a:t>Questions?</a:t>
            </a:r>
            <a:endParaRPr sz="2950" b="1" u="sng">
              <a:solidFill>
                <a:schemeClr val="dk1"/>
              </a:solidFill>
            </a:endParaRPr>
          </a:p>
        </p:txBody>
      </p:sp>
      <p:pic>
        <p:nvPicPr>
          <p:cNvPr id="700" name="Google Shape;700;g22de6155fc6_0_24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01" name="Google Shape;701;g22de6155fc6_0_24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2de6155fc6_0_21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 Impact </a:t>
            </a:r>
            <a:endParaRPr/>
          </a:p>
        </p:txBody>
      </p:sp>
      <p:sp>
        <p:nvSpPr>
          <p:cNvPr id="388" name="Google Shape;388;g22de6155fc6_0_217"/>
          <p:cNvSpPr txBox="1">
            <a:spLocks noGrp="1"/>
          </p:cNvSpPr>
          <p:nvPr>
            <p:ph type="body" idx="1"/>
          </p:nvPr>
        </p:nvSpPr>
        <p:spPr>
          <a:xfrm>
            <a:off x="533400" y="1428750"/>
            <a:ext cx="7543800" cy="3101100"/>
          </a:xfrm>
          <a:prstGeom prst="rect">
            <a:avLst/>
          </a:prstGeom>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None/>
            </a:pPr>
            <a:r>
              <a:rPr lang="en-US" sz="1300" i="1">
                <a:solidFill>
                  <a:srgbClr val="222222"/>
                </a:solidFill>
              </a:rPr>
              <a:t>“I should take a moment to mention the </a:t>
            </a:r>
            <a:r>
              <a:rPr lang="en-US" sz="1300" i="1" u="sng">
                <a:solidFill>
                  <a:srgbClr val="1155CC"/>
                </a:solidFill>
                <a:hlinkClick r:id="rId3">
                  <a:extLst>
                    <a:ext uri="{A12FA001-AC4F-418D-AE19-62706E023703}">
                      <ahyp:hlinkClr xmlns:ahyp="http://schemas.microsoft.com/office/drawing/2018/hyperlinkcolor" val="tx"/>
                    </a:ext>
                  </a:extLst>
                </a:hlinkClick>
              </a:rPr>
              <a:t>Route Views Project</a:t>
            </a:r>
            <a:r>
              <a:rPr lang="en-US" sz="1300" i="1">
                <a:solidFill>
                  <a:srgbClr val="222222"/>
                </a:solidFill>
              </a:rPr>
              <a:t>. It was originally intended to offer a multi-perspective real-time view of the inter-domain routing system, allowing network operators to examine the current visibility of route objects from various points in the inter-domain topology.</a:t>
            </a:r>
            <a:endParaRPr sz="1300" i="1">
              <a:solidFill>
                <a:srgbClr val="222222"/>
              </a:solidFill>
            </a:endParaRPr>
          </a:p>
          <a:p>
            <a:pPr marL="0" lvl="0" indent="0" algn="l" rtl="0">
              <a:lnSpc>
                <a:spcPct val="150000"/>
              </a:lnSpc>
              <a:spcBef>
                <a:spcPts val="0"/>
              </a:spcBef>
              <a:spcAft>
                <a:spcPts val="0"/>
              </a:spcAft>
              <a:buNone/>
            </a:pPr>
            <a:endParaRPr sz="1300" i="1">
              <a:solidFill>
                <a:srgbClr val="222222"/>
              </a:solidFill>
            </a:endParaRPr>
          </a:p>
          <a:p>
            <a:pPr marL="0" lvl="0" indent="0" algn="l" rtl="0">
              <a:lnSpc>
                <a:spcPct val="150000"/>
              </a:lnSpc>
              <a:spcBef>
                <a:spcPts val="0"/>
              </a:spcBef>
              <a:spcAft>
                <a:spcPts val="0"/>
              </a:spcAft>
              <a:buNone/>
            </a:pPr>
            <a:r>
              <a:rPr lang="en-US" sz="1300" i="1">
                <a:solidFill>
                  <a:srgbClr val="222222"/>
                </a:solidFill>
              </a:rPr>
              <a:t>What makes Route Views so unique is that it archives these routing tables every two hours and has done so for more than two decades. It also archives every BGP update message. </a:t>
            </a:r>
            <a:r>
              <a:rPr lang="en-US" sz="1408" b="1" i="1">
                <a:solidFill>
                  <a:srgbClr val="FF0000"/>
                </a:solidFill>
              </a:rPr>
              <a:t>This vast collection of data is a valuable research data source in its own right</a:t>
            </a:r>
            <a:r>
              <a:rPr lang="en-US" sz="1300" i="1">
                <a:solidFill>
                  <a:srgbClr val="222222"/>
                </a:solidFill>
              </a:rPr>
              <a:t>, and here we are just taking a tiny slice of this data set to look at longer-term routing growth trends.</a:t>
            </a:r>
            <a:endParaRPr sz="1300" i="1">
              <a:solidFill>
                <a:srgbClr val="222222"/>
              </a:solidFill>
            </a:endParaRPr>
          </a:p>
          <a:p>
            <a:pPr marL="0" lvl="0" indent="0" algn="l" rtl="0">
              <a:lnSpc>
                <a:spcPct val="150000"/>
              </a:lnSpc>
              <a:spcBef>
                <a:spcPts val="0"/>
              </a:spcBef>
              <a:spcAft>
                <a:spcPts val="0"/>
              </a:spcAft>
              <a:buNone/>
            </a:pPr>
            <a:endParaRPr sz="1300" i="1">
              <a:solidFill>
                <a:srgbClr val="222222"/>
              </a:solidFill>
            </a:endParaRPr>
          </a:p>
          <a:p>
            <a:pPr marL="0" lvl="0" indent="0" algn="l" rtl="0">
              <a:lnSpc>
                <a:spcPct val="150000"/>
              </a:lnSpc>
              <a:spcBef>
                <a:spcPts val="0"/>
              </a:spcBef>
              <a:spcAft>
                <a:spcPts val="0"/>
              </a:spcAft>
              <a:buNone/>
            </a:pPr>
            <a:r>
              <a:rPr lang="en-US" sz="1300" i="1">
                <a:solidFill>
                  <a:srgbClr val="222222"/>
                </a:solidFill>
              </a:rPr>
              <a:t>The folk at the Route Views Project, with support from the University of Oregon and the US National Science Foundation, should be commended for their efforts here. This is a very unique data set if you are interested in the evolution of the Internet over the years.”</a:t>
            </a:r>
            <a:endParaRPr sz="1300"/>
          </a:p>
        </p:txBody>
      </p:sp>
      <p:sp>
        <p:nvSpPr>
          <p:cNvPr id="389" name="Google Shape;389;g22de6155fc6_0_217"/>
          <p:cNvSpPr txBox="1">
            <a:spLocks noGrp="1"/>
          </p:cNvSpPr>
          <p:nvPr>
            <p:ph type="body" idx="2"/>
          </p:nvPr>
        </p:nvSpPr>
        <p:spPr>
          <a:xfrm>
            <a:off x="533400" y="1047750"/>
            <a:ext cx="7543800" cy="2859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1400" b="1" i="1">
                <a:solidFill>
                  <a:srgbClr val="222222"/>
                </a:solidFill>
                <a:latin typeface="Arial"/>
                <a:ea typeface="Arial"/>
                <a:cs typeface="Arial"/>
                <a:sym typeface="Arial"/>
              </a:rPr>
              <a:t>Geoff Huston wrote in his report, “BGP in 2022 – the routing table”:</a:t>
            </a:r>
            <a:endParaRPr/>
          </a:p>
        </p:txBody>
      </p:sp>
      <p:sp>
        <p:nvSpPr>
          <p:cNvPr id="390" name="Google Shape;390;g22de6155fc6_0_217"/>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391" name="Google Shape;391;g22de6155fc6_0_217"/>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392" name="Google Shape;392;g22de6155fc6_0_21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2de6155fc6_0_22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 Impact</a:t>
            </a:r>
            <a:endParaRPr/>
          </a:p>
        </p:txBody>
      </p:sp>
      <p:sp>
        <p:nvSpPr>
          <p:cNvPr id="399" name="Google Shape;399;g22de6155fc6_0_224"/>
          <p:cNvSpPr txBox="1">
            <a:spLocks noGrp="1"/>
          </p:cNvSpPr>
          <p:nvPr>
            <p:ph type="body" idx="1"/>
          </p:nvPr>
        </p:nvSpPr>
        <p:spPr>
          <a:xfrm>
            <a:off x="533400" y="1428750"/>
            <a:ext cx="7543800" cy="3080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i="1">
                <a:solidFill>
                  <a:schemeClr val="dk1"/>
                </a:solidFill>
              </a:rPr>
              <a:t>"The MANRS Observatory relies heavily on BGPStream and GRIP for the detection of BGP related incidents such as BGP Leakss and BGP mis-origination. It is also very critical to verify that any incident highlighted by these services can be verified independently and to do that </a:t>
            </a:r>
            <a:r>
              <a:rPr lang="en-US" b="1" i="1">
                <a:solidFill>
                  <a:srgbClr val="FF0000"/>
                </a:solidFill>
              </a:rPr>
              <a:t>we require raw BGP data which is made available by 2 sources: RIPE RIS and Route Views. </a:t>
            </a:r>
            <a:r>
              <a:rPr lang="en-US" i="1">
                <a:solidFill>
                  <a:schemeClr val="dk1"/>
                </a:solidFill>
              </a:rPr>
              <a:t>Diversity of data sources is once again very important to verify any such incidents. NSRC, which manages the Route Views project, ensures that the routing data they provide is accurate and they have promptly addressed any issues or concerns raised by the MANRS team, whether it is related to changes in the MRT format causing problems in data parsing or helping with BMP data. </a:t>
            </a:r>
            <a:r>
              <a:rPr lang="en-US" b="1" i="1">
                <a:solidFill>
                  <a:srgbClr val="FF0000"/>
                </a:solidFill>
              </a:rPr>
              <a:t>Actively maintaining Route Views provides community service by NSRC.</a:t>
            </a:r>
            <a:endParaRPr b="1" i="1">
              <a:solidFill>
                <a:srgbClr val="FF0000"/>
              </a:solidFill>
            </a:endParaRPr>
          </a:p>
          <a:p>
            <a:pPr marL="0" lvl="0" indent="0" algn="l" rtl="0">
              <a:lnSpc>
                <a:spcPct val="115000"/>
              </a:lnSpc>
              <a:spcBef>
                <a:spcPts val="0"/>
              </a:spcBef>
              <a:spcAft>
                <a:spcPts val="0"/>
              </a:spcAft>
              <a:buNone/>
            </a:pPr>
            <a:r>
              <a:rPr lang="en-US" i="1">
                <a:solidFill>
                  <a:schemeClr val="dk1"/>
                </a:solidFill>
              </a:rPr>
              <a:t> </a:t>
            </a:r>
            <a:endParaRPr i="1">
              <a:solidFill>
                <a:schemeClr val="dk1"/>
              </a:solidFill>
            </a:endParaRPr>
          </a:p>
          <a:p>
            <a:pPr marL="0" lvl="0" indent="0" algn="l" rtl="0">
              <a:lnSpc>
                <a:spcPct val="115000"/>
              </a:lnSpc>
              <a:spcBef>
                <a:spcPts val="0"/>
              </a:spcBef>
              <a:spcAft>
                <a:spcPts val="0"/>
              </a:spcAft>
              <a:buNone/>
            </a:pPr>
            <a:r>
              <a:rPr lang="en-US" i="1">
                <a:solidFill>
                  <a:schemeClr val="dk1"/>
                </a:solidFill>
              </a:rPr>
              <a:t>MANRS has gained a lot of good reputation in the community due to the support and expertise provided by its partners such as NSRC. NSRC included MANRS Action explanation and implementation guidelines in their training courses for network operators and R&amp;E networks, in their technical video content, and has been promoting various MANRS programs to respective communities specifically in Asia Pacific and Africa where the MANRS participation is low as compared to other regions.”</a:t>
            </a:r>
            <a:endParaRPr/>
          </a:p>
        </p:txBody>
      </p:sp>
      <p:sp>
        <p:nvSpPr>
          <p:cNvPr id="400" name="Google Shape;400;g22de6155fc6_0_224"/>
          <p:cNvSpPr txBox="1">
            <a:spLocks noGrp="1"/>
          </p:cNvSpPr>
          <p:nvPr>
            <p:ph type="body" idx="2"/>
          </p:nvPr>
        </p:nvSpPr>
        <p:spPr>
          <a:xfrm>
            <a:off x="533400" y="1047750"/>
            <a:ext cx="7543800" cy="2859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1400" b="1" i="1">
                <a:solidFill>
                  <a:srgbClr val="222222"/>
                </a:solidFill>
                <a:latin typeface="Arial"/>
                <a:ea typeface="Arial"/>
                <a:cs typeface="Arial"/>
                <a:sym typeface="Arial"/>
              </a:rPr>
              <a:t>Aftab Siddiqui:</a:t>
            </a:r>
            <a:endParaRPr sz="1400" b="1" i="1">
              <a:solidFill>
                <a:srgbClr val="222222"/>
              </a:solidFill>
              <a:latin typeface="Arial"/>
              <a:ea typeface="Arial"/>
              <a:cs typeface="Arial"/>
              <a:sym typeface="Arial"/>
            </a:endParaRPr>
          </a:p>
        </p:txBody>
      </p:sp>
      <p:sp>
        <p:nvSpPr>
          <p:cNvPr id="401" name="Google Shape;401;g22de6155fc6_0_224"/>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02" name="Google Shape;402;g22de6155fc6_0_224"/>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03" name="Google Shape;403;g22de6155fc6_0_22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2de6155fc6_0_1"/>
          <p:cNvSpPr txBox="1">
            <a:spLocks noGrp="1"/>
          </p:cNvSpPr>
          <p:nvPr>
            <p:ph type="title"/>
          </p:nvPr>
        </p:nvSpPr>
        <p:spPr>
          <a:xfrm>
            <a:off x="762000" y="-76200"/>
            <a:ext cx="7620000" cy="42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900"/>
              <a:t>Routeviews Collector Map</a:t>
            </a:r>
            <a:endParaRPr sz="1800"/>
          </a:p>
        </p:txBody>
      </p:sp>
      <p:pic>
        <p:nvPicPr>
          <p:cNvPr id="410" name="Google Shape;410;g22de6155fc6_0_1"/>
          <p:cNvPicPr preferRelativeResize="0"/>
          <p:nvPr/>
        </p:nvPicPr>
        <p:blipFill>
          <a:blip r:embed="rId3">
            <a:alphaModFix/>
          </a:blip>
          <a:stretch>
            <a:fillRect/>
          </a:stretch>
        </p:blipFill>
        <p:spPr>
          <a:xfrm>
            <a:off x="1037075" y="245475"/>
            <a:ext cx="7070999" cy="4317574"/>
          </a:xfrm>
          <a:prstGeom prst="rect">
            <a:avLst/>
          </a:prstGeom>
          <a:noFill/>
          <a:ln>
            <a:noFill/>
          </a:ln>
        </p:spPr>
      </p:pic>
      <p:sp>
        <p:nvSpPr>
          <p:cNvPr id="411" name="Google Shape;411;g22de6155fc6_0_1"/>
          <p:cNvSpPr txBox="1"/>
          <p:nvPr/>
        </p:nvSpPr>
        <p:spPr>
          <a:xfrm>
            <a:off x="92925" y="4378775"/>
            <a:ext cx="471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chemeClr val="hlink"/>
                </a:solidFill>
                <a:hlinkClick r:id="rId4"/>
              </a:rPr>
              <a:t>http://www.routeviews.org/routeviews/index.php/map/</a:t>
            </a:r>
            <a:endParaRPr sz="1200"/>
          </a:p>
        </p:txBody>
      </p:sp>
      <p:sp>
        <p:nvSpPr>
          <p:cNvPr id="412" name="Google Shape;412;g22de6155fc6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13" name="Google Shape;413;g22de6155fc6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14" name="Google Shape;414;g22de6155fc6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2de6155fc6_0_1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COLLECTOR </a:t>
            </a:r>
            <a:r>
              <a:rPr lang="en-US">
                <a:solidFill>
                  <a:srgbClr val="00B050"/>
                </a:solidFill>
                <a:latin typeface="Arial Black"/>
                <a:ea typeface="Arial Black"/>
                <a:cs typeface="Arial Black"/>
                <a:sym typeface="Arial Black"/>
              </a:rPr>
              <a:t>DEPLOYMENT</a:t>
            </a:r>
            <a:endParaRPr>
              <a:solidFill>
                <a:srgbClr val="00B050"/>
              </a:solidFill>
            </a:endParaRPr>
          </a:p>
        </p:txBody>
      </p:sp>
      <p:sp>
        <p:nvSpPr>
          <p:cNvPr id="420" name="Google Shape;420;g22de6155fc6_0_15"/>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421" name="Google Shape;421;g22de6155fc6_0_15"/>
          <p:cNvSpPr txBox="1">
            <a:spLocks noGrp="1"/>
          </p:cNvSpPr>
          <p:nvPr>
            <p:ph type="body" idx="1"/>
          </p:nvPr>
        </p:nvSpPr>
        <p:spPr>
          <a:xfrm>
            <a:off x="1085967" y="11879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Off the shelf hardware.</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Shipped to the IX.</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Least preferred.</a:t>
            </a:r>
            <a:endParaRPr sz="1600"/>
          </a:p>
          <a:p>
            <a:pPr marL="0" lvl="1" indent="0" algn="l" rtl="0">
              <a:lnSpc>
                <a:spcPct val="110000"/>
              </a:lnSpc>
              <a:spcBef>
                <a:spcPts val="0"/>
              </a:spcBef>
              <a:spcAft>
                <a:spcPts val="0"/>
              </a:spcAft>
              <a:buClr>
                <a:srgbClr val="262626"/>
              </a:buClr>
              <a:buSzPts val="1600"/>
              <a:buFont typeface="Arial"/>
              <a:buNone/>
            </a:pPr>
            <a:endParaRPr sz="1600"/>
          </a:p>
          <a:p>
            <a:pPr marL="0" lvl="1" indent="0" algn="l" rtl="0">
              <a:lnSpc>
                <a:spcPct val="110000"/>
              </a:lnSpc>
              <a:spcBef>
                <a:spcPts val="0"/>
              </a:spcBef>
              <a:spcAft>
                <a:spcPts val="0"/>
              </a:spcAft>
              <a:buClr>
                <a:srgbClr val="262626"/>
              </a:buClr>
              <a:buSzPts val="1600"/>
              <a:buFont typeface="Arial"/>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Much quicker deployment time.</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Easier to upgrade.</a:t>
            </a:r>
            <a:endParaRPr sz="1600"/>
          </a:p>
          <a:p>
            <a:pPr marL="742950" lvl="1" indent="-184150" algn="l" rtl="0">
              <a:lnSpc>
                <a:spcPct val="110000"/>
              </a:lnSpc>
              <a:spcBef>
                <a:spcPts val="0"/>
              </a:spcBef>
              <a:spcAft>
                <a:spcPts val="0"/>
              </a:spcAft>
              <a:buClr>
                <a:srgbClr val="262626"/>
              </a:buClr>
              <a:buSzPts val="1600"/>
              <a:buFont typeface="Arial"/>
              <a:buNone/>
            </a:pPr>
            <a:endParaRPr sz="1600"/>
          </a:p>
          <a:p>
            <a:pPr marL="742950" lvl="0" indent="0" algn="l" rtl="0">
              <a:lnSpc>
                <a:spcPct val="110000"/>
              </a:lnSpc>
              <a:spcBef>
                <a:spcPts val="0"/>
              </a:spcBef>
              <a:spcAft>
                <a:spcPts val="0"/>
              </a:spcAft>
              <a:buNone/>
            </a:pPr>
            <a:endParaRPr sz="1600"/>
          </a:p>
        </p:txBody>
      </p:sp>
      <p:pic>
        <p:nvPicPr>
          <p:cNvPr id="422" name="Google Shape;422;g22de6155fc6_0_15"/>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23" name="Google Shape;423;g22de6155fc6_0_15"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424" name="Google Shape;424;g22de6155fc6_0_15"/>
          <p:cNvSpPr txBox="1"/>
          <p:nvPr/>
        </p:nvSpPr>
        <p:spPr>
          <a:xfrm>
            <a:off x="1330462" y="1082408"/>
            <a:ext cx="871200" cy="320100"/>
          </a:xfrm>
          <a:prstGeom prst="rect">
            <a:avLst/>
          </a:prstGeom>
          <a:solidFill>
            <a:srgbClr val="165AAB"/>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Physical</a:t>
            </a:r>
            <a:endParaRPr sz="1300" b="0" i="0" u="none" strike="noStrike" cap="none">
              <a:solidFill>
                <a:schemeClr val="lt1"/>
              </a:solidFill>
              <a:latin typeface="Arial"/>
              <a:ea typeface="Arial"/>
              <a:cs typeface="Arial"/>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a:solidFill>
                <a:schemeClr val="lt1"/>
              </a:solidFill>
              <a:latin typeface="Arial Black"/>
              <a:ea typeface="Arial Black"/>
              <a:cs typeface="Arial Black"/>
              <a:sym typeface="Arial Black"/>
            </a:endParaRPr>
          </a:p>
        </p:txBody>
      </p:sp>
      <p:sp>
        <p:nvSpPr>
          <p:cNvPr id="425" name="Google Shape;425;g22de6155fc6_0_15"/>
          <p:cNvSpPr txBox="1"/>
          <p:nvPr/>
        </p:nvSpPr>
        <p:spPr>
          <a:xfrm>
            <a:off x="1330461" y="2285011"/>
            <a:ext cx="730800" cy="320100"/>
          </a:xfrm>
          <a:prstGeom prst="rect">
            <a:avLst/>
          </a:prstGeom>
          <a:solidFill>
            <a:srgbClr val="165AAB"/>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Virtual</a:t>
            </a:r>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2de6155fc6_0_80"/>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Collectors</a:t>
            </a:r>
            <a:endParaRPr/>
          </a:p>
        </p:txBody>
      </p:sp>
      <p:sp>
        <p:nvSpPr>
          <p:cNvPr id="432" name="Google Shape;432;g22de6155fc6_0_80"/>
          <p:cNvSpPr txBox="1">
            <a:spLocks noGrp="1"/>
          </p:cNvSpPr>
          <p:nvPr>
            <p:ph type="body" idx="1"/>
          </p:nvPr>
        </p:nvSpPr>
        <p:spPr>
          <a:xfrm>
            <a:off x="533400" y="1428750"/>
            <a:ext cx="2362200" cy="2800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920">
                <a:solidFill>
                  <a:schemeClr val="dk1"/>
                </a:solidFill>
              </a:rPr>
              <a:t>Commodity</a:t>
            </a:r>
            <a:endParaRPr sz="192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8-16 Cores </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32G-64G Ram</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400GB-1TB SSD</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10 GB eth</a:t>
            </a:r>
            <a:endParaRPr sz="390"/>
          </a:p>
        </p:txBody>
      </p:sp>
      <p:sp>
        <p:nvSpPr>
          <p:cNvPr id="433" name="Google Shape;433;g22de6155fc6_0_80"/>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Hardware</a:t>
            </a:r>
            <a:endParaRPr/>
          </a:p>
        </p:txBody>
      </p:sp>
      <p:sp>
        <p:nvSpPr>
          <p:cNvPr id="434" name="Google Shape;434;g22de6155fc6_0_80"/>
          <p:cNvSpPr txBox="1">
            <a:spLocks noGrp="1"/>
          </p:cNvSpPr>
          <p:nvPr>
            <p:ph type="body" idx="3"/>
          </p:nvPr>
        </p:nvSpPr>
        <p:spPr>
          <a:xfrm>
            <a:off x="3352800" y="1047750"/>
            <a:ext cx="21336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Software</a:t>
            </a:r>
            <a:endParaRPr/>
          </a:p>
        </p:txBody>
      </p:sp>
      <p:sp>
        <p:nvSpPr>
          <p:cNvPr id="435" name="Google Shape;435;g22de6155fc6_0_80"/>
          <p:cNvSpPr txBox="1">
            <a:spLocks noGrp="1"/>
          </p:cNvSpPr>
          <p:nvPr>
            <p:ph type="body" idx="5"/>
          </p:nvPr>
        </p:nvSpPr>
        <p:spPr>
          <a:xfrm>
            <a:off x="3352800" y="1428750"/>
            <a:ext cx="2362200" cy="2800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900">
                <a:solidFill>
                  <a:schemeClr val="dk1"/>
                </a:solidFill>
              </a:rPr>
              <a:t>OpenSource</a:t>
            </a:r>
            <a:endParaRPr sz="19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Linux/Centos and…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Quagga – bgpd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FRR – 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OpenBMP</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GoBMP</a:t>
            </a:r>
            <a:endParaRPr sz="1500">
              <a:solidFill>
                <a:schemeClr val="dk1"/>
              </a:solidFill>
            </a:endParaRPr>
          </a:p>
          <a:p>
            <a:pPr marL="0" lvl="0" indent="0" algn="l" rtl="0">
              <a:spcBef>
                <a:spcPts val="0"/>
              </a:spcBef>
              <a:spcAft>
                <a:spcPts val="0"/>
              </a:spcAft>
              <a:buNone/>
            </a:pPr>
            <a:endParaRPr/>
          </a:p>
        </p:txBody>
      </p:sp>
      <p:sp>
        <p:nvSpPr>
          <p:cNvPr id="436" name="Google Shape;436;g22de6155fc6_0_80"/>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37" name="Google Shape;437;g22de6155fc6_0_80"/>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38" name="Google Shape;438;g22de6155fc6_0_80"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2de6155fc6_0_92"/>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Collector Deployment</a:t>
            </a:r>
            <a:endParaRPr/>
          </a:p>
        </p:txBody>
      </p:sp>
      <p:sp>
        <p:nvSpPr>
          <p:cNvPr id="445" name="Google Shape;445;g22de6155fc6_0_92"/>
          <p:cNvSpPr txBox="1">
            <a:spLocks noGrp="1"/>
          </p:cNvSpPr>
          <p:nvPr>
            <p:ph type="body" idx="1"/>
          </p:nvPr>
        </p:nvSpPr>
        <p:spPr>
          <a:xfrm>
            <a:off x="533400" y="1428750"/>
            <a:ext cx="7473000" cy="1257600"/>
          </a:xfrm>
          <a:prstGeom prst="rect">
            <a:avLst/>
          </a:prstGeom>
        </p:spPr>
        <p:txBody>
          <a:bodyPr spcFirstLastPara="1" wrap="square" lIns="91425" tIns="45700" rIns="91425" bIns="45700" anchor="t" anchorCtr="0">
            <a:normAutofit fontScale="70000" lnSpcReduction="20000"/>
          </a:bodyPr>
          <a:lstStyle/>
          <a:p>
            <a:pPr marL="685800" lvl="1" indent="-194310" algn="l" rtl="0">
              <a:lnSpc>
                <a:spcPct val="90000"/>
              </a:lnSpc>
              <a:spcBef>
                <a:spcPts val="500"/>
              </a:spcBef>
              <a:spcAft>
                <a:spcPts val="0"/>
              </a:spcAft>
              <a:buClr>
                <a:schemeClr val="dk1"/>
              </a:buClr>
              <a:buSzPct val="100000"/>
              <a:buChar char="•"/>
            </a:pPr>
            <a:r>
              <a:rPr lang="en-US" sz="2400">
                <a:solidFill>
                  <a:schemeClr val="dk1"/>
                </a:solidFill>
                <a:latin typeface="Calibri"/>
                <a:ea typeface="Calibri"/>
                <a:cs typeface="Calibri"/>
                <a:sym typeface="Calibri"/>
              </a:rPr>
              <a:t>Pros:</a:t>
            </a:r>
            <a:endParaRPr sz="24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a:solidFill>
                  <a:schemeClr val="dk1"/>
                </a:solidFill>
                <a:latin typeface="Calibri"/>
                <a:ea typeface="Calibri"/>
                <a:cs typeface="Calibri"/>
                <a:sym typeface="Calibri"/>
              </a:rPr>
              <a:t>If you can reach the collector, you can peer.</a:t>
            </a:r>
            <a:endParaRPr sz="2000">
              <a:solidFill>
                <a:schemeClr val="dk1"/>
              </a:solidFill>
              <a:latin typeface="Calibri"/>
              <a:ea typeface="Calibri"/>
              <a:cs typeface="Calibri"/>
              <a:sym typeface="Calibri"/>
            </a:endParaRPr>
          </a:p>
          <a:p>
            <a:pPr marL="685800" lvl="1" indent="-194310" algn="l" rtl="0">
              <a:lnSpc>
                <a:spcPct val="90000"/>
              </a:lnSpc>
              <a:spcBef>
                <a:spcPts val="500"/>
              </a:spcBef>
              <a:spcAft>
                <a:spcPts val="0"/>
              </a:spcAft>
              <a:buClr>
                <a:schemeClr val="dk1"/>
              </a:buClr>
              <a:buSzPct val="100000"/>
              <a:buChar char="•"/>
            </a:pPr>
            <a:r>
              <a:rPr lang="en-US" sz="2400">
                <a:solidFill>
                  <a:schemeClr val="dk1"/>
                </a:solidFill>
                <a:latin typeface="Calibri"/>
                <a:ea typeface="Calibri"/>
                <a:cs typeface="Calibri"/>
                <a:sym typeface="Calibri"/>
              </a:rPr>
              <a:t>Cons:</a:t>
            </a:r>
            <a:endParaRPr sz="24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a:solidFill>
                  <a:schemeClr val="dk1"/>
                </a:solidFill>
                <a:latin typeface="Calibri"/>
                <a:ea typeface="Calibri"/>
                <a:cs typeface="Calibri"/>
                <a:sym typeface="Calibri"/>
              </a:rPr>
              <a:t>Multi-hop peerings are subject to the routing anomalies RouteViews seeks to observe and archive.</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6" name="Google Shape;446;g22de6155fc6_0_92"/>
          <p:cNvSpPr txBox="1">
            <a:spLocks noGrp="1"/>
          </p:cNvSpPr>
          <p:nvPr>
            <p:ph type="body" idx="2"/>
          </p:nvPr>
        </p:nvSpPr>
        <p:spPr>
          <a:xfrm>
            <a:off x="533400" y="1047750"/>
            <a:ext cx="21030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Multi-hop</a:t>
            </a:r>
            <a:endParaRPr/>
          </a:p>
        </p:txBody>
      </p:sp>
      <p:sp>
        <p:nvSpPr>
          <p:cNvPr id="447" name="Google Shape;447;g22de6155fc6_0_92"/>
          <p:cNvSpPr txBox="1">
            <a:spLocks noGrp="1"/>
          </p:cNvSpPr>
          <p:nvPr>
            <p:ph type="body" idx="3"/>
          </p:nvPr>
        </p:nvSpPr>
        <p:spPr>
          <a:xfrm>
            <a:off x="518100" y="2571750"/>
            <a:ext cx="21336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IX-Hosted/co-located</a:t>
            </a:r>
            <a:endParaRPr/>
          </a:p>
        </p:txBody>
      </p:sp>
      <p:sp>
        <p:nvSpPr>
          <p:cNvPr id="448" name="Google Shape;448;g22de6155fc6_0_92"/>
          <p:cNvSpPr txBox="1">
            <a:spLocks noGrp="1"/>
          </p:cNvSpPr>
          <p:nvPr>
            <p:ph type="body" idx="5"/>
          </p:nvPr>
        </p:nvSpPr>
        <p:spPr>
          <a:xfrm>
            <a:off x="533400" y="2857650"/>
            <a:ext cx="7620000" cy="1682700"/>
          </a:xfrm>
          <a:prstGeom prst="rect">
            <a:avLst/>
          </a:prstGeom>
        </p:spPr>
        <p:txBody>
          <a:bodyPr spcFirstLastPara="1" wrap="square" lIns="91425" tIns="45700" rIns="91425" bIns="45700" anchor="t" anchorCtr="0">
            <a:normAutofit fontScale="62500" lnSpcReduction="20000"/>
          </a:bodyPr>
          <a:lstStyle/>
          <a:p>
            <a:pPr marL="685800" lvl="1" indent="-186848" algn="l" rtl="0">
              <a:lnSpc>
                <a:spcPct val="90000"/>
              </a:lnSpc>
              <a:spcBef>
                <a:spcPts val="500"/>
              </a:spcBef>
              <a:spcAft>
                <a:spcPts val="0"/>
              </a:spcAft>
              <a:buClr>
                <a:schemeClr val="dk1"/>
              </a:buClr>
              <a:buSzPct val="100000"/>
              <a:buChar char="•"/>
            </a:pPr>
            <a:r>
              <a:rPr lang="en-US" sz="2500">
                <a:solidFill>
                  <a:schemeClr val="dk1"/>
                </a:solidFill>
                <a:latin typeface="Calibri"/>
                <a:ea typeface="Calibri"/>
                <a:cs typeface="Calibri"/>
                <a:sym typeface="Calibri"/>
              </a:rPr>
              <a:t>Pros:</a:t>
            </a:r>
            <a:endParaRPr sz="250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a:solidFill>
                  <a:schemeClr val="dk1"/>
                </a:solidFill>
                <a:latin typeface="Calibri"/>
                <a:ea typeface="Calibri"/>
                <a:cs typeface="Calibri"/>
                <a:sym typeface="Calibri"/>
              </a:rPr>
              <a:t>Better positioned to address multi-hop issues.</a:t>
            </a:r>
            <a:endParaRPr sz="220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a:solidFill>
                  <a:schemeClr val="dk1"/>
                </a:solidFill>
                <a:latin typeface="Calibri"/>
                <a:ea typeface="Calibri"/>
                <a:cs typeface="Calibri"/>
                <a:sym typeface="Calibri"/>
              </a:rPr>
              <a:t>Geographic diversity.</a:t>
            </a:r>
            <a:endParaRPr sz="220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a:solidFill>
                  <a:schemeClr val="dk1"/>
                </a:solidFill>
                <a:latin typeface="Calibri"/>
                <a:ea typeface="Calibri"/>
                <a:cs typeface="Calibri"/>
                <a:sym typeface="Calibri"/>
              </a:rPr>
              <a:t>Peering diversity.</a:t>
            </a:r>
            <a:endParaRPr sz="220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a:solidFill>
                  <a:schemeClr val="dk1"/>
                </a:solidFill>
                <a:latin typeface="Calibri"/>
                <a:ea typeface="Calibri"/>
                <a:cs typeface="Calibri"/>
                <a:sym typeface="Calibri"/>
              </a:rPr>
              <a:t>Scalable.</a:t>
            </a:r>
            <a:endParaRPr sz="2200">
              <a:solidFill>
                <a:schemeClr val="dk1"/>
              </a:solidFill>
              <a:latin typeface="Calibri"/>
              <a:ea typeface="Calibri"/>
              <a:cs typeface="Calibri"/>
              <a:sym typeface="Calibri"/>
            </a:endParaRPr>
          </a:p>
          <a:p>
            <a:pPr marL="685800" lvl="1" indent="-186848" algn="l" rtl="0">
              <a:lnSpc>
                <a:spcPct val="90000"/>
              </a:lnSpc>
              <a:spcBef>
                <a:spcPts val="500"/>
              </a:spcBef>
              <a:spcAft>
                <a:spcPts val="0"/>
              </a:spcAft>
              <a:buClr>
                <a:schemeClr val="dk1"/>
              </a:buClr>
              <a:buSzPct val="100000"/>
              <a:buChar char="•"/>
            </a:pPr>
            <a:r>
              <a:rPr lang="en-US" sz="2500">
                <a:solidFill>
                  <a:schemeClr val="dk1"/>
                </a:solidFill>
                <a:latin typeface="Calibri"/>
                <a:ea typeface="Calibri"/>
                <a:cs typeface="Calibri"/>
                <a:sym typeface="Calibri"/>
              </a:rPr>
              <a:t>Cons:</a:t>
            </a:r>
            <a:endParaRPr sz="250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a:solidFill>
                  <a:schemeClr val="dk1"/>
                </a:solidFill>
                <a:latin typeface="Calibri"/>
                <a:ea typeface="Calibri"/>
                <a:cs typeface="Calibri"/>
                <a:sym typeface="Calibri"/>
              </a:rPr>
              <a:t>More infrastructure to manage.</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9" name="Google Shape;449;g22de6155fc6_0_92"/>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pic>
        <p:nvPicPr>
          <p:cNvPr id="450" name="Google Shape;450;g22de6155fc6_0_92"/>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51" name="Google Shape;451;g22de6155fc6_0_9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3644</Words>
  <Application>Microsoft Macintosh PowerPoint</Application>
  <PresentationFormat>On-screen Show (16:9)</PresentationFormat>
  <Paragraphs>455</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Black</vt:lpstr>
      <vt:lpstr>Courier New</vt:lpstr>
      <vt:lpstr>Arial</vt:lpstr>
      <vt:lpstr>Bebas Neue</vt:lpstr>
      <vt:lpstr>Calibri</vt:lpstr>
      <vt:lpstr>Office Theme</vt:lpstr>
      <vt:lpstr>ROUTEVIEWS Global BGP Collector for Operators and Research </vt:lpstr>
      <vt:lpstr>ROUTEVIEWS</vt:lpstr>
      <vt:lpstr>Why Routeviews?</vt:lpstr>
      <vt:lpstr>RouteViews Impact </vt:lpstr>
      <vt:lpstr>RouteViews Impact</vt:lpstr>
      <vt:lpstr>Routeviews Collector Map</vt:lpstr>
      <vt:lpstr>COLLECTOR DEPLOYMENT</vt:lpstr>
      <vt:lpstr>Collectors</vt:lpstr>
      <vt:lpstr>Collector Deployment</vt:lpstr>
      <vt:lpstr>Collector Data</vt:lpstr>
      <vt:lpstr>Collector Data</vt:lpstr>
      <vt:lpstr>MRT Tools</vt:lpstr>
      <vt:lpstr>NEW COLLECTOR FEATURES</vt:lpstr>
      <vt:lpstr>PEERING HowTo</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OTHER BITS..</vt:lpstr>
      <vt:lpstr>Route Views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SJ</dc:creator>
  <cp:lastModifiedBy>Hervey Allen</cp:lastModifiedBy>
  <cp:revision>1</cp:revision>
  <dcterms:created xsi:type="dcterms:W3CDTF">2011-12-26T17:46:32Z</dcterms:created>
  <dcterms:modified xsi:type="dcterms:W3CDTF">2024-07-09T23:08:00Z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0x010100C6D9F1DA2EFCC24085C21BA9F1D3DFBD</vt:lpwstr>
  </property>
</Properties>
</file>