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5" r:id="rId2"/>
    <p:sldId id="1049" r:id="rId3"/>
    <p:sldId id="1078" r:id="rId4"/>
    <p:sldId id="294" r:id="rId5"/>
    <p:sldId id="1070" r:id="rId6"/>
    <p:sldId id="1025" r:id="rId7"/>
    <p:sldId id="1053" r:id="rId8"/>
    <p:sldId id="1054" r:id="rId9"/>
    <p:sldId id="1026" r:id="rId10"/>
    <p:sldId id="1066" r:id="rId11"/>
    <p:sldId id="1067" r:id="rId12"/>
    <p:sldId id="1065" r:id="rId13"/>
    <p:sldId id="1027" r:id="rId14"/>
    <p:sldId id="1028" r:id="rId15"/>
    <p:sldId id="1055" r:id="rId16"/>
    <p:sldId id="1029" r:id="rId17"/>
    <p:sldId id="1071" r:id="rId18"/>
    <p:sldId id="1093" r:id="rId19"/>
    <p:sldId id="1094" r:id="rId20"/>
    <p:sldId id="1095" r:id="rId21"/>
    <p:sldId id="1079" r:id="rId22"/>
    <p:sldId id="1077" r:id="rId23"/>
    <p:sldId id="1096" r:id="rId24"/>
    <p:sldId id="1060" r:id="rId25"/>
    <p:sldId id="1061" r:id="rId26"/>
    <p:sldId id="1064" r:id="rId27"/>
    <p:sldId id="1063" r:id="rId28"/>
    <p:sldId id="1047" r:id="rId29"/>
    <p:sldId id="1062" r:id="rId3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6" autoAdjust="0"/>
    <p:restoredTop sz="91575"/>
  </p:normalViewPr>
  <p:slideViewPr>
    <p:cSldViewPr>
      <p:cViewPr varScale="1">
        <p:scale>
          <a:sx n="155" d="100"/>
          <a:sy n="155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81FB50-C8B6-1C41-A2B4-45DA577871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4EADA55-DE41-3F4C-893B-416EDE83C83C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2de6155f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22de6155fc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g22de6155fc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335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1945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1945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5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28700"/>
            <a:ext cx="403860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24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Layout" userDrawn="1">
  <p:cSld name="2 Column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305800" y="28575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3"/>
          </p:nvPr>
        </p:nvSpPr>
        <p:spPr>
          <a:xfrm>
            <a:off x="609600" y="1047750"/>
            <a:ext cx="28194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5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4"/>
          </p:nvPr>
        </p:nvSpPr>
        <p:spPr>
          <a:xfrm>
            <a:off x="4800600" y="1047750"/>
            <a:ext cx="28194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5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446F52FB-91A2-9670-307B-A3577123BF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387078"/>
            <a:ext cx="3945673" cy="319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 sz="1200"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endParaRPr dirty="0"/>
          </a:p>
        </p:txBody>
      </p:sp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9A5AE705-0785-0E46-79A8-A8431E5225E7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648200" y="1387078"/>
            <a:ext cx="3945673" cy="319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 sz="1200"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8851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Layout">
  <p:cSld name="3 Column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8305800" y="28575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5334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533400" y="1047750"/>
            <a:ext cx="210312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3"/>
          </p:nvPr>
        </p:nvSpPr>
        <p:spPr>
          <a:xfrm>
            <a:off x="3352800" y="1047750"/>
            <a:ext cx="21336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4"/>
          </p:nvPr>
        </p:nvSpPr>
        <p:spPr>
          <a:xfrm>
            <a:off x="6248400" y="1047750"/>
            <a:ext cx="21336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5"/>
          </p:nvPr>
        </p:nvSpPr>
        <p:spPr>
          <a:xfrm>
            <a:off x="33528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6"/>
          </p:nvPr>
        </p:nvSpPr>
        <p:spPr>
          <a:xfrm>
            <a:off x="62484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66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4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0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3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3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5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1" descr="UOsignature">
            <a:extLst>
              <a:ext uri="{FF2B5EF4-FFF2-40B4-BE49-F238E27FC236}">
                <a16:creationId xmlns:a16="http://schemas.microsoft.com/office/drawing/2014/main" id="{6BAC7FC3-4AED-4C49-ADBB-860A482818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52950"/>
            <a:ext cx="2514599" cy="4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884B159-487E-774C-88AE-19CDF3F1E70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40298"/>
            <a:ext cx="1219200" cy="57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red blue and white sign&#10;&#10;Description automatically generated">
            <a:extLst>
              <a:ext uri="{FF2B5EF4-FFF2-40B4-BE49-F238E27FC236}">
                <a16:creationId xmlns:a16="http://schemas.microsoft.com/office/drawing/2014/main" id="{37673E1D-0E0D-0420-B3BF-AB9565438AEE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70" y="4401310"/>
            <a:ext cx="707059" cy="742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pitchFamily="-8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pitchFamily="-8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350">
          <a:solidFill>
            <a:schemeClr val="tx1"/>
          </a:solidFill>
          <a:latin typeface="+mn-lt"/>
          <a:ea typeface="ＭＳ Ｐゴシック" pitchFamily="-8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ＭＳ Ｐゴシック" pitchFamily="-8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g.routeviews.org/l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2.routeviews.org/" TargetMode="External"/><Relationship Id="rId2" Type="http://schemas.openxmlformats.org/officeDocument/2006/relationships/hyperlink" Target="https://archive.routeview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asterdata.es.net/host-tuning/linux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uteviews.org/routeviews/index.php/supporter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eringdb.com/asn/644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awardsearch/showAward?AWD_ID=2120399" TargetMode="External"/><Relationship Id="rId2" Type="http://schemas.openxmlformats.org/officeDocument/2006/relationships/hyperlink" Target="https://www.nsf.gov/awardsearch/showAward?AWD_ID=2131987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sf.gov/awardsearch/showAward?AWD_ID=2029309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5glK9czI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rrouting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i.routeviews.org/doc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1143000"/>
            <a:ext cx="5829300" cy="1828800"/>
          </a:xfrm>
        </p:spPr>
        <p:txBody>
          <a:bodyPr/>
          <a:lstStyle/>
          <a:p>
            <a:r>
              <a:rPr lang="en-GB" sz="3300" noProof="0" dirty="0">
                <a:latin typeface="Arial" charset="0"/>
                <a:ea typeface="ＭＳ Ｐゴシック" charset="0"/>
                <a:cs typeface="ＭＳ Ｐゴシック" charset="0"/>
              </a:rPr>
              <a:t>The RouteViews Project: Update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57400" y="2743200"/>
            <a:ext cx="50863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2000" i="1" kern="0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Philip Paeps</a:t>
            </a:r>
          </a:p>
          <a:p>
            <a:pPr algn="ctr">
              <a:defRPr/>
            </a:pPr>
            <a:r>
              <a:rPr lang="en-GB" sz="2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TWNOG</a:t>
            </a:r>
            <a:r>
              <a:rPr lang="en-GB" sz="2000" i="1" kern="0" noProof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C4EBC-FAEA-890C-E1EE-F9712B3EFBFA}"/>
              </a:ext>
            </a:extLst>
          </p:cNvPr>
          <p:cNvSpPr txBox="1"/>
          <p:nvPr/>
        </p:nvSpPr>
        <p:spPr>
          <a:xfrm>
            <a:off x="5468711" y="4705350"/>
            <a:ext cx="1317990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750" b="0" noProof="0" dirty="0">
                <a:latin typeface="+mn-lt"/>
              </a:rPr>
              <a:t>Last updated </a:t>
            </a:r>
            <a:r>
              <a:rPr lang="en-GB" sz="750" dirty="0">
                <a:latin typeface="+mn-lt"/>
              </a:rPr>
              <a:t>15</a:t>
            </a:r>
            <a:r>
              <a:rPr lang="en-GB" sz="750" b="0" noProof="0" dirty="0">
                <a:latin typeface="+mn-lt"/>
              </a:rPr>
              <a:t> May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9A37-6230-B64D-2FCC-A531AB47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RouteViews Development Projects: LG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39F4-7139-78CB-1776-BF97E1402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900" noProof="0" dirty="0">
                <a:solidFill>
                  <a:srgbClr val="00B050"/>
                </a:solidFill>
              </a:rPr>
              <a:t>telnet</a:t>
            </a:r>
            <a:r>
              <a:rPr lang="en-GB" sz="1900" noProof="0" dirty="0"/>
              <a:t> access is unsustainable</a:t>
            </a:r>
          </a:p>
          <a:p>
            <a:pPr lvl="1"/>
            <a:r>
              <a:rPr lang="en-GB" sz="1600" noProof="0" dirty="0"/>
              <a:t>Gives open access to the collector command line interface to run “show” commands</a:t>
            </a:r>
          </a:p>
          <a:p>
            <a:r>
              <a:rPr lang="en-GB" sz="1900" noProof="0" dirty="0"/>
              <a:t>Looking Glass will soon become the default access for each collector</a:t>
            </a:r>
          </a:p>
          <a:p>
            <a:pPr lvl="1"/>
            <a:r>
              <a:rPr lang="en-GB" sz="1600" noProof="0" dirty="0"/>
              <a:t>Permits the most commonly used BGP diagnostic commands</a:t>
            </a:r>
          </a:p>
          <a:p>
            <a:pPr lvl="1"/>
            <a:r>
              <a:rPr lang="en-GB" sz="1700" noProof="0" dirty="0">
                <a:solidFill>
                  <a:srgbClr val="00B050"/>
                </a:solidFill>
              </a:rPr>
              <a:t>telnet</a:t>
            </a:r>
            <a:r>
              <a:rPr lang="en-GB" sz="1700" noProof="0" dirty="0"/>
              <a:t> remains available on route-</a:t>
            </a:r>
            <a:r>
              <a:rPr lang="en-GB" sz="1700" noProof="0" dirty="0" err="1"/>
              <a:t>views.routeviews.org</a:t>
            </a:r>
            <a:r>
              <a:rPr lang="en-GB" sz="1700" noProof="0" dirty="0"/>
              <a:t> (the Cisco ASR1004) for legacy access</a:t>
            </a:r>
          </a:p>
          <a:p>
            <a:r>
              <a:rPr lang="en-GB" sz="2000" noProof="0" dirty="0"/>
              <a:t>Looking Glass can be found on </a:t>
            </a:r>
            <a:r>
              <a:rPr lang="en-GB" sz="2000" noProof="0" dirty="0">
                <a:hlinkClick r:id="rId2"/>
              </a:rPr>
              <a:t>https://lg.routeviews.org/lg/</a:t>
            </a:r>
            <a:endParaRPr lang="en-GB" sz="2000" noProof="0" dirty="0"/>
          </a:p>
          <a:p>
            <a:pPr lvl="1"/>
            <a:r>
              <a:rPr lang="en-GB" sz="1700" noProof="0" dirty="0">
                <a:solidFill>
                  <a:srgbClr val="00B050"/>
                </a:solidFill>
              </a:rPr>
              <a:t>telnet</a:t>
            </a:r>
            <a:r>
              <a:rPr lang="en-GB" sz="1700" noProof="0" dirty="0"/>
              <a:t> access will be removed after due notice to the community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1290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4D2503-2CF8-C76F-25C4-096DBA070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" y="0"/>
            <a:ext cx="9140924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A4D2EB-52D6-AE9B-5BD4-8450C426BF29}"/>
              </a:ext>
            </a:extLst>
          </p:cNvPr>
          <p:cNvSpPr txBox="1"/>
          <p:nvPr/>
        </p:nvSpPr>
        <p:spPr>
          <a:xfrm>
            <a:off x="-533400" y="51435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03267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67D8725-A94C-AD4C-3C45-6EBC6A96C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03824-CE0A-A8DF-5EE0-58C0379BE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noProof="0" dirty="0"/>
              <a:t>RouteViews Development Projects: BMP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DE56F-3FB1-4103-DDDA-5E2DF3C70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r>
              <a:rPr lang="en-GB" noProof="0" dirty="0"/>
              <a:t>Live feed from collectors for BGP data consumers</a:t>
            </a:r>
          </a:p>
          <a:p>
            <a:r>
              <a:rPr lang="en-GB" noProof="0" dirty="0"/>
              <a:t>Challenge is to make this scale and provide the infrastructure resources to support</a:t>
            </a:r>
          </a:p>
          <a:p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41B33-D4D5-FBBD-956C-7E305AF04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624" y="2529168"/>
            <a:ext cx="7160752" cy="2590800"/>
          </a:xfrm>
          <a:prstGeom prst="rect">
            <a:avLst/>
          </a:prstGeom>
        </p:spPr>
      </p:pic>
      <p:sp>
        <p:nvSpPr>
          <p:cNvPr id="11" name="Google Shape;617;g222c3f2cee4_1_16">
            <a:extLst>
              <a:ext uri="{FF2B5EF4-FFF2-40B4-BE49-F238E27FC236}">
                <a16:creationId xmlns:a16="http://schemas.microsoft.com/office/drawing/2014/main" id="{BB54526B-7760-F7DD-3A4F-E99115381620}"/>
              </a:ext>
            </a:extLst>
          </p:cNvPr>
          <p:cNvSpPr txBox="1">
            <a:spLocks/>
          </p:cNvSpPr>
          <p:nvPr/>
        </p:nvSpPr>
        <p:spPr>
          <a:xfrm>
            <a:off x="7010400" y="1809750"/>
            <a:ext cx="2129118" cy="6622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1600"/>
            </a:pPr>
            <a:r>
              <a:rPr lang="en-GB" sz="1200" i="1" noProof="0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stream</a:t>
            </a:r>
            <a:r>
              <a:rPr lang="en-GB" sz="1200" noProof="0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 being replaced by </a:t>
            </a:r>
            <a:r>
              <a:rPr lang="en-GB" sz="1200" noProof="0" dirty="0" err="1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kafka</a:t>
            </a:r>
            <a:r>
              <a:rPr lang="en-GB" sz="1200" noProof="0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 cluster for better resilience</a:t>
            </a:r>
          </a:p>
        </p:txBody>
      </p:sp>
      <p:cxnSp>
        <p:nvCxnSpPr>
          <p:cNvPr id="17" name="Google Shape;620;g222c3f2cee4_1_16">
            <a:extLst>
              <a:ext uri="{FF2B5EF4-FFF2-40B4-BE49-F238E27FC236}">
                <a16:creationId xmlns:a16="http://schemas.microsoft.com/office/drawing/2014/main" id="{663A4FC3-EE10-5B66-8C9D-094B602700D5}"/>
              </a:ext>
            </a:extLst>
          </p:cNvPr>
          <p:cNvCxnSpPr>
            <a:cxnSpLocks/>
          </p:cNvCxnSpPr>
          <p:nvPr/>
        </p:nvCxnSpPr>
        <p:spPr>
          <a:xfrm flipH="1">
            <a:off x="8074959" y="2472018"/>
            <a:ext cx="464148" cy="116653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22139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18DE9-7E9A-CB2A-71A6-34F69CC0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RouteViews Behind the Scenes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37C86-4B2E-79E6-F74E-D9DE05A30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noProof="0" dirty="0"/>
              <a:t>Upgrading archive infrastructure and storage</a:t>
            </a:r>
          </a:p>
          <a:p>
            <a:pPr lvl="1"/>
            <a:r>
              <a:rPr lang="en-GB" sz="1600" noProof="0" dirty="0"/>
              <a:t>RouteViews stores BGP data from 1997 – around 50 </a:t>
            </a:r>
            <a:r>
              <a:rPr lang="en-GB" sz="1600" noProof="0" dirty="0" err="1"/>
              <a:t>TBytes</a:t>
            </a:r>
            <a:r>
              <a:rPr lang="en-GB" sz="1600" noProof="0" dirty="0"/>
              <a:t> (compressed)</a:t>
            </a:r>
          </a:p>
          <a:p>
            <a:pPr lvl="2"/>
            <a:r>
              <a:rPr lang="en-GB" sz="1300" dirty="0">
                <a:hlinkClick r:id="rId2"/>
              </a:rPr>
              <a:t>https://archive.routeviews.org/</a:t>
            </a:r>
            <a:r>
              <a:rPr lang="en-GB" sz="1300" dirty="0"/>
              <a:t> and </a:t>
            </a:r>
            <a:r>
              <a:rPr lang="en-GB" sz="1300" dirty="0">
                <a:hlinkClick r:id="rId3"/>
              </a:rPr>
              <a:t>https://archive2.routeviews.org/</a:t>
            </a:r>
            <a:r>
              <a:rPr lang="en-GB" sz="1300" dirty="0"/>
              <a:t> </a:t>
            </a:r>
            <a:endParaRPr lang="en-GB" sz="1300" noProof="0" dirty="0"/>
          </a:p>
          <a:p>
            <a:r>
              <a:rPr lang="en-GB" sz="2000" noProof="0" dirty="0"/>
              <a:t>Tooling</a:t>
            </a:r>
          </a:p>
          <a:p>
            <a:pPr lvl="1"/>
            <a:r>
              <a:rPr lang="en-GB" sz="1600" noProof="0" dirty="0"/>
              <a:t>Automation tools for managing the whole infrastructure and deploying new peers</a:t>
            </a:r>
          </a:p>
          <a:p>
            <a:r>
              <a:rPr lang="en-GB" sz="2000" noProof="0" dirty="0"/>
              <a:t>Collector OS (from CentOS to Ubuntu)</a:t>
            </a:r>
          </a:p>
          <a:p>
            <a:pPr lvl="1"/>
            <a:r>
              <a:rPr lang="en-GB" sz="1600" noProof="0" dirty="0"/>
              <a:t>CentOS end-of-life – a few collectors still running CentOS</a:t>
            </a:r>
          </a:p>
          <a:p>
            <a:r>
              <a:rPr lang="en-GB" sz="2000" noProof="0" dirty="0"/>
              <a:t>FRR performance</a:t>
            </a:r>
          </a:p>
          <a:p>
            <a:pPr lvl="1"/>
            <a:r>
              <a:rPr lang="en-GB" sz="1600" noProof="0" dirty="0"/>
              <a:t>Tuning Linux TCP parameters to improve BGP peer performance</a:t>
            </a:r>
          </a:p>
          <a:p>
            <a:pPr lvl="2"/>
            <a:r>
              <a:rPr lang="en-GB" sz="1300" noProof="0" dirty="0">
                <a:hlinkClick r:id="rId4"/>
              </a:rPr>
              <a:t>https://fasterdata.es.net/host-tuning/linux/</a:t>
            </a:r>
            <a:endParaRPr lang="en-GB" sz="1300" noProof="0" dirty="0"/>
          </a:p>
          <a:p>
            <a:pPr lvl="1"/>
            <a:r>
              <a:rPr lang="en-GB" sz="1600" noProof="0" dirty="0"/>
              <a:t>“Badly behaving peers” (</a:t>
            </a:r>
            <a:r>
              <a:rPr lang="en-GB" sz="1600" i="1" noProof="0" dirty="0"/>
              <a:t>aka</a:t>
            </a:r>
            <a:r>
              <a:rPr lang="en-GB" sz="1600" noProof="0" dirty="0"/>
              <a:t> slow and/or noisy peers)</a:t>
            </a:r>
          </a:p>
        </p:txBody>
      </p:sp>
    </p:spTree>
    <p:extLst>
      <p:ext uri="{BB962C8B-B14F-4D97-AF65-F5344CB8AC3E}">
        <p14:creationId xmlns:p14="http://schemas.microsoft.com/office/powerpoint/2010/main" val="358848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81EC1-F2DF-D5C9-81E2-76FAE23D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noProof="0" dirty="0"/>
              <a:t>RouteViews Future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3B48-4B9E-7458-11CB-305DF838B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r>
              <a:rPr lang="en-GB" sz="2000" noProof="0" dirty="0"/>
              <a:t>Collectors &amp; hosts in new locations outside North America</a:t>
            </a:r>
          </a:p>
          <a:p>
            <a:pPr lvl="1"/>
            <a:r>
              <a:rPr lang="en-GB" sz="1600" noProof="0" dirty="0"/>
              <a:t>Large IXPs with dense interconnection</a:t>
            </a:r>
          </a:p>
          <a:p>
            <a:pPr lvl="1"/>
            <a:r>
              <a:rPr lang="en-GB" sz="1600" noProof="0" dirty="0"/>
              <a:t>Unique or specialist environments (e.g. R&amp;E exchanges)</a:t>
            </a:r>
          </a:p>
          <a:p>
            <a:r>
              <a:rPr lang="en-GB" sz="2000" noProof="0" dirty="0"/>
              <a:t>Scalable and diverse archiving</a:t>
            </a:r>
          </a:p>
          <a:p>
            <a:r>
              <a:rPr lang="en-GB" sz="2000" noProof="0" dirty="0"/>
              <a:t>RouteViews Peering Portal</a:t>
            </a:r>
          </a:p>
          <a:p>
            <a:r>
              <a:rPr lang="en-GB" sz="2000" noProof="0" dirty="0"/>
              <a:t>Improved community support</a:t>
            </a:r>
          </a:p>
          <a:p>
            <a:pPr lvl="1"/>
            <a:r>
              <a:rPr lang="en-GB" sz="1600" noProof="0" dirty="0"/>
              <a:t>Running this infrastructure costs money!</a:t>
            </a:r>
          </a:p>
          <a:p>
            <a:pPr lvl="1"/>
            <a:r>
              <a:rPr lang="en-GB" sz="1600" noProof="0" dirty="0"/>
              <a:t>We hugely appreciate our generous supporters</a:t>
            </a:r>
          </a:p>
          <a:p>
            <a:pPr lvl="2"/>
            <a:r>
              <a:rPr lang="en-GB" sz="1400" noProof="0" dirty="0">
                <a:hlinkClick r:id="rId2"/>
              </a:rPr>
              <a:t>https://www.routeviews.org/routeviews/index.php/supporters/</a:t>
            </a:r>
            <a:endParaRPr lang="en-GB" sz="1400" noProof="0" dirty="0"/>
          </a:p>
          <a:p>
            <a:r>
              <a:rPr lang="en-GB" sz="2000" noProof="0" dirty="0"/>
              <a:t>Your recommendations are welcome! </a:t>
            </a:r>
            <a:r>
              <a:rPr lang="en-GB" sz="2000" noProof="0" dirty="0">
                <a:sym typeface="Wingdings" pitchFamily="2" charset="2"/>
              </a:rPr>
              <a:t> 🙏</a:t>
            </a:r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1472886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5682A8-6EB6-47F9-AA12-B9777535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Using </a:t>
            </a:r>
            <a:r>
              <a:rPr lang="en-GB" noProof="0" dirty="0" err="1"/>
              <a:t>routeviews</a:t>
            </a:r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BCB34-CDAE-94AE-0D2E-94EE6FE0C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For network operators &amp; researchers</a:t>
            </a:r>
          </a:p>
        </p:txBody>
      </p:sp>
    </p:spTree>
    <p:extLst>
      <p:ext uri="{BB962C8B-B14F-4D97-AF65-F5344CB8AC3E}">
        <p14:creationId xmlns:p14="http://schemas.microsoft.com/office/powerpoint/2010/main" val="242990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876E-1C7D-957B-2905-F1E8637F8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Using RouteViews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62B9-E6F3-B144-8EC0-BD08929A3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Network Operators use the live data to analyse how their routes appear on the Global Routing System</a:t>
            </a:r>
          </a:p>
          <a:p>
            <a:r>
              <a:rPr lang="en-GB" noProof="0" dirty="0"/>
              <a:t>Researchers use the 29-year-old data archive to study trends, route hijacks, and changes such as:</a:t>
            </a:r>
          </a:p>
          <a:p>
            <a:pPr lvl="1"/>
            <a:r>
              <a:rPr lang="en-GB" noProof="0" dirty="0"/>
              <a:t>Origin change </a:t>
            </a:r>
          </a:p>
          <a:p>
            <a:pPr lvl="1"/>
            <a:r>
              <a:rPr lang="en-GB" noProof="0" dirty="0"/>
              <a:t>Next-hop change </a:t>
            </a:r>
          </a:p>
          <a:p>
            <a:pPr lvl="1"/>
            <a:r>
              <a:rPr lang="en-GB" noProof="0" dirty="0"/>
              <a:t>New prefix / more specifics </a:t>
            </a:r>
          </a:p>
          <a:p>
            <a:pPr lvl="1"/>
            <a:r>
              <a:rPr lang="en-GB" noProof="0" dirty="0"/>
              <a:t>New neighbours </a:t>
            </a:r>
          </a:p>
          <a:p>
            <a:pPr lvl="1"/>
            <a:r>
              <a:rPr lang="en-GB" noProof="0" dirty="0"/>
              <a:t>Operator ASN appearing in a new transit path </a:t>
            </a:r>
          </a:p>
          <a:p>
            <a:pPr lvl="1"/>
            <a:r>
              <a:rPr lang="en-GB" noProof="0" dirty="0"/>
              <a:t>Bogons</a:t>
            </a:r>
          </a:p>
        </p:txBody>
      </p:sp>
    </p:spTree>
    <p:extLst>
      <p:ext uri="{BB962C8B-B14F-4D97-AF65-F5344CB8AC3E}">
        <p14:creationId xmlns:p14="http://schemas.microsoft.com/office/powerpoint/2010/main" val="1364506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5B013-546A-A793-3126-90C0A4C2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RouteViews Use Cases: Peering Negotiation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307EF-6825-075D-8302-6AB96FE24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r>
              <a:rPr lang="en-GB" dirty="0"/>
              <a:t>Understanding your prospects connectivity can be key to a good negotiation</a:t>
            </a:r>
          </a:p>
          <a:p>
            <a:pPr lvl="1"/>
            <a:r>
              <a:rPr lang="en-GB" dirty="0"/>
              <a:t>Who are the upstreams?</a:t>
            </a:r>
          </a:p>
          <a:p>
            <a:pPr lvl="1"/>
            <a:r>
              <a:rPr lang="en-GB" dirty="0"/>
              <a:t>Who are the peers?</a:t>
            </a:r>
          </a:p>
          <a:p>
            <a:pPr lvl="1"/>
            <a:r>
              <a:rPr lang="en-GB" dirty="0"/>
              <a:t>Who are the customers?</a:t>
            </a:r>
          </a:p>
        </p:txBody>
      </p:sp>
    </p:spTree>
    <p:extLst>
      <p:ext uri="{BB962C8B-B14F-4D97-AF65-F5344CB8AC3E}">
        <p14:creationId xmlns:p14="http://schemas.microsoft.com/office/powerpoint/2010/main" val="2053814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02FDAE-7E4D-4948-D9D7-0DFCC8B2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Peering with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8F985-62CC-B35E-0607-CFF3B2029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For Peering Coordinators</a:t>
            </a:r>
          </a:p>
        </p:txBody>
      </p:sp>
    </p:spTree>
    <p:extLst>
      <p:ext uri="{BB962C8B-B14F-4D97-AF65-F5344CB8AC3E}">
        <p14:creationId xmlns:p14="http://schemas.microsoft.com/office/powerpoint/2010/main" val="1597955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95F5AE-B456-B82B-F5E0-5C10EF5F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Peering with RouteViews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4A72B-E6BB-D963-A6E0-14333861C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RouteViews has a Selective peering policy</a:t>
            </a:r>
          </a:p>
          <a:p>
            <a:pPr lvl="1"/>
            <a:r>
              <a:rPr lang="en-GB" dirty="0" err="1"/>
              <a:t>PeeringDB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https://www.peeringdb.com/asn/6447</a:t>
            </a:r>
            <a:endParaRPr lang="en-GB" dirty="0"/>
          </a:p>
          <a:p>
            <a:r>
              <a:rPr lang="en-GB" dirty="0"/>
              <a:t>We require all peers to have a </a:t>
            </a:r>
            <a:r>
              <a:rPr lang="en-GB" dirty="0" err="1"/>
              <a:t>PeeringDB</a:t>
            </a:r>
            <a:r>
              <a:rPr lang="en-GB" dirty="0"/>
              <a:t> entry</a:t>
            </a:r>
          </a:p>
          <a:p>
            <a:pPr lvl="1"/>
            <a:r>
              <a:rPr lang="en-GB" dirty="0"/>
              <a:t>Our tools build peering options (for IXP based collectors) and configurations from </a:t>
            </a:r>
            <a:r>
              <a:rPr lang="en-GB" dirty="0" err="1"/>
              <a:t>PeeringDB</a:t>
            </a:r>
            <a:endParaRPr lang="en-GB" dirty="0"/>
          </a:p>
          <a:p>
            <a:r>
              <a:rPr lang="en-GB" dirty="0"/>
              <a:t>Peering:</a:t>
            </a:r>
          </a:p>
          <a:p>
            <a:pPr lvl="1"/>
            <a:r>
              <a:rPr lang="en-GB" dirty="0"/>
              <a:t>Over IPv4 (for IPv4 prefixes) and IPv6 (for IPv6 prefixes)</a:t>
            </a:r>
          </a:p>
          <a:p>
            <a:pPr lvl="1"/>
            <a:r>
              <a:rPr lang="en-GB" dirty="0"/>
              <a:t>We want to receive the entire BGP table (if operationally possible)</a:t>
            </a:r>
          </a:p>
          <a:p>
            <a:pPr lvl="1"/>
            <a:r>
              <a:rPr lang="en-GB" dirty="0"/>
              <a:t>We do not send you any prefixes (please don’t ask)</a:t>
            </a:r>
          </a:p>
        </p:txBody>
      </p:sp>
    </p:spTree>
    <p:extLst>
      <p:ext uri="{BB962C8B-B14F-4D97-AF65-F5344CB8AC3E}">
        <p14:creationId xmlns:p14="http://schemas.microsoft.com/office/powerpoint/2010/main" val="204170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noProof="0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40B3A-5551-312B-D59E-BF56880BB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3371850"/>
          </a:xfrm>
        </p:spPr>
        <p:txBody>
          <a:bodyPr/>
          <a:lstStyle/>
          <a:p>
            <a:r>
              <a:rPr lang="en-GB" sz="1400" b="1" noProof="0" dirty="0">
                <a:solidFill>
                  <a:srgbClr val="00B050"/>
                </a:solidFill>
              </a:rPr>
              <a:t>RouteViews was first started in 1995</a:t>
            </a:r>
          </a:p>
          <a:p>
            <a:r>
              <a:rPr lang="en-GB" sz="1400" noProof="0" dirty="0"/>
              <a:t>Now a growing network of 40+ collectors positioned strategically at Internet Exchange Points around the world</a:t>
            </a:r>
          </a:p>
          <a:p>
            <a:r>
              <a:rPr lang="en-GB" sz="1400" noProof="0" dirty="0"/>
              <a:t>RouteViews collaborates with the </a:t>
            </a:r>
            <a:r>
              <a:rPr lang="en-GB" sz="1400" noProof="0" dirty="0" err="1"/>
              <a:t>Center</a:t>
            </a:r>
            <a:r>
              <a:rPr lang="en-GB" sz="1400" noProof="0" dirty="0"/>
              <a:t> for Applied Internet Data Analysis (CAIDA) working with NSF grants that support  Designing a Global Measurement Infrastructure to Improve Internet Security, GMI3S (</a:t>
            </a:r>
            <a:r>
              <a:rPr lang="en-GB" sz="1400" noProof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OAC-2131987</a:t>
            </a:r>
            <a:r>
              <a:rPr lang="en-GB" sz="1400" noProof="0" dirty="0"/>
              <a:t>), and an Integrated Library for Advancing Network Data Science, ILANDS (</a:t>
            </a:r>
            <a:r>
              <a:rPr lang="en-GB" sz="1400" noProof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CNS-2120399</a:t>
            </a:r>
            <a:r>
              <a:rPr lang="en-GB" sz="1400" noProof="0" dirty="0"/>
              <a:t>). </a:t>
            </a:r>
          </a:p>
          <a:p>
            <a:r>
              <a:rPr lang="en-GB" sz="1400" noProof="0" dirty="0"/>
              <a:t>RouteViews is supported with financial and in-kind donations by multiple organizations</a:t>
            </a:r>
            <a:endParaRPr lang="en-GB" sz="1100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C36115-103D-A1A0-0106-09A4A5B40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038600" cy="3371850"/>
          </a:xfrm>
        </p:spPr>
        <p:txBody>
          <a:bodyPr/>
          <a:lstStyle/>
          <a:p>
            <a:r>
              <a:rPr lang="en-GB" sz="1400" b="1" noProof="0" dirty="0">
                <a:solidFill>
                  <a:srgbClr val="00B050"/>
                </a:solidFill>
              </a:rPr>
              <a:t>RouteViews is based at the University of Oregon and operated by NSRC</a:t>
            </a:r>
          </a:p>
          <a:p>
            <a:r>
              <a:rPr lang="en-GB" sz="1400" noProof="0" dirty="0"/>
              <a:t>NSRC </a:t>
            </a:r>
            <a:r>
              <a:rPr lang="en-GB" sz="1400" noProof="0" dirty="0">
                <a:sym typeface="Arial"/>
              </a:rPr>
              <a:t>supports the growth of global Internet infrastructure by providing engineering assistance, collaborative technical workshops, training, and other resources to university, research &amp; education networks worldwide. </a:t>
            </a:r>
          </a:p>
          <a:p>
            <a:r>
              <a:rPr lang="en-GB" sz="1400" noProof="0" dirty="0">
                <a:sym typeface="Arial"/>
              </a:rPr>
              <a:t>NSRC is partially funded by the IRNC program of the NSF (</a:t>
            </a:r>
            <a:r>
              <a:rPr lang="en-GB" sz="1400" noProof="0" dirty="0"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OAC-2029309</a:t>
            </a:r>
            <a:r>
              <a:rPr lang="en-GB" sz="1400" noProof="0" dirty="0">
                <a:sym typeface="Arial"/>
              </a:rPr>
              <a:t>) and Google with other contributions from public and private organizations.</a:t>
            </a:r>
          </a:p>
          <a:p>
            <a:r>
              <a:rPr lang="en-GB" sz="1400" noProof="0" dirty="0">
                <a:ea typeface="Arial"/>
                <a:cs typeface="Arial"/>
                <a:sym typeface="Arial"/>
              </a:rPr>
              <a:t>The University of Oregon is a public research institution in Eugene, Oregon, USA founded in 1876.</a:t>
            </a:r>
            <a:endParaRPr lang="en-GB" sz="1400" noProof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19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F4B2A-4FAF-5251-CF38-58D3A6B7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sz="2800" dirty="0"/>
              <a:t>Peering with RouteViews: General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CE47E-988B-455B-39E4-455B29DD6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r>
              <a:rPr lang="en-GB" sz="1800" dirty="0"/>
              <a:t>Peer must operate stable equipment</a:t>
            </a:r>
          </a:p>
          <a:p>
            <a:pPr lvl="1"/>
            <a:r>
              <a:rPr lang="en-GB" sz="1400" dirty="0"/>
              <a:t>RouteViews will shutdown BGP sessions that impact the stability of the RouteViews platform</a:t>
            </a:r>
          </a:p>
          <a:p>
            <a:r>
              <a:rPr lang="en-GB" sz="1800" dirty="0"/>
              <a:t>Peer must have a public routable ASN</a:t>
            </a:r>
          </a:p>
          <a:p>
            <a:r>
              <a:rPr lang="en-GB" sz="1800" dirty="0"/>
              <a:t>Peer must not be a hobby network</a:t>
            </a:r>
          </a:p>
          <a:p>
            <a:r>
              <a:rPr lang="en-GB" sz="1800" dirty="0"/>
              <a:t>Peer’s full view of the global routing table is preferred</a:t>
            </a:r>
          </a:p>
          <a:p>
            <a:r>
              <a:rPr lang="en-GB" sz="1800" dirty="0"/>
              <a:t>Routes should be aggregated as much as possible</a:t>
            </a:r>
          </a:p>
          <a:p>
            <a:pPr lvl="1"/>
            <a:r>
              <a:rPr lang="en-GB" sz="1400" dirty="0"/>
              <a:t>(no longer than /24 for IPv4 and /48 for IPv6)</a:t>
            </a:r>
          </a:p>
          <a:p>
            <a:r>
              <a:rPr lang="en-GB" sz="1800" dirty="0"/>
              <a:t>Peer must have up-to-date information in </a:t>
            </a:r>
            <a:r>
              <a:rPr lang="en-GB" sz="1800" dirty="0" err="1"/>
              <a:t>PeeringDB</a:t>
            </a:r>
            <a:r>
              <a:rPr lang="en-GB" sz="1800" dirty="0"/>
              <a:t>, including the NOC email address</a:t>
            </a:r>
          </a:p>
          <a:p>
            <a:r>
              <a:rPr lang="en-GB" sz="1800" dirty="0"/>
              <a:t>Peer must filter RFC6890 space and must not send default routes</a:t>
            </a:r>
          </a:p>
          <a:p>
            <a:r>
              <a:rPr lang="en-GB" sz="1800" dirty="0"/>
              <a:t>RouteViews does not accept </a:t>
            </a:r>
            <a:r>
              <a:rPr lang="en-GB" sz="1800" dirty="0" err="1"/>
              <a:t>addpath</a:t>
            </a:r>
            <a:r>
              <a:rPr lang="en-GB" sz="1800" dirty="0"/>
              <a:t>-RX or TX</a:t>
            </a:r>
          </a:p>
        </p:txBody>
      </p:sp>
    </p:spTree>
    <p:extLst>
      <p:ext uri="{BB962C8B-B14F-4D97-AF65-F5344CB8AC3E}">
        <p14:creationId xmlns:p14="http://schemas.microsoft.com/office/powerpoint/2010/main" val="914144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E3B0F-A6A7-5E5A-6E1F-09C40BBAE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6B7C0-DCAE-28B7-3C93-F518D930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Peering with RouteViews: IXP &amp; </a:t>
            </a:r>
            <a:r>
              <a:rPr lang="en-GB" dirty="0" err="1"/>
              <a:t>Multihop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6671C5-614F-6A3D-9946-8949B6E2F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IXP Peering</a:t>
            </a:r>
          </a:p>
          <a:p>
            <a:r>
              <a:rPr lang="en-GB" sz="1600" dirty="0"/>
              <a:t>We happily accept everyone's routes from the route servers.</a:t>
            </a:r>
          </a:p>
          <a:p>
            <a:r>
              <a:rPr lang="en-GB" sz="1600" dirty="0"/>
              <a:t>We will set up bilateral sessions with anyone who meets the general requirements and will send us their full table.</a:t>
            </a:r>
          </a:p>
          <a:p>
            <a:r>
              <a:rPr lang="en-GB" sz="1600" dirty="0"/>
              <a:t>We will peer at all mutual exchanges if requested.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b="1" dirty="0" err="1"/>
              <a:t>Multihop</a:t>
            </a:r>
            <a:r>
              <a:rPr lang="en-GB" sz="1600" b="1" dirty="0"/>
              <a:t> Peering</a:t>
            </a:r>
          </a:p>
          <a:p>
            <a:r>
              <a:rPr lang="en-GB" sz="1600" dirty="0"/>
              <a:t>We will accept </a:t>
            </a:r>
            <a:r>
              <a:rPr lang="en-GB" sz="1600" dirty="0" err="1"/>
              <a:t>multihop</a:t>
            </a:r>
            <a:r>
              <a:rPr lang="en-GB" sz="1600" dirty="0"/>
              <a:t> peers who are not on any mutual IXPs.</a:t>
            </a:r>
          </a:p>
          <a:p>
            <a:r>
              <a:rPr lang="en-GB" sz="1600" dirty="0"/>
              <a:t>Peers must provide their full view of the Internet as they see it.</a:t>
            </a:r>
          </a:p>
          <a:p>
            <a:r>
              <a:rPr lang="en-GB" sz="1600" dirty="0"/>
              <a:t>We accept two sessions for redundancy; more than two sessions can be set up if the feeds are sufficiently different.</a:t>
            </a:r>
          </a:p>
        </p:txBody>
      </p:sp>
    </p:spTree>
    <p:extLst>
      <p:ext uri="{BB962C8B-B14F-4D97-AF65-F5344CB8AC3E}">
        <p14:creationId xmlns:p14="http://schemas.microsoft.com/office/powerpoint/2010/main" val="2121300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D3F3-BD25-C59F-1C64-5C84178A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 Selective Peering policy?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FC4E0E-44C0-8C6E-44F3-0FEB9AA37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Balancing operational overhead, scale and information from the data</a:t>
            </a:r>
          </a:p>
          <a:p>
            <a:r>
              <a:rPr lang="en-GB" sz="2000" dirty="0"/>
              <a:t>Hobby Networks</a:t>
            </a:r>
          </a:p>
          <a:p>
            <a:r>
              <a:rPr lang="en-GB" sz="2000" dirty="0"/>
              <a:t>Full View of the Internet</a:t>
            </a:r>
          </a:p>
          <a:p>
            <a:r>
              <a:rPr lang="en-GB" sz="2000" dirty="0"/>
              <a:t>What makes a peering interesting?</a:t>
            </a:r>
          </a:p>
          <a:p>
            <a:pPr lvl="1"/>
            <a:r>
              <a:rPr lang="en-GB" sz="1600" dirty="0"/>
              <a:t>Networks in regions where we have limited visibility</a:t>
            </a:r>
          </a:p>
          <a:p>
            <a:pPr lvl="1"/>
            <a:r>
              <a:rPr lang="en-GB" sz="1600" dirty="0"/>
              <a:t>Networks demonstrating new interconnection patterns</a:t>
            </a:r>
          </a:p>
          <a:p>
            <a:pPr lvl="1"/>
            <a:r>
              <a:rPr lang="en-GB" sz="1600" dirty="0"/>
              <a:t>Networks using innovative routing practices</a:t>
            </a:r>
          </a:p>
          <a:p>
            <a:pPr lvl="1"/>
            <a:r>
              <a:rPr lang="en-GB" sz="1600" dirty="0"/>
              <a:t>Networks that help us understand emerging market dynamics</a:t>
            </a:r>
          </a:p>
          <a:p>
            <a:pPr lvl="1"/>
            <a:r>
              <a:rPr lang="en-GB" sz="1600" dirty="0"/>
              <a:t>Or maybe something we haven’t thought about yet</a:t>
            </a:r>
          </a:p>
        </p:txBody>
      </p:sp>
    </p:spTree>
    <p:extLst>
      <p:ext uri="{BB962C8B-B14F-4D97-AF65-F5344CB8AC3E}">
        <p14:creationId xmlns:p14="http://schemas.microsoft.com/office/powerpoint/2010/main" val="3977761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B731-10BE-3A6D-ED32-F427A223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R&amp;E 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9FCA8-32BF-C1F8-D6D5-5EF0886DF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Dedicated R&amp;E collector hosted by NSRC to support REN BGP statistics (managed by Philip Smith)</a:t>
            </a:r>
          </a:p>
          <a:p>
            <a:r>
              <a:rPr lang="en-GB" dirty="0"/>
              <a:t>Daily or weekly REN routing table reports</a:t>
            </a:r>
          </a:p>
          <a:p>
            <a:endParaRPr lang="en-GB" dirty="0"/>
          </a:p>
          <a:p>
            <a:r>
              <a:rPr lang="en-GB" dirty="0"/>
              <a:t>See https://</a:t>
            </a:r>
            <a:r>
              <a:rPr lang="en-GB" dirty="0" err="1"/>
              <a:t>bgp.nsrc.org</a:t>
            </a:r>
            <a:r>
              <a:rPr lang="en-GB" dirty="0"/>
              <a:t>/REN/</a:t>
            </a:r>
          </a:p>
          <a:p>
            <a:endParaRPr lang="en-GB" dirty="0"/>
          </a:p>
          <a:p>
            <a:r>
              <a:rPr lang="en-GB" dirty="0"/>
              <a:t>Please send us your R&amp;E routes!</a:t>
            </a:r>
          </a:p>
        </p:txBody>
      </p:sp>
    </p:spTree>
    <p:extLst>
      <p:ext uri="{BB962C8B-B14F-4D97-AF65-F5344CB8AC3E}">
        <p14:creationId xmlns:p14="http://schemas.microsoft.com/office/powerpoint/2010/main" val="2662787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E72FF-6FD3-6DFA-CDE0-DBED13735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9C22F-5E1A-C8C2-2707-4DDB19FB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73944-591B-1E60-5662-286E863EC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How you can help</a:t>
            </a:r>
          </a:p>
        </p:txBody>
      </p:sp>
    </p:spTree>
    <p:extLst>
      <p:ext uri="{BB962C8B-B14F-4D97-AF65-F5344CB8AC3E}">
        <p14:creationId xmlns:p14="http://schemas.microsoft.com/office/powerpoint/2010/main" val="1695180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B1FAF-33F9-CC70-86EF-15FC0C5DF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77AC-3B70-16E5-C7B8-2C7EED00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Supporting RouteViews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276A-0005-9E12-5064-F1F22CFB8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r>
              <a:rPr lang="en-GB" dirty="0"/>
              <a:t>The project was started in 1995 because network operators wished to see what their BGP announcements looked like from an external viewpoint</a:t>
            </a:r>
          </a:p>
          <a:p>
            <a:pPr lvl="1"/>
            <a:r>
              <a:rPr lang="en-GB" dirty="0"/>
              <a:t>Thousands of network operators &amp; researchers all around the world now rely on RouteViews</a:t>
            </a:r>
          </a:p>
          <a:p>
            <a:pPr lvl="1"/>
            <a:r>
              <a:rPr lang="en-GB" dirty="0"/>
              <a:t>Many everyday tools we all rely on use RouteViews data</a:t>
            </a:r>
          </a:p>
          <a:p>
            <a:pPr lvl="1"/>
            <a:r>
              <a:rPr lang="en-GB" dirty="0"/>
              <a:t>Many commercial products and services rely on RouteViews data</a:t>
            </a:r>
          </a:p>
        </p:txBody>
      </p:sp>
    </p:spTree>
    <p:extLst>
      <p:ext uri="{BB962C8B-B14F-4D97-AF65-F5344CB8AC3E}">
        <p14:creationId xmlns:p14="http://schemas.microsoft.com/office/powerpoint/2010/main" val="3666623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D785E-189D-5182-1FB1-2D3F0F648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0837-5E9A-1C57-8194-D1ED69F3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Supporting RouteViews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263-D5D5-B5CD-9518-5CD223BA4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Please consider supporting RouteViews:</a:t>
            </a:r>
          </a:p>
          <a:p>
            <a:r>
              <a:rPr lang="en-GB" dirty="0"/>
              <a:t>By peering with one of our collectors</a:t>
            </a:r>
          </a:p>
          <a:p>
            <a:r>
              <a:rPr lang="en-GB" dirty="0"/>
              <a:t>By publicly acknowledging the value of the information we have collected</a:t>
            </a:r>
          </a:p>
          <a:p>
            <a:pPr lvl="1"/>
            <a:r>
              <a:rPr lang="en-GB" dirty="0"/>
              <a:t>For citations, our DOI is </a:t>
            </a:r>
            <a:r>
              <a:rPr lang="en-AU" sz="1800" i="1" dirty="0">
                <a:effectLst/>
              </a:rPr>
              <a:t>10.7264/1y7v-2d90</a:t>
            </a:r>
            <a:endParaRPr lang="en-GB" i="1" dirty="0"/>
          </a:p>
          <a:p>
            <a:r>
              <a:rPr lang="en-GB" dirty="0"/>
              <a:t>If your product or service is commercially successful, we look forward to receiving your support to keep your product or service that way!</a:t>
            </a:r>
          </a:p>
          <a:p>
            <a:r>
              <a:rPr lang="en-GB" dirty="0"/>
              <a:t>In any other way that helps keep this community service going</a:t>
            </a:r>
          </a:p>
        </p:txBody>
      </p:sp>
    </p:spTree>
    <p:extLst>
      <p:ext uri="{BB962C8B-B14F-4D97-AF65-F5344CB8AC3E}">
        <p14:creationId xmlns:p14="http://schemas.microsoft.com/office/powerpoint/2010/main" val="2929337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6151CE-42D8-B980-F4FD-33C8CDE6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Consumers of RouteViews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79B91-9A4B-EB2B-AA6B-76F79AD33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noProof="0" dirty="0"/>
              <a:t>If you use RouteViews data for your products or services:</a:t>
            </a:r>
          </a:p>
          <a:p>
            <a:r>
              <a:rPr lang="en-GB" sz="2000" noProof="0" dirty="0"/>
              <a:t>Please acknowledge the source!</a:t>
            </a:r>
          </a:p>
          <a:p>
            <a:pPr lvl="1"/>
            <a:r>
              <a:rPr lang="en-GB" sz="1600" noProof="0" dirty="0"/>
              <a:t>Your product or service likely would not work without our data!</a:t>
            </a:r>
          </a:p>
          <a:p>
            <a:r>
              <a:rPr lang="en-GB" sz="2000" noProof="0" dirty="0"/>
              <a:t>Please do </a:t>
            </a:r>
            <a:r>
              <a:rPr lang="en-GB" sz="2000" i="1" noProof="0" dirty="0"/>
              <a:t>NOT</a:t>
            </a:r>
            <a:r>
              <a:rPr lang="en-GB" sz="2000" noProof="0" dirty="0"/>
              <a:t> send your customers of your products or services to us for technical support:</a:t>
            </a:r>
          </a:p>
          <a:p>
            <a:pPr lvl="1"/>
            <a:r>
              <a:rPr lang="en-GB" sz="1600" noProof="0" dirty="0"/>
              <a:t>We simply collect what is seen in the global routing table</a:t>
            </a:r>
          </a:p>
          <a:p>
            <a:pPr lvl="1"/>
            <a:r>
              <a:rPr lang="en-GB" sz="1600" noProof="0" dirty="0"/>
              <a:t>We cannot fix mistakes made by network operators</a:t>
            </a:r>
          </a:p>
          <a:p>
            <a:pPr lvl="1"/>
            <a:r>
              <a:rPr lang="en-GB" sz="1600" noProof="0" dirty="0"/>
              <a:t>We cannot fix bugs in BGP implementations</a:t>
            </a:r>
          </a:p>
          <a:p>
            <a:pPr lvl="1"/>
            <a:r>
              <a:rPr lang="en-GB" sz="1600" noProof="0" dirty="0"/>
              <a:t>We cannot remove BGP announcements we receive</a:t>
            </a:r>
          </a:p>
          <a:p>
            <a:pPr lvl="1"/>
            <a:r>
              <a:rPr lang="en-GB" sz="1600" noProof="0" dirty="0"/>
              <a:t>We cannot change what is seen in the global routing table</a:t>
            </a:r>
          </a:p>
        </p:txBody>
      </p:sp>
    </p:spTree>
    <p:extLst>
      <p:ext uri="{BB962C8B-B14F-4D97-AF65-F5344CB8AC3E}">
        <p14:creationId xmlns:p14="http://schemas.microsoft.com/office/powerpoint/2010/main" val="3366283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8C59-6722-60BB-74BD-2E2FB462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RouteViews Impact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82D0D90-7926-C0AC-6CF9-F98F47629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14400"/>
            <a:ext cx="5410200" cy="3046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FCB620-53E8-3566-15D5-7B66D155B08B}"/>
              </a:ext>
            </a:extLst>
          </p:cNvPr>
          <p:cNvSpPr txBox="1"/>
          <p:nvPr/>
        </p:nvSpPr>
        <p:spPr>
          <a:xfrm>
            <a:off x="1658953" y="4075211"/>
            <a:ext cx="5597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Barrett Lyon:          </a:t>
            </a:r>
            <a:r>
              <a:rPr lang="en-GB" sz="1400">
                <a:hlinkClick r:id="rId3"/>
              </a:rPr>
              <a:t>https://www.youtube.com/watch?v=vo5glK9czIE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776152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6403-7824-7167-E580-019618D7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Thank you!</a:t>
            </a:r>
          </a:p>
        </p:txBody>
      </p:sp>
      <p:pic>
        <p:nvPicPr>
          <p:cNvPr id="3" name="Picture 2" descr="A red blue and white sign&#10;&#10;Description automatically generated">
            <a:extLst>
              <a:ext uri="{FF2B5EF4-FFF2-40B4-BE49-F238E27FC236}">
                <a16:creationId xmlns:a16="http://schemas.microsoft.com/office/drawing/2014/main" id="{F6B2176B-FB7F-3C55-BBEB-86E984368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41" y="1809750"/>
            <a:ext cx="2084917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76677-D518-3586-84A7-D17DE9A89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E862899-3A9E-B7EF-6379-F85D86A71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67" y="3602490"/>
            <a:ext cx="1152000" cy="115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C9B43-8D53-1E08-DA35-C28125B7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RouteViews Team Members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4D5957-31CA-C208-0071-6AA0CFB03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00082"/>
              </p:ext>
            </p:extLst>
          </p:nvPr>
        </p:nvGraphicFramePr>
        <p:xfrm>
          <a:off x="1601199" y="1047750"/>
          <a:ext cx="2225788" cy="331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en-GB" sz="1600" noProof="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Hans Kuhn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6461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Nina Bargisen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208301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Owen Conway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85738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Philip Smith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908853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Philip </a:t>
                      </a:r>
                      <a:r>
                        <a:rPr lang="en-GB" sz="1400" noProof="0" dirty="0" err="1"/>
                        <a:t>Paeps</a:t>
                      </a:r>
                      <a:endParaRPr lang="en-GB" sz="1400" noProof="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2070671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Anton Berezin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6203088"/>
                  </a:ext>
                </a:extLst>
              </a:tr>
            </a:tbl>
          </a:graphicData>
        </a:graphic>
      </p:graphicFrame>
      <p:pic>
        <p:nvPicPr>
          <p:cNvPr id="9" name="Picture 8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C83E5F31-6159-C1CB-BEB3-5818E1E29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28" y="917879"/>
            <a:ext cx="1123950" cy="1123950"/>
          </a:xfrm>
          <a:prstGeom prst="rect">
            <a:avLst/>
          </a:prstGeom>
        </p:spPr>
      </p:pic>
      <p:pic>
        <p:nvPicPr>
          <p:cNvPr id="12" name="Picture 11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4F07098B-AED2-88B9-62D5-9F5229C53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15" y="1164267"/>
            <a:ext cx="1136652" cy="1136652"/>
          </a:xfrm>
          <a:prstGeom prst="rect">
            <a:avLst/>
          </a:prstGeom>
        </p:spPr>
      </p:pic>
      <p:pic>
        <p:nvPicPr>
          <p:cNvPr id="16" name="Picture 15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B2DF4337-725A-91C5-E937-3FD65BE1D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39" y="2155778"/>
            <a:ext cx="1123950" cy="970874"/>
          </a:xfrm>
          <a:prstGeom prst="rect">
            <a:avLst/>
          </a:prstGeom>
        </p:spPr>
      </p:pic>
      <p:pic>
        <p:nvPicPr>
          <p:cNvPr id="7" name="Picture 6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BD8AE00C-6001-99A9-0986-B625F3D2E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15" y="2419350"/>
            <a:ext cx="1136652" cy="1136652"/>
          </a:xfrm>
          <a:prstGeom prst="rect">
            <a:avLst/>
          </a:prstGeom>
        </p:spPr>
      </p:pic>
      <p:pic>
        <p:nvPicPr>
          <p:cNvPr id="8" name="Billede 9" descr="Et billede, der indeholder Ansigt, person, smil, tøj&#10;&#10;Indhold genereret af kunstig intelligens kan være forkert.">
            <a:extLst>
              <a:ext uri="{FF2B5EF4-FFF2-40B4-BE49-F238E27FC236}">
                <a16:creationId xmlns:a16="http://schemas.microsoft.com/office/drawing/2014/main" id="{9CF6D1DF-BEEA-B616-2453-D9F57995AF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39" y="3209629"/>
            <a:ext cx="968861" cy="96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8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8097-9499-917E-AE53-E817C21D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noProof="0" dirty="0"/>
              <a:t>What is RouteViews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77F2A-C220-3FC6-02CC-FE911E94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lvl="0"/>
            <a:r>
              <a:rPr lang="en-GB" sz="2000" noProof="0" dirty="0"/>
              <a:t>A tool that allows Internet network operators to look at the BGP table from different backbones and locations around the world to troubleshoot and to assess:</a:t>
            </a:r>
          </a:p>
          <a:p>
            <a:pPr lvl="1"/>
            <a:r>
              <a:rPr lang="en-GB" sz="1600" noProof="0" dirty="0"/>
              <a:t>Reachability, hijacks, bugs, peer visibility, mass withdrawals, RPKI status,…</a:t>
            </a:r>
          </a:p>
          <a:p>
            <a:r>
              <a:rPr lang="en-GB" sz="2000" noProof="0" dirty="0"/>
              <a:t>Operators who find it a valuable tool also peer to contribute to the value</a:t>
            </a:r>
          </a:p>
          <a:p>
            <a:pPr lvl="0"/>
            <a:r>
              <a:rPr lang="en-GB" sz="2000" noProof="0" dirty="0"/>
              <a:t>RouteViews operates collectors strategically positioned at IXPs around the world. </a:t>
            </a:r>
          </a:p>
          <a:p>
            <a:pPr lvl="1"/>
            <a:r>
              <a:rPr lang="en-GB" sz="1600" noProof="0" dirty="0"/>
              <a:t>It also hosts a few multi-hop collectors at UO for those operators who are not present at IXPs. </a:t>
            </a:r>
          </a:p>
        </p:txBody>
      </p:sp>
    </p:spTree>
    <p:extLst>
      <p:ext uri="{BB962C8B-B14F-4D97-AF65-F5344CB8AC3E}">
        <p14:creationId xmlns:p14="http://schemas.microsoft.com/office/powerpoint/2010/main" val="354317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EABB-35C6-D59D-7E4A-937D8B92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noProof="0" dirty="0"/>
              <a:t>What is RouteViews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58D31-8A7C-9306-66D4-414137700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r>
              <a:rPr lang="en-GB" noProof="0" dirty="0"/>
              <a:t>Many free and commercial tools used by network engineers every day include data from RouteViews</a:t>
            </a:r>
          </a:p>
          <a:p>
            <a:pPr lvl="1"/>
            <a:r>
              <a:rPr lang="en-GB" noProof="0" dirty="0"/>
              <a:t>CAIDA ASRANK</a:t>
            </a:r>
          </a:p>
          <a:p>
            <a:pPr lvl="1"/>
            <a:r>
              <a:rPr lang="en-GB" noProof="0" dirty="0"/>
              <a:t>CAIDA BGP Reader</a:t>
            </a:r>
          </a:p>
          <a:p>
            <a:pPr lvl="1"/>
            <a:r>
              <a:rPr lang="en-GB" noProof="0" dirty="0"/>
              <a:t>HE BGP Tools</a:t>
            </a:r>
          </a:p>
          <a:p>
            <a:pPr lvl="1"/>
            <a:r>
              <a:rPr lang="en-GB" noProof="0" dirty="0" err="1"/>
              <a:t>Kentik</a:t>
            </a:r>
            <a:r>
              <a:rPr lang="en-GB" noProof="0" dirty="0"/>
              <a:t> Market Intelligence</a:t>
            </a:r>
          </a:p>
          <a:p>
            <a:pPr lvl="1"/>
            <a:r>
              <a:rPr lang="en-GB" noProof="0" dirty="0" err="1"/>
              <a:t>Kentik</a:t>
            </a:r>
            <a:r>
              <a:rPr lang="en-GB" noProof="0" dirty="0"/>
              <a:t> BGP monitoring</a:t>
            </a:r>
          </a:p>
          <a:p>
            <a:pPr lvl="1"/>
            <a:r>
              <a:rPr lang="en-GB" noProof="0" dirty="0"/>
              <a:t>Catchpoint</a:t>
            </a:r>
          </a:p>
          <a:p>
            <a:pPr lvl="1"/>
            <a:r>
              <a:rPr lang="en-GB" noProof="0" dirty="0" err="1"/>
              <a:t>BGPMon</a:t>
            </a:r>
            <a:endParaRPr lang="en-GB" noProof="0" dirty="0"/>
          </a:p>
          <a:p>
            <a:pPr lvl="1"/>
            <a:r>
              <a:rPr lang="en-GB" noProof="0" dirty="0"/>
              <a:t>And many more</a:t>
            </a:r>
          </a:p>
        </p:txBody>
      </p:sp>
    </p:spTree>
    <p:extLst>
      <p:ext uri="{BB962C8B-B14F-4D97-AF65-F5344CB8AC3E}">
        <p14:creationId xmlns:p14="http://schemas.microsoft.com/office/powerpoint/2010/main" val="319077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74D31-DCF4-0550-DDC3-3FC06EF17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43" y="0"/>
            <a:ext cx="6374657" cy="5143500"/>
          </a:xfrm>
          <a:prstGeom prst="rect">
            <a:avLst/>
          </a:prstGeom>
        </p:spPr>
      </p:pic>
      <p:sp>
        <p:nvSpPr>
          <p:cNvPr id="387" name="Google Shape;387;g22de6155fc6_0_1"/>
          <p:cNvSpPr txBox="1">
            <a:spLocks noGrp="1"/>
          </p:cNvSpPr>
          <p:nvPr>
            <p:ph type="title"/>
          </p:nvPr>
        </p:nvSpPr>
        <p:spPr>
          <a:xfrm>
            <a:off x="69071" y="882368"/>
            <a:ext cx="2434424" cy="85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900" noProof="0" dirty="0"/>
              <a:t>RouteViews Collector Map</a:t>
            </a:r>
            <a:endParaRPr lang="en-GB" sz="1800" noProof="0" dirty="0"/>
          </a:p>
        </p:txBody>
      </p:sp>
      <p:sp>
        <p:nvSpPr>
          <p:cNvPr id="389" name="Google Shape;389;g22de6155fc6_0_1"/>
          <p:cNvSpPr txBox="1"/>
          <p:nvPr/>
        </p:nvSpPr>
        <p:spPr>
          <a:xfrm>
            <a:off x="10115" y="2571750"/>
            <a:ext cx="380072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GB" sz="1400" u="sng" noProof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-GB" sz="1400" u="sng" noProof="0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www.routeviews.org</a:t>
            </a:r>
            <a:r>
              <a:rPr lang="en-GB" sz="1400" u="sng" noProof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GB" sz="1400" u="sng" noProof="0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routeviews</a:t>
            </a:r>
            <a:r>
              <a:rPr lang="en-GB" sz="1400" u="sng" noProof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/map/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87;g22de6155fc6_0_1">
            <a:extLst>
              <a:ext uri="{FF2B5EF4-FFF2-40B4-BE49-F238E27FC236}">
                <a16:creationId xmlns:a16="http://schemas.microsoft.com/office/drawing/2014/main" id="{DD89B15A-BAEE-8BA9-13C6-AC17F1FBE2F2}"/>
              </a:ext>
            </a:extLst>
          </p:cNvPr>
          <p:cNvSpPr txBox="1">
            <a:spLocks/>
          </p:cNvSpPr>
          <p:nvPr/>
        </p:nvSpPr>
        <p:spPr bwMode="auto">
          <a:xfrm>
            <a:off x="2608" y="2971829"/>
            <a:ext cx="2664392" cy="211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lvl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3000">
                <a:solidFill>
                  <a:schemeClr val="tx2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lvl="1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>
                <a:solidFill>
                  <a:schemeClr val="tx2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2pPr>
            <a:lvl3pPr lvl="2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>
                <a:solidFill>
                  <a:schemeClr val="tx2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3pPr>
            <a:lvl4pPr lvl="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>
                <a:solidFill>
                  <a:schemeClr val="tx2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4pPr>
            <a:lvl5pPr lvl="4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>
                <a:solidFill>
                  <a:schemeClr val="tx2"/>
                </a:solidFill>
                <a:latin typeface="Arial" charset="0"/>
                <a:ea typeface="ＭＳ Ｐゴシック" pitchFamily="-1" charset="-128"/>
                <a:cs typeface="ＭＳ Ｐゴシック" pitchFamily="-1" charset="-128"/>
              </a:defRPr>
            </a:lvl5pPr>
            <a:lvl6pPr marL="342900" lvl="5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>
                <a:solidFill>
                  <a:schemeClr val="tx2"/>
                </a:solidFill>
                <a:latin typeface="Arial" charset="0"/>
              </a:defRPr>
            </a:lvl6pPr>
            <a:lvl7pPr marL="685800" lvl="6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>
                <a:solidFill>
                  <a:schemeClr val="tx2"/>
                </a:solidFill>
                <a:latin typeface="Arial" charset="0"/>
              </a:defRPr>
            </a:lvl7pPr>
            <a:lvl8pPr marL="1028700" lvl="7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>
                <a:solidFill>
                  <a:schemeClr val="tx2"/>
                </a:solidFill>
                <a:latin typeface="Arial" charset="0"/>
              </a:defRPr>
            </a:lvl8pPr>
            <a:lvl9pPr marL="1371600" lvl="8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1200" kern="0" dirty="0"/>
              <a:t>Note: Outdated map – modernised version will be released soon</a:t>
            </a:r>
          </a:p>
          <a:p>
            <a:endParaRPr lang="en-GB" sz="1200" kern="0" dirty="0"/>
          </a:p>
          <a:p>
            <a:r>
              <a:rPr lang="en-GB" sz="1200" kern="0" dirty="0"/>
              <a:t>Currently 55 collectors</a:t>
            </a:r>
          </a:p>
          <a:p>
            <a:endParaRPr lang="en-GB" sz="1200" kern="0" dirty="0"/>
          </a:p>
          <a:p>
            <a:r>
              <a:rPr lang="en-GB" sz="1200" kern="0" dirty="0"/>
              <a:t>Map doesn’t show </a:t>
            </a:r>
            <a:r>
              <a:rPr lang="en-GB" sz="1200" kern="0" dirty="0" err="1"/>
              <a:t>locix.fra</a:t>
            </a:r>
            <a:r>
              <a:rPr lang="en-GB" sz="1200" kern="0" dirty="0"/>
              <a:t>, </a:t>
            </a:r>
            <a:r>
              <a:rPr lang="en-GB" sz="1200" kern="0" dirty="0" err="1"/>
              <a:t>crix.sjo</a:t>
            </a:r>
            <a:r>
              <a:rPr lang="en-GB" sz="1200" kern="0" dirty="0"/>
              <a:t>, </a:t>
            </a:r>
            <a:r>
              <a:rPr lang="en-GB" sz="1200" kern="0" dirty="0" err="1"/>
              <a:t>decix.fra</a:t>
            </a:r>
            <a:r>
              <a:rPr lang="en-GB" sz="1200" kern="0" dirty="0"/>
              <a:t>, </a:t>
            </a:r>
            <a:r>
              <a:rPr lang="en-GB" sz="1200" kern="0" dirty="0" err="1"/>
              <a:t>getafix.mnl</a:t>
            </a:r>
            <a:r>
              <a:rPr lang="en-GB" sz="1200" kern="0" dirty="0"/>
              <a:t>, </a:t>
            </a:r>
            <a:r>
              <a:rPr lang="en-GB" sz="1200" kern="0" dirty="0" err="1"/>
              <a:t>netnod.mmx</a:t>
            </a:r>
            <a:r>
              <a:rPr lang="en-GB" sz="1200" kern="0" dirty="0"/>
              <a:t>, </a:t>
            </a:r>
            <a:r>
              <a:rPr lang="en-GB" sz="1200" kern="0" dirty="0" err="1"/>
              <a:t>interlan.otp</a:t>
            </a:r>
            <a:r>
              <a:rPr lang="en-GB" sz="1200" kern="0" dirty="0"/>
              <a:t>, </a:t>
            </a:r>
            <a:r>
              <a:rPr lang="en-GB" sz="1200" kern="0" dirty="0" err="1"/>
              <a:t>hkix.hkg</a:t>
            </a:r>
            <a:r>
              <a:rPr lang="en-GB" sz="1200" kern="0" dirty="0"/>
              <a:t>, </a:t>
            </a:r>
            <a:r>
              <a:rPr lang="en-GB" sz="1200" kern="0" dirty="0" err="1"/>
              <a:t>iix.cgk</a:t>
            </a:r>
            <a:r>
              <a:rPr lang="en-GB" sz="1200" kern="0" dirty="0"/>
              <a:t>, </a:t>
            </a:r>
            <a:r>
              <a:rPr lang="en-GB" sz="1200" kern="0" dirty="0" err="1"/>
              <a:t>ixpn.los</a:t>
            </a:r>
            <a:endParaRPr lang="en-GB" sz="1100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17978E1-B46D-AD49-E11B-F45DF9D9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Routeviews</a:t>
            </a:r>
            <a:r>
              <a:rPr lang="en-GB" noProof="0" dirty="0"/>
              <a:t> news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C116D0-B298-50AA-A4D4-2BA04F927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What’s happening at RouteViews</a:t>
            </a:r>
          </a:p>
        </p:txBody>
      </p:sp>
    </p:spTree>
    <p:extLst>
      <p:ext uri="{BB962C8B-B14F-4D97-AF65-F5344CB8AC3E}">
        <p14:creationId xmlns:p14="http://schemas.microsoft.com/office/powerpoint/2010/main" val="157300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4E15-4D4B-25AF-D9DA-34ACFAE8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RouteViews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D0A63-5AE2-4594-2911-A0CA5E8F3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Collectors:</a:t>
            </a:r>
          </a:p>
          <a:p>
            <a:pPr lvl="1"/>
            <a:r>
              <a:rPr lang="en-GB" noProof="0" dirty="0"/>
              <a:t>All software collectors use FRR</a:t>
            </a:r>
            <a:r>
              <a:rPr lang="en-GB" baseline="30000" noProof="0" dirty="0"/>
              <a:t>1</a:t>
            </a:r>
            <a:r>
              <a:rPr lang="en-GB" noProof="0" dirty="0"/>
              <a:t> (version 10.5.1 where possible)</a:t>
            </a:r>
          </a:p>
          <a:p>
            <a:pPr lvl="1"/>
            <a:r>
              <a:rPr lang="en-GB" noProof="0" dirty="0"/>
              <a:t>One Cisco ASR1004 (as a tribute to the original!)</a:t>
            </a:r>
          </a:p>
          <a:p>
            <a:pPr lvl="1"/>
            <a:r>
              <a:rPr lang="en-GB" noProof="0" dirty="0"/>
              <a:t>Moving collectors from metal to VMs (easier deployment &amp; management)</a:t>
            </a:r>
          </a:p>
          <a:p>
            <a:r>
              <a:rPr lang="en-GB" noProof="0" dirty="0"/>
              <a:t>Location update:</a:t>
            </a:r>
          </a:p>
          <a:p>
            <a:pPr lvl="1"/>
            <a:r>
              <a:rPr lang="en-GB" noProof="0" dirty="0"/>
              <a:t>Most recent additions include Jakarta (IIX), </a:t>
            </a:r>
            <a:r>
              <a:rPr lang="en-GB" noProof="0" dirty="0">
                <a:solidFill>
                  <a:srgbClr val="000000"/>
                </a:solidFill>
              </a:rPr>
              <a:t>San Jose (CRIX), Lagos (IXPN), Hong Kong (HKIX) and Frankfurt (DE-CIX &amp; LOCIX)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D109B-CD29-E0C9-B91A-A3E4F0A63642}"/>
              </a:ext>
            </a:extLst>
          </p:cNvPr>
          <p:cNvSpPr txBox="1"/>
          <p:nvPr/>
        </p:nvSpPr>
        <p:spPr>
          <a:xfrm>
            <a:off x="1295400" y="4150867"/>
            <a:ext cx="26709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aseline="30000" noProof="0" dirty="0"/>
              <a:t>1</a:t>
            </a:r>
            <a:r>
              <a:rPr lang="en-GB" sz="1100" noProof="0" dirty="0"/>
              <a:t>FRRouting Project: </a:t>
            </a:r>
            <a:r>
              <a:rPr lang="en-GB" sz="1100" noProof="0" dirty="0">
                <a:hlinkClick r:id="rId2"/>
              </a:rPr>
              <a:t>https://frrouting.org/</a:t>
            </a:r>
            <a:endParaRPr lang="en-GB" sz="1100" noProof="0" dirty="0"/>
          </a:p>
        </p:txBody>
      </p:sp>
    </p:spTree>
    <p:extLst>
      <p:ext uri="{BB962C8B-B14F-4D97-AF65-F5344CB8AC3E}">
        <p14:creationId xmlns:p14="http://schemas.microsoft.com/office/powerpoint/2010/main" val="281617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921B3-5CFF-B4ED-3D47-E77DA744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RouteViews Development Projects: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82D6E-3DF1-EC55-856D-FE15DEC27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900" noProof="0" dirty="0"/>
              <a:t>API allows programmatic access to live RouteViews data</a:t>
            </a:r>
          </a:p>
          <a:p>
            <a:pPr lvl="1"/>
            <a:r>
              <a:rPr lang="en-GB" sz="1600" noProof="0" dirty="0"/>
              <a:t>(our collectors currently allow </a:t>
            </a:r>
            <a:r>
              <a:rPr lang="en-GB" sz="1600" noProof="0" dirty="0">
                <a:solidFill>
                  <a:srgbClr val="00B050"/>
                </a:solidFill>
              </a:rPr>
              <a:t>telnet</a:t>
            </a:r>
            <a:r>
              <a:rPr lang="en-GB" sz="1600" noProof="0" dirty="0"/>
              <a:t> access, which 1000s of automated scripts hammer daily)</a:t>
            </a:r>
          </a:p>
          <a:p>
            <a:r>
              <a:rPr lang="en-GB" sz="1900" noProof="0" dirty="0"/>
              <a:t>Two access levels:</a:t>
            </a:r>
          </a:p>
          <a:p>
            <a:pPr lvl="1"/>
            <a:r>
              <a:rPr lang="en-GB" sz="1600" noProof="0" dirty="0"/>
              <a:t>Unauthenticated for casual (infrequent queries)</a:t>
            </a:r>
          </a:p>
          <a:p>
            <a:pPr lvl="1"/>
            <a:r>
              <a:rPr lang="en-GB" sz="1600" noProof="0" dirty="0"/>
              <a:t>Authenticated access (using verified </a:t>
            </a:r>
            <a:r>
              <a:rPr lang="en-GB" sz="1600" noProof="0" dirty="0" err="1"/>
              <a:t>PeeringDB</a:t>
            </a:r>
            <a:r>
              <a:rPr lang="en-GB" sz="1600" noProof="0" dirty="0"/>
              <a:t> users) for more serious research</a:t>
            </a:r>
          </a:p>
          <a:p>
            <a:r>
              <a:rPr lang="en-GB" sz="1900" noProof="0" dirty="0"/>
              <a:t>API currently supports ten collectors</a:t>
            </a:r>
          </a:p>
          <a:p>
            <a:pPr lvl="1"/>
            <a:r>
              <a:rPr lang="en-GB" sz="1600" noProof="0" dirty="0"/>
              <a:t>More will be added as resources become available</a:t>
            </a:r>
          </a:p>
          <a:p>
            <a:r>
              <a:rPr lang="en-GB" sz="1900" noProof="0" dirty="0"/>
              <a:t>Please consult the docs on how to use the API</a:t>
            </a:r>
          </a:p>
          <a:p>
            <a:pPr lvl="1"/>
            <a:r>
              <a:rPr lang="en-GB" sz="1600" noProof="0" dirty="0">
                <a:hlinkClick r:id="rId2"/>
              </a:rPr>
              <a:t>https://api.routeviews.org/docs/</a:t>
            </a:r>
            <a:endParaRPr lang="en-GB" sz="1600" noProof="0" dirty="0"/>
          </a:p>
          <a:p>
            <a:endParaRPr lang="en-GB" sz="1900" noProof="0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4118C4B-075C-3905-84BA-AEA34562A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67553"/>
            <a:ext cx="3120736" cy="164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772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36413</TotalTime>
  <Words>1616</Words>
  <Application>Microsoft Macintosh PowerPoint</Application>
  <PresentationFormat>On-screen Show (16:9)</PresentationFormat>
  <Paragraphs>193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Arial Black</vt:lpstr>
      <vt:lpstr>Verdana</vt:lpstr>
      <vt:lpstr>Wingdings</vt:lpstr>
      <vt:lpstr>Default Design</vt:lpstr>
      <vt:lpstr>The RouteViews Project: Update</vt:lpstr>
      <vt:lpstr>Background</vt:lpstr>
      <vt:lpstr>RouteViews Team Members</vt:lpstr>
      <vt:lpstr>What is RouteViews</vt:lpstr>
      <vt:lpstr>What is RouteViews</vt:lpstr>
      <vt:lpstr>RouteViews Collector Map</vt:lpstr>
      <vt:lpstr>Routeviews news</vt:lpstr>
      <vt:lpstr>RouteViews News</vt:lpstr>
      <vt:lpstr>RouteViews Development Projects: API</vt:lpstr>
      <vt:lpstr>RouteViews Development Projects: LG</vt:lpstr>
      <vt:lpstr>PowerPoint Presentation</vt:lpstr>
      <vt:lpstr>RouteViews Development Projects: BMP</vt:lpstr>
      <vt:lpstr>RouteViews Behind the Scenes Projects</vt:lpstr>
      <vt:lpstr>RouteViews Future Planning</vt:lpstr>
      <vt:lpstr>Using routeviews</vt:lpstr>
      <vt:lpstr>Using RouteViews</vt:lpstr>
      <vt:lpstr>RouteViews Use Cases: Peering Negotiation</vt:lpstr>
      <vt:lpstr>Peering with routeviews</vt:lpstr>
      <vt:lpstr>Peering with RouteViews</vt:lpstr>
      <vt:lpstr>Peering with RouteViews: General Requirements</vt:lpstr>
      <vt:lpstr>Peering with RouteViews: IXP &amp; Multihop</vt:lpstr>
      <vt:lpstr>Why a Selective Peering policy?</vt:lpstr>
      <vt:lpstr>R&amp;E Routes</vt:lpstr>
      <vt:lpstr>SUPPORTING routeviews</vt:lpstr>
      <vt:lpstr>Supporting RouteViews</vt:lpstr>
      <vt:lpstr>Supporting RouteViews</vt:lpstr>
      <vt:lpstr>Consumers of RouteViews data</vt:lpstr>
      <vt:lpstr>RouteViews Impact</vt:lpstr>
      <vt:lpstr>Thank you!</vt:lpstr>
    </vt:vector>
  </TitlesOfParts>
  <Company>University of Oregon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dbarta</dc:creator>
  <cp:lastModifiedBy>Hervey Allen</cp:lastModifiedBy>
  <cp:revision>486</cp:revision>
  <cp:lastPrinted>2024-08-09T06:07:03Z</cp:lastPrinted>
  <dcterms:created xsi:type="dcterms:W3CDTF">2012-12-01T13:20:11Z</dcterms:created>
  <dcterms:modified xsi:type="dcterms:W3CDTF">2026-06-02T23:09:36Z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2026-05-20T08:24:07Z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09c1ad33-7e1d-417b-b738-c95ca9163211</vt:lpwstr>
  </property>
  <property fmtid="{D5CDD505-2E9C-101B-9397-08002B2CF9AE}" pid="7" name="MSIP_Label_defa4170-0d19-0005-0004-bc88714345d2_ActionId">
    <vt:lpwstr>4bcf8483-7dbb-488f-9b64-6cbfd70e566d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50, 3, 0, 1</vt:lpwstr>
  </property>
</Properties>
</file>