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1065" r:id="rId3"/>
    <p:sldId id="1049" r:id="rId4"/>
    <p:sldId id="293" r:id="rId5"/>
    <p:sldId id="294" r:id="rId6"/>
    <p:sldId id="1025" r:id="rId7"/>
    <p:sldId id="1053" r:id="rId8"/>
    <p:sldId id="1054" r:id="rId9"/>
    <p:sldId id="1026" r:id="rId10"/>
    <p:sldId id="1027" r:id="rId11"/>
    <p:sldId id="1028" r:id="rId12"/>
    <p:sldId id="1055" r:id="rId13"/>
    <p:sldId id="1029" r:id="rId14"/>
    <p:sldId id="1047" r:id="rId15"/>
    <p:sldId id="1043" r:id="rId16"/>
    <p:sldId id="1044" r:id="rId17"/>
    <p:sldId id="1045" r:id="rId18"/>
    <p:sldId id="1046" r:id="rId19"/>
    <p:sldId id="1063" r:id="rId20"/>
    <p:sldId id="1056" r:id="rId21"/>
    <p:sldId id="1057" r:id="rId22"/>
    <p:sldId id="1058" r:id="rId23"/>
    <p:sldId id="1059" r:id="rId24"/>
    <p:sldId id="1048" r:id="rId25"/>
    <p:sldId id="1050" r:id="rId26"/>
    <p:sldId id="1051" r:id="rId27"/>
    <p:sldId id="1052" r:id="rId28"/>
    <p:sldId id="1060" r:id="rId29"/>
    <p:sldId id="1061" r:id="rId30"/>
    <p:sldId id="1064" r:id="rId31"/>
    <p:sldId id="1062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 autoAdjust="0"/>
    <p:restoredTop sz="94626"/>
  </p:normalViewPr>
  <p:slideViewPr>
    <p:cSldViewPr>
      <p:cViewPr varScale="1">
        <p:scale>
          <a:sx n="158" d="100"/>
          <a:sy n="158" d="100"/>
        </p:scale>
        <p:origin x="208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8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5glK9czI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eringdb.com/asn/644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639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routeviews.org/routeviews/index.php/map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300" dirty="0" err="1">
                <a:latin typeface="Arial" charset="0"/>
                <a:ea typeface="ＭＳ Ｐゴシック" charset="0"/>
                <a:cs typeface="ＭＳ Ｐゴシック" charset="0"/>
              </a:rPr>
              <a:t>RouteViews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 Project: Update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Philip Paeps</a:t>
            </a:r>
          </a:p>
          <a:p>
            <a:pPr algn="ctr">
              <a:defRPr/>
            </a:pP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philip@routeviews.org</a:t>
            </a: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TWNOG 6, Taipei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 April 2025</a:t>
            </a:r>
            <a:endParaRPr lang="en-US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8DE9-7E9A-CB2A-71A6-34F69CC0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Behind the Scenes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7C86-4B2E-79E6-F74E-D9DE05A3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Months of ongoing effort:</a:t>
            </a:r>
          </a:p>
          <a:p>
            <a:r>
              <a:rPr lang="en-GB" sz="2000" dirty="0"/>
              <a:t>Upgrading archive infrastructure and storage</a:t>
            </a:r>
          </a:p>
          <a:p>
            <a:pPr lvl="1"/>
            <a:r>
              <a:rPr lang="en-GB" sz="1600" dirty="0" err="1"/>
              <a:t>RouteViews</a:t>
            </a:r>
            <a:r>
              <a:rPr lang="en-GB" sz="1600" dirty="0"/>
              <a:t> stores BGP data from 1997 – around 50 </a:t>
            </a:r>
            <a:r>
              <a:rPr lang="en-GB" sz="1600" dirty="0" err="1"/>
              <a:t>TBytes</a:t>
            </a:r>
            <a:r>
              <a:rPr lang="en-GB" sz="1600" dirty="0"/>
              <a:t> (compressed)</a:t>
            </a:r>
          </a:p>
          <a:p>
            <a:r>
              <a:rPr lang="en-GB" sz="2000" dirty="0"/>
              <a:t>Tooling</a:t>
            </a:r>
          </a:p>
          <a:p>
            <a:pPr lvl="1"/>
            <a:r>
              <a:rPr lang="en-GB" sz="1600" dirty="0"/>
              <a:t>Automation tools for managing the whole infrastructure and deploying new peers</a:t>
            </a:r>
          </a:p>
          <a:p>
            <a:r>
              <a:rPr lang="en-GB" sz="2000" dirty="0"/>
              <a:t>Collector OS (from CentOS to Ubuntu)</a:t>
            </a:r>
          </a:p>
          <a:p>
            <a:pPr lvl="1"/>
            <a:r>
              <a:rPr lang="en-GB" sz="1600" dirty="0"/>
              <a:t>CentOS end-of-life – half the collectors still running CentOS</a:t>
            </a:r>
          </a:p>
          <a:p>
            <a:r>
              <a:rPr lang="en-GB" sz="2000" dirty="0"/>
              <a:t>FRR performance</a:t>
            </a:r>
          </a:p>
          <a:p>
            <a:pPr lvl="1"/>
            <a:r>
              <a:rPr lang="en-GB" sz="1600" dirty="0"/>
              <a:t>Standardising on two latest releases, upgrading from old releases</a:t>
            </a:r>
          </a:p>
          <a:p>
            <a:pPr lvl="1"/>
            <a:r>
              <a:rPr lang="en-GB" sz="1600" dirty="0"/>
              <a:t>“Badly behaving peers” (</a:t>
            </a:r>
            <a:r>
              <a:rPr lang="en-GB" sz="1600" i="1" dirty="0"/>
              <a:t>aka</a:t>
            </a:r>
            <a:r>
              <a:rPr lang="en-GB" sz="1600" dirty="0"/>
              <a:t> slow peers)</a:t>
            </a:r>
          </a:p>
        </p:txBody>
      </p:sp>
    </p:spTree>
    <p:extLst>
      <p:ext uri="{BB962C8B-B14F-4D97-AF65-F5344CB8AC3E}">
        <p14:creationId xmlns:p14="http://schemas.microsoft.com/office/powerpoint/2010/main" val="358848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1EC1-F2DF-D5C9-81E2-76FAE23D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B48-4B9E-7458-11CB-305DF838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 &amp; hosts in new locations outside North America</a:t>
            </a:r>
          </a:p>
          <a:p>
            <a:pPr lvl="1"/>
            <a:r>
              <a:rPr lang="en-GB" dirty="0"/>
              <a:t>Large IXPs with dense interconnection</a:t>
            </a:r>
          </a:p>
          <a:p>
            <a:pPr lvl="1"/>
            <a:r>
              <a:rPr lang="en-GB" dirty="0"/>
              <a:t>Unique or specialist environments (e.g. R&amp;E exchanges)</a:t>
            </a:r>
          </a:p>
          <a:p>
            <a:r>
              <a:rPr lang="en-GB" dirty="0"/>
              <a:t>Scalable and diverse archiving</a:t>
            </a:r>
          </a:p>
          <a:p>
            <a:r>
              <a:rPr lang="en-GB" dirty="0"/>
              <a:t>Improved community support</a:t>
            </a:r>
          </a:p>
          <a:p>
            <a:pPr lvl="1"/>
            <a:r>
              <a:rPr lang="en-GB" dirty="0"/>
              <a:t>Running this infrastructure costs money!</a:t>
            </a:r>
          </a:p>
          <a:p>
            <a:pPr lvl="1"/>
            <a:r>
              <a:rPr lang="en-GB" dirty="0"/>
              <a:t>We hugely appreciate our generous supporters</a:t>
            </a:r>
          </a:p>
          <a:p>
            <a:pPr lvl="2"/>
            <a:r>
              <a:rPr lang="en-GB" dirty="0">
                <a:hlinkClick r:id="rId2"/>
              </a:rPr>
              <a:t>https://www.routeviews.org/routeviews/index.php/supporters/</a:t>
            </a:r>
            <a:endParaRPr lang="en-GB" dirty="0"/>
          </a:p>
          <a:p>
            <a:r>
              <a:rPr lang="en-GB" dirty="0"/>
              <a:t>Your suggestions are very welcome! </a:t>
            </a:r>
            <a:r>
              <a:rPr lang="en-GB" dirty="0">
                <a:sym typeface="Wingdings" pitchFamily="2" charset="2"/>
              </a:rPr>
              <a:t> 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8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682A8-6EB6-47F9-AA12-B977753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BCB34-CDAE-94AE-0D2E-94EE6FE0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network operators &amp; researchers</a:t>
            </a:r>
          </a:p>
        </p:txBody>
      </p:sp>
    </p:spTree>
    <p:extLst>
      <p:ext uri="{BB962C8B-B14F-4D97-AF65-F5344CB8AC3E}">
        <p14:creationId xmlns:p14="http://schemas.microsoft.com/office/powerpoint/2010/main" val="242990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876E-1C7D-957B-2905-F1E8637F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62B9-E6F3-B144-8EC0-BD08929A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 Operators use the live data to analyse how their routes appear on the Global Routing System</a:t>
            </a:r>
          </a:p>
          <a:p>
            <a:r>
              <a:rPr lang="en-GB" dirty="0"/>
              <a:t>Researchers use the 27-year-old data archive to study trends, route hijacks, and changes such as:</a:t>
            </a:r>
          </a:p>
          <a:p>
            <a:pPr lvl="1"/>
            <a:r>
              <a:rPr lang="en-AU" dirty="0"/>
              <a:t>Origin change </a:t>
            </a:r>
          </a:p>
          <a:p>
            <a:pPr lvl="1"/>
            <a:r>
              <a:rPr lang="en-AU" dirty="0"/>
              <a:t>Next-hop change </a:t>
            </a:r>
          </a:p>
          <a:p>
            <a:pPr lvl="1"/>
            <a:r>
              <a:rPr lang="en-AU" dirty="0"/>
              <a:t>New prefix / more specifics </a:t>
            </a:r>
          </a:p>
          <a:p>
            <a:pPr lvl="1"/>
            <a:r>
              <a:rPr lang="en-AU" dirty="0"/>
              <a:t>New neighbours </a:t>
            </a:r>
          </a:p>
          <a:p>
            <a:pPr lvl="1"/>
            <a:r>
              <a:rPr lang="en-AU" dirty="0"/>
              <a:t>Operator ASN appearing in a new transit path </a:t>
            </a:r>
          </a:p>
          <a:p>
            <a:pPr lvl="1"/>
            <a:r>
              <a:rPr lang="en-AU" dirty="0"/>
              <a:t>Bogons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0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C59-6722-60BB-74BD-2E2FB46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Impact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2D0D90-7926-C0AC-6CF9-F98F4762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10200" cy="304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B620-53E8-3566-15D5-7B66D155B08B}"/>
              </a:ext>
            </a:extLst>
          </p:cNvPr>
          <p:cNvSpPr txBox="1"/>
          <p:nvPr/>
        </p:nvSpPr>
        <p:spPr>
          <a:xfrm>
            <a:off x="1658953" y="4075211"/>
            <a:ext cx="559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Barrett Lyon:          </a:t>
            </a:r>
            <a:r>
              <a:rPr lang="en-GB" sz="1400" dirty="0">
                <a:hlinkClick r:id="rId3"/>
              </a:rPr>
              <a:t>https://www.youtube.com/watch?v=vo5glK9czIE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7615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43A5-2B13-563B-2A89-99CF77EA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– </a:t>
            </a:r>
            <a:r>
              <a:rPr lang="en-GB" dirty="0" err="1"/>
              <a:t>Multihop</a:t>
            </a:r>
            <a:r>
              <a:rPr lang="en-GB" dirty="0"/>
              <a:t> Collector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8FE89-B12C-9EBD-80C2-5CCA0A6976B5}"/>
              </a:ext>
            </a:extLst>
          </p:cNvPr>
          <p:cNvSpPr txBox="1"/>
          <p:nvPr/>
        </p:nvSpPr>
        <p:spPr>
          <a:xfrm>
            <a:off x="838200" y="1058333"/>
            <a:ext cx="73116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route-views2.routeviews.org&gt;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IPv4 Unicast Summary (VRF default):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BGP router identifier 128.223.51.102, local AS number 6447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vrf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-id 0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BGP table version 2376140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RIB entries 1842070, using 169 MiB of memory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Peers 32, using 644 KiB of memory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        AS 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MsgRcvd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MsgSent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TblVer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InQ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OutQ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Up/Down State/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PfxRcd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PfxSnt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12.0.1.63       4       7018    278377       377  2376140    0    0 06:14:18       938553        0 ATT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37.139.139.17   4      57866    281167       751  2376140    0    0 06:14:18       941733        0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Fusix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45.61.0.85      4      22652    430462       754  2376140    0    0 05:30:45       943602        0 FIBRENOIRE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62.115.128.137  4       1299   1145666       377  2376140    0    0 06:14:18       919817        0 Telia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64.71.137.241   4       6939    222621       376  2376140    0    0 06:14:18       961672        0 Hurricane Electric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77.39.192.30    4      20912    199676      2247  2376140    0    0 06:14:18       942334        0 PANSERVICE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87.121.64.4     4      57463    124693       375  2376140    0    0 06:13:35       483102        0 NETIXLTD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89.149.178.10   4       3257    301777       377  2376140    0    0 06:14:18       939075        0 Tiscali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91.218.184.60   4      49788    280255       376  2376140    0    0 06:14:18       943183        0 NEXTHOPNO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94.156.252.18   4      34224    365615       376  2376140    0    0 06:14:17       965856        0 NETERRA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105.16.0.247    4      37100    304500       746  2376140    0    0 06:11:16       942394        0 SEACOM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129.250.1.71    4       2914    267752       751  2376140    0    0 06:14:18       939523        0 NTT-A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137.164.16.84   4       2152    219827       376  2376140    0    0 06:14:18       941035        0 CENIC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140.192.8.16    4      20130    247609       751  2376140    0    0 06:14:18       964417        0 DEPAULEDU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144.228.241.130 4       1239      4442       377  2376140    0    0 06:14:17        45863        0 Sprint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147.28.7.1      4       3130       421       376  2376140    0    0 06:14:18           14        0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LLC</a:t>
            </a:r>
          </a:p>
        </p:txBody>
      </p:sp>
      <p:sp>
        <p:nvSpPr>
          <p:cNvPr id="4" name="Google Shape;617;g222c3f2cee4_1_16">
            <a:extLst>
              <a:ext uri="{FF2B5EF4-FFF2-40B4-BE49-F238E27FC236}">
                <a16:creationId xmlns:a16="http://schemas.microsoft.com/office/drawing/2014/main" id="{E9EB6282-F46B-B0FA-F6ED-058376422718}"/>
              </a:ext>
            </a:extLst>
          </p:cNvPr>
          <p:cNvSpPr txBox="1">
            <a:spLocks/>
          </p:cNvSpPr>
          <p:nvPr/>
        </p:nvSpPr>
        <p:spPr>
          <a:xfrm>
            <a:off x="4147517" y="1045633"/>
            <a:ext cx="2103000" cy="28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32 peers, multi-hop</a:t>
            </a:r>
          </a:p>
        </p:txBody>
      </p:sp>
      <p:cxnSp>
        <p:nvCxnSpPr>
          <p:cNvPr id="5" name="Google Shape;618;g222c3f2cee4_1_16">
            <a:extLst>
              <a:ext uri="{FF2B5EF4-FFF2-40B4-BE49-F238E27FC236}">
                <a16:creationId xmlns:a16="http://schemas.microsoft.com/office/drawing/2014/main" id="{55932639-0A5B-E403-C100-62F2C151C50B}"/>
              </a:ext>
            </a:extLst>
          </p:cNvPr>
          <p:cNvCxnSpPr>
            <a:stCxn id="4" idx="1"/>
          </p:cNvCxnSpPr>
          <p:nvPr/>
        </p:nvCxnSpPr>
        <p:spPr>
          <a:xfrm flipH="1">
            <a:off x="1463417" y="1188583"/>
            <a:ext cx="2684100" cy="7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619;g222c3f2cee4_1_16">
            <a:extLst>
              <a:ext uri="{FF2B5EF4-FFF2-40B4-BE49-F238E27FC236}">
                <a16:creationId xmlns:a16="http://schemas.microsoft.com/office/drawing/2014/main" id="{08146290-96B2-358C-7DDF-829EB3D52A9E}"/>
              </a:ext>
            </a:extLst>
          </p:cNvPr>
          <p:cNvSpPr txBox="1">
            <a:spLocks/>
          </p:cNvSpPr>
          <p:nvPr/>
        </p:nvSpPr>
        <p:spPr>
          <a:xfrm>
            <a:off x="7483200" y="1611583"/>
            <a:ext cx="1669267" cy="28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Lots of full tables</a:t>
            </a:r>
          </a:p>
        </p:txBody>
      </p:sp>
      <p:cxnSp>
        <p:nvCxnSpPr>
          <p:cNvPr id="7" name="Google Shape;620;g222c3f2cee4_1_16">
            <a:extLst>
              <a:ext uri="{FF2B5EF4-FFF2-40B4-BE49-F238E27FC236}">
                <a16:creationId xmlns:a16="http://schemas.microsoft.com/office/drawing/2014/main" id="{D5569CF5-356F-0BF8-14EA-692E3CAA59B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307479" y="1754533"/>
            <a:ext cx="1175721" cy="2896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2917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D768-C47F-13AF-F482-BBB1D122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– Weird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25DB6-31D9-A945-2D8D-4F8EC1400270}"/>
              </a:ext>
            </a:extLst>
          </p:cNvPr>
          <p:cNvSpPr txBox="1"/>
          <p:nvPr/>
        </p:nvSpPr>
        <p:spPr>
          <a:xfrm>
            <a:off x="838200" y="971550"/>
            <a:ext cx="81644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route-views7.routeviews.org&gt;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45.181.4.0/24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BGP routing table entry for 45.181.4.0/24, version 54948963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Paths: (8 available, best #2, table default)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Not advertised to any peer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924 835 16735 53062 262698 269289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185.121.168.42 from 185.121.168.42 (10.20.30.40)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Origin IGP, valid, external, best (Older Path),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rpki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validation-state: not found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Community: 835:11103 924:90 924:601 924:690 16735:111 16735:7000 16735:7203 16735:53062 24115:16735 24115:24115 24115:65023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53062:10020 53062:10021 53062:30004 53062:30007 53062:30009 53062:30011 53062:30013 53062:30045 53062:30049 53062:30058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53062:30091 53062:30092 53062:30105 53062:30114 53062:30115 53062:30117 53062:30122 53062:30130 53062:30136 53062:30152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53062:30156 53062:30161 53062:30168 53062:30182 53062:30183 53062:30184 53062:30185 53062:30186 53062:30187 53062:30188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53062:30191 53062:30198 53062:30200 53062:30203 53062:30208 53062:30217 53062:30222 53062:30228 53062:30232 53062:30235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53062:30239 53062:30244 53062:30250 53062:30255 53062:30263 53062:30274 53062:30278 53062:30287 53062:30291 53062:30296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53062:30301 53062:30305 53062:30317 53062:30328 53062:30344 53062:30355 53062:30357 53062:30369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Large Community: 924:1:90 924:600:90 924:601:101 24115:1000:2 24115:1001:1 24115:1002:1 24115:1003:26 24115:1004:16735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53062:11:3692 53062:12:81 53062:13:48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Last update: Thu Jun 20 04:03:53 2024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37989 18106 263444 262316 269289 269289 269289 269289 269289 269289 269289 269289 269289 269289 269289 269289 269289 269289 269289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269289 269289 269289 269289 269289 269289 269289 269289 269289 269289 269289 269289 269289 269289 269289 269289 269289 269289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269289 269289 269289 269289 269289 269289 269289 269289 269289 269289 269289 269289 269289 269289 269289 269289 269289 269289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269289 269289 269289 269289 269289 269289 269289 269289 269289 269289 269289 269289 269289 269289 269289 269289 269289 269289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269289 269289 269289 269289 269289 269289 269289 269289 269289 269289 269289 269289 269289 269289 269289 269289 269289 269289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269289 269289 269289 269289 269289 269289 269289 269289 269289 269289 269289 269289 269289 269289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203.123.48.6 from 203.123.48.6 (203.123.48.6)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Origin IGP, valid, external,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rpki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validation-state: not found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Community: 13538:2000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Last update: Sun Jun 16 10:17:30 2024</a:t>
            </a:r>
          </a:p>
        </p:txBody>
      </p:sp>
      <p:sp>
        <p:nvSpPr>
          <p:cNvPr id="4" name="Google Shape;631;g222c3f2cee4_1_195">
            <a:extLst>
              <a:ext uri="{FF2B5EF4-FFF2-40B4-BE49-F238E27FC236}">
                <a16:creationId xmlns:a16="http://schemas.microsoft.com/office/drawing/2014/main" id="{EFB939F5-7B70-2FDC-C3EE-7E7D93DCBB5E}"/>
              </a:ext>
            </a:extLst>
          </p:cNvPr>
          <p:cNvSpPr txBox="1">
            <a:spLocks/>
          </p:cNvSpPr>
          <p:nvPr/>
        </p:nvSpPr>
        <p:spPr>
          <a:xfrm>
            <a:off x="5791200" y="3938497"/>
            <a:ext cx="3256719" cy="507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b="1" dirty="0">
                <a:solidFill>
                  <a:schemeClr val="bg1"/>
                </a:solidFill>
              </a:rPr>
              <a:t>What is AS269289 trying to achieve by prepending 101 times??</a:t>
            </a:r>
          </a:p>
        </p:txBody>
      </p:sp>
      <p:cxnSp>
        <p:nvCxnSpPr>
          <p:cNvPr id="5" name="Google Shape;632;g222c3f2cee4_1_195">
            <a:extLst>
              <a:ext uri="{FF2B5EF4-FFF2-40B4-BE49-F238E27FC236}">
                <a16:creationId xmlns:a16="http://schemas.microsoft.com/office/drawing/2014/main" id="{22CCB83C-7D6A-C115-4609-77278EC1FD65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3465819"/>
            <a:ext cx="838200" cy="4726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631;g222c3f2cee4_1_195">
            <a:extLst>
              <a:ext uri="{FF2B5EF4-FFF2-40B4-BE49-F238E27FC236}">
                <a16:creationId xmlns:a16="http://schemas.microsoft.com/office/drawing/2014/main" id="{F76E9908-9176-0CBA-F7A8-2D86169E16BD}"/>
              </a:ext>
            </a:extLst>
          </p:cNvPr>
          <p:cNvSpPr txBox="1">
            <a:spLocks/>
          </p:cNvSpPr>
          <p:nvPr/>
        </p:nvSpPr>
        <p:spPr>
          <a:xfrm>
            <a:off x="4664105" y="1338497"/>
            <a:ext cx="3256719" cy="507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b="1" dirty="0">
                <a:solidFill>
                  <a:schemeClr val="bg1"/>
                </a:solidFill>
              </a:rPr>
              <a:t>What is AS53062 trying to achieve with all these communities??</a:t>
            </a:r>
          </a:p>
        </p:txBody>
      </p:sp>
      <p:cxnSp>
        <p:nvCxnSpPr>
          <p:cNvPr id="7" name="Google Shape;632;g222c3f2cee4_1_195">
            <a:extLst>
              <a:ext uri="{FF2B5EF4-FFF2-40B4-BE49-F238E27FC236}">
                <a16:creationId xmlns:a16="http://schemas.microsoft.com/office/drawing/2014/main" id="{025115BE-BD9B-75B4-B377-12970F79F54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716988" y="1845676"/>
            <a:ext cx="575477" cy="8021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862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0B46-6F64-6BDE-97E2-1E104E90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– Invalid ROAs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CDFE0-C56B-C620-3E2B-C1E2B72AE373}"/>
              </a:ext>
            </a:extLst>
          </p:cNvPr>
          <p:cNvSpPr txBox="1"/>
          <p:nvPr/>
        </p:nvSpPr>
        <p:spPr>
          <a:xfrm>
            <a:off x="838200" y="971550"/>
            <a:ext cx="764824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route-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views.phoix.routeviews.org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bgp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rpki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invalid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BGP table version is 14686437, local router ID is 198.32.172.137,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vrf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 0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local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100, local AS 6447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 codes:  s suppressed, d damped, h history, * valid, &gt; best, = multipath,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internal, r RIB-failure, S Stale, R Removed</a:t>
            </a:r>
          </a:p>
          <a:p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Nexthop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codes: @NNN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nexthop's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vrf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id, &lt; announce-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-self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 codes: 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IGP, e - EGP, ? - incomplete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RPKI validation codes: V valid, I invalid, N Not found</a:t>
            </a:r>
          </a:p>
          <a:p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Network          Next Hop            Metric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LocPrf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Weight Path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1.6.168.0/24     198.32.172.156           0             0 142271 9304 6453 4755 9583 ?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1.6.169.0/24     198.32.172.156           0             0 142271 9304 6453 4755 9583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1.6.183.0/24     198.32.172.156           0             0 142271 9304 6453 4755 9583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1.6.219.0/24     198.32.172.156           0             0 142271 9304 6453 4755 9583 137130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1.6.247.0/24     198.32.172.156           0             0 142271 9304 6453 4755 9583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1.7.178.0/24     198.32.172.156           0             0 142271 9304 6453 4755 9583 137130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1.7.191.0/24     198.32.172.156           0             0 142271 9304 6453 4755 9583 137130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1.7.205.0/24     198.32.172.156           0             0 142271 9304 6453 4755 9583 140202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1.7.228.0/24     198.32.172.156           0             0 142271 9304 6453 4755 9583 137130 </a:t>
            </a:r>
            <a:r>
              <a:rPr lang="en-GB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I*&gt; 1.44.160.0/23    198.32.172.156           0             0 142271 9304 7473 7474 ?</a:t>
            </a:r>
          </a:p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7964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0B46-6F64-6BDE-97E2-1E104E90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– Valid ROAs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CDFE0-C56B-C620-3E2B-C1E2B72AE373}"/>
              </a:ext>
            </a:extLst>
          </p:cNvPr>
          <p:cNvSpPr txBox="1"/>
          <p:nvPr/>
        </p:nvSpPr>
        <p:spPr>
          <a:xfrm>
            <a:off x="838200" y="971550"/>
            <a:ext cx="8164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route-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views.phoix.routeviews.org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rpki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BGP table version is 14686899, local router ID is 198.32.172.137,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vrf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 0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local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100, local AS 6447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 codes:  s suppressed, d damped, h history, * valid, &gt; best, = multipath,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internal, r RIB-failure, S Stale, R Removed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Nexthop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codes: @NNN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nexthop's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vrf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id, &lt; announce-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-self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 codes: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IGP, e - EGP, ? - incomplete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RPKI validation codes: V valid, I invalid, N Not found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Network          Next Hop            Metric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LocPrf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Weight Path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1.0.0.0/24       198.32.172.170                         0 150000 150000 150000 150000 150000 18233 135607 13335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1.0.4.0/22       198.32.172.170                         0 150000 150000 150000 150000 150000 18233 135607 7545 2764 38803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135607 7545 2764 38803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1.0.5.0/24       198.32.172.170                         0 150000 150000 150000 150000 150000 18233 135607 7545 2764 38803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135607 7545 2764 38803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1.0.64.0/18      198.32.172.170                         0 150000 150000 150000 150000 150000 18233 135607 174 2497 7670 18144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174 2519 7670 18144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1.1.1.0/24       198.32.172.170                         0 150000 150000 150000 150000 150000 18233 135607 13335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1.6.0.0/22       198.32.172.170                         0 150000 150000 150000 150000 150000 18233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1.6.1.0/24       198.32.172.170                         0 150000 150000 150000 150000 150000 18233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  1.6.2.0/24       198.32.172.170                         0 150000 150000 150000 150000 150000 18233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V*&gt;                  198.32.172.156           0             0 142271 135607 9583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0912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151CE-42D8-B980-F4FD-33C8CDE6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of </a:t>
            </a:r>
            <a:r>
              <a:rPr lang="en-GB" dirty="0" err="1"/>
              <a:t>RouteViews</a:t>
            </a:r>
            <a:r>
              <a:rPr lang="en-GB" dirty="0"/>
              <a:t>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9B91-9A4B-EB2B-AA6B-76F79AD3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If you use </a:t>
            </a:r>
            <a:r>
              <a:rPr lang="en-GB" sz="2000" dirty="0" err="1"/>
              <a:t>RouteViews</a:t>
            </a:r>
            <a:r>
              <a:rPr lang="en-GB" sz="2000" dirty="0"/>
              <a:t> data for your products or services:</a:t>
            </a:r>
          </a:p>
          <a:p>
            <a:r>
              <a:rPr lang="en-GB" sz="2000" dirty="0"/>
              <a:t>Please acknowledge the source!</a:t>
            </a:r>
          </a:p>
          <a:p>
            <a:pPr lvl="1"/>
            <a:r>
              <a:rPr lang="en-GB" sz="1600" dirty="0"/>
              <a:t>Your product or service likely would not work without our data!</a:t>
            </a:r>
          </a:p>
          <a:p>
            <a:r>
              <a:rPr lang="en-GB" sz="2000" dirty="0"/>
              <a:t>Please do </a:t>
            </a:r>
            <a:r>
              <a:rPr lang="en-GB" sz="2000" i="1" dirty="0"/>
              <a:t>NOT</a:t>
            </a:r>
            <a:r>
              <a:rPr lang="en-GB" sz="2000" dirty="0"/>
              <a:t> send your customers of your products or services to us for technical support:</a:t>
            </a:r>
          </a:p>
          <a:p>
            <a:pPr lvl="1"/>
            <a:r>
              <a:rPr lang="en-GB" sz="1600" dirty="0"/>
              <a:t>We simply collect what is seen in the global routing table</a:t>
            </a:r>
          </a:p>
          <a:p>
            <a:pPr lvl="1"/>
            <a:r>
              <a:rPr lang="en-GB" sz="1600" dirty="0"/>
              <a:t>We cannot fix mistakes made by network operators</a:t>
            </a:r>
          </a:p>
          <a:p>
            <a:pPr lvl="1"/>
            <a:r>
              <a:rPr lang="en-GB" sz="1600" dirty="0"/>
              <a:t>We cannot fix bugs in BGP implementations</a:t>
            </a:r>
          </a:p>
          <a:p>
            <a:pPr lvl="1"/>
            <a:r>
              <a:rPr lang="en-GB" sz="1600" dirty="0"/>
              <a:t>We cannot remove BGP announcements we receive</a:t>
            </a:r>
          </a:p>
          <a:p>
            <a:pPr lvl="1"/>
            <a:r>
              <a:rPr lang="en-GB" sz="1600" dirty="0"/>
              <a:t>We cannot change what is seen in the global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36628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3890-91DE-17EB-415A-D161EF9A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TWNOG 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9499-C24C-2DDF-822B-CC571FEC3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data slides and ‘</a:t>
            </a:r>
            <a:r>
              <a:rPr lang="en-GB" dirty="0" err="1"/>
              <a:t>RouteViews</a:t>
            </a:r>
            <a:r>
              <a:rPr lang="en-GB" dirty="0"/>
              <a:t> News’ slides are from November 2024.  They will be updated with the most recent information available before the presentation.</a:t>
            </a:r>
          </a:p>
          <a:p>
            <a:r>
              <a:rPr lang="en-GB" dirty="0"/>
              <a:t>This can fit in 20–25 minutes.  I can make </a:t>
            </a:r>
            <a:r>
              <a:rPr lang="en-GB"/>
              <a:t>this shorter though.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066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2FDAE-7E4D-4948-D9D7-0DFCC8B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F985-62CC-B35E-0607-CFF3B2029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Peering Coordinators</a:t>
            </a:r>
          </a:p>
        </p:txBody>
      </p:sp>
    </p:spTree>
    <p:extLst>
      <p:ext uri="{BB962C8B-B14F-4D97-AF65-F5344CB8AC3E}">
        <p14:creationId xmlns:p14="http://schemas.microsoft.com/office/powerpoint/2010/main" val="174015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5F5AE-B456-B82B-F5E0-5C10EF5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4A72B-E6BB-D963-A6E0-1433386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has an Open peering policy</a:t>
            </a:r>
          </a:p>
          <a:p>
            <a:pPr lvl="1"/>
            <a:r>
              <a:rPr lang="en-GB" dirty="0" err="1"/>
              <a:t>PeeringDB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https://www.peeringdb.com/asn/6447</a:t>
            </a:r>
            <a:endParaRPr lang="en-GB" dirty="0"/>
          </a:p>
          <a:p>
            <a:r>
              <a:rPr lang="en-GB" dirty="0"/>
              <a:t>We require all peers to have a </a:t>
            </a:r>
            <a:r>
              <a:rPr lang="en-GB" dirty="0" err="1"/>
              <a:t>PeeringDB</a:t>
            </a:r>
            <a:r>
              <a:rPr lang="en-GB" dirty="0"/>
              <a:t> entry</a:t>
            </a:r>
          </a:p>
          <a:p>
            <a:pPr lvl="1"/>
            <a:r>
              <a:rPr lang="en-GB" dirty="0"/>
              <a:t>Our tools build peering options (for IXP based collectors) and configurations from </a:t>
            </a:r>
            <a:r>
              <a:rPr lang="en-GB" dirty="0" err="1"/>
              <a:t>PeeringDB</a:t>
            </a:r>
            <a:endParaRPr lang="en-GB" dirty="0"/>
          </a:p>
          <a:p>
            <a:r>
              <a:rPr lang="en-GB" dirty="0"/>
              <a:t>Peering:</a:t>
            </a:r>
          </a:p>
          <a:p>
            <a:pPr lvl="1"/>
            <a:r>
              <a:rPr lang="en-GB" dirty="0"/>
              <a:t>Over IPv4 (for IPv4 prefixes) and IPv6 (for IPv6 prefixes)</a:t>
            </a:r>
          </a:p>
          <a:p>
            <a:pPr lvl="1"/>
            <a:r>
              <a:rPr lang="en-GB" dirty="0"/>
              <a:t>We want to receive the entire BGP table (if operationally possible)</a:t>
            </a:r>
          </a:p>
          <a:p>
            <a:pPr lvl="1"/>
            <a:r>
              <a:rPr lang="en-GB" dirty="0"/>
              <a:t>Please do not use “add-path” or send us bogon routes</a:t>
            </a:r>
          </a:p>
          <a:p>
            <a:pPr lvl="1"/>
            <a:r>
              <a:rPr lang="en-GB" dirty="0"/>
              <a:t>We do not send you any prefixes (please don’t ask)</a:t>
            </a:r>
          </a:p>
        </p:txBody>
      </p:sp>
    </p:spTree>
    <p:extLst>
      <p:ext uri="{BB962C8B-B14F-4D97-AF65-F5344CB8AC3E}">
        <p14:creationId xmlns:p14="http://schemas.microsoft.com/office/powerpoint/2010/main" val="380693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719B-0AA7-3654-4CD0-87B3CAF8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92A6-9D96-702C-CD40-68175DC5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Presence in multiple IXP locations?</a:t>
            </a:r>
          </a:p>
          <a:p>
            <a:pPr lvl="1"/>
            <a:r>
              <a:rPr lang="en-GB" dirty="0"/>
              <a:t>It can be interesting to peer; we will assess based on available capacity</a:t>
            </a:r>
          </a:p>
          <a:p>
            <a:r>
              <a:rPr lang="en-GB" dirty="0"/>
              <a:t>Will we peer with everyone?</a:t>
            </a:r>
          </a:p>
          <a:p>
            <a:pPr lvl="1"/>
            <a:r>
              <a:rPr lang="en-GB" dirty="0"/>
              <a:t>If you peer with IXP Route Servers, you will be peering with AS6447</a:t>
            </a:r>
          </a:p>
          <a:p>
            <a:pPr lvl="1"/>
            <a:r>
              <a:rPr lang="en-GB" dirty="0"/>
              <a:t>We are more selective about bi-lateral and multi-hop </a:t>
            </a:r>
            <a:r>
              <a:rPr lang="en-GB" dirty="0" err="1"/>
              <a:t>peerings</a:t>
            </a:r>
            <a:r>
              <a:rPr lang="en-GB" dirty="0"/>
              <a:t> (we would like to receive your view of the Global Routing Table)</a:t>
            </a:r>
          </a:p>
          <a:p>
            <a:pPr lvl="1"/>
            <a:r>
              <a:rPr lang="en-GB" dirty="0"/>
              <a:t>We are interested in new, interesting, diverse peers all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88683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9D4BC-6A4D-128C-1C6D-EAEA80E2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210A6-6CB3-62CC-754F-C5C0AE1F9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potential hosts of collectors</a:t>
            </a:r>
          </a:p>
        </p:txBody>
      </p:sp>
    </p:spTree>
    <p:extLst>
      <p:ext uri="{BB962C8B-B14F-4D97-AF65-F5344CB8AC3E}">
        <p14:creationId xmlns:p14="http://schemas.microsoft.com/office/powerpoint/2010/main" val="136950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940-97F8-3603-C84B-BB0CE21D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55AF-6922-7D91-7181-1D8C1934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is interested in new locations</a:t>
            </a:r>
          </a:p>
          <a:p>
            <a:pPr lvl="1"/>
            <a:r>
              <a:rPr lang="en-GB" dirty="0"/>
              <a:t>Especially in regions or economies we have no collector</a:t>
            </a:r>
          </a:p>
          <a:p>
            <a:pPr lvl="1"/>
            <a:r>
              <a:rPr lang="en-GB" dirty="0"/>
              <a:t>Where there are IXPs with large numbers of peers (&gt;100)</a:t>
            </a:r>
          </a:p>
          <a:p>
            <a:r>
              <a:rPr lang="en-GB" dirty="0"/>
              <a:t>Hosting a </a:t>
            </a:r>
            <a:r>
              <a:rPr lang="en-GB" dirty="0" err="1"/>
              <a:t>RouteViews</a:t>
            </a:r>
            <a:r>
              <a:rPr lang="en-GB" dirty="0"/>
              <a:t> collector</a:t>
            </a:r>
          </a:p>
          <a:p>
            <a:pPr lvl="1"/>
            <a:r>
              <a:rPr lang="en-GB" dirty="0"/>
              <a:t>Hosts can be IXPs themselves</a:t>
            </a:r>
          </a:p>
          <a:p>
            <a:pPr lvl="1"/>
            <a:r>
              <a:rPr lang="en-GB" dirty="0"/>
              <a:t>Hosts can be members of IXPs</a:t>
            </a:r>
          </a:p>
          <a:p>
            <a:pPr lvl="1"/>
            <a:r>
              <a:rPr lang="en-GB" dirty="0"/>
              <a:t>Hosts sponsor the IXP port and the (~10Mbps) transit required</a:t>
            </a:r>
          </a:p>
          <a:p>
            <a:pPr lvl="1"/>
            <a:r>
              <a:rPr lang="en-GB" dirty="0"/>
              <a:t>Hosts sponsor the VM needed for the collector</a:t>
            </a:r>
          </a:p>
          <a:p>
            <a:pPr lvl="2"/>
            <a:r>
              <a:rPr lang="en-GB" dirty="0"/>
              <a:t>Physical hardware is less preferred due to being harder to manage</a:t>
            </a:r>
          </a:p>
          <a:p>
            <a:pPr lvl="2"/>
            <a:r>
              <a:rPr lang="en-GB" dirty="0"/>
              <a:t>VMs sometimes may not be possible due to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326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57EA-E80A-0E34-C551-ED9EAF75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Collector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21CF-9231-7E61-F5A9-53E89767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 dirty="0"/>
              <a:t>Virtual Machine:</a:t>
            </a:r>
          </a:p>
          <a:p>
            <a:pPr lvl="1"/>
            <a:r>
              <a:rPr lang="en-AU" sz="1400" dirty="0"/>
              <a:t>16GB RAM min (prefer 32GB) </a:t>
            </a:r>
          </a:p>
          <a:p>
            <a:pPr lvl="1"/>
            <a:r>
              <a:rPr lang="en-AU" sz="1400" dirty="0"/>
              <a:t>100GB disk </a:t>
            </a:r>
          </a:p>
          <a:p>
            <a:pPr lvl="1"/>
            <a:r>
              <a:rPr lang="en-AU" sz="1400" dirty="0"/>
              <a:t>4 vCPUs </a:t>
            </a:r>
          </a:p>
          <a:p>
            <a:pPr lvl="1"/>
            <a:r>
              <a:rPr lang="en-AU" sz="1400" dirty="0"/>
              <a:t>1 transit interface (management and public CLI access, low traffic)</a:t>
            </a:r>
          </a:p>
          <a:p>
            <a:pPr lvl="1"/>
            <a:r>
              <a:rPr lang="en-AU" sz="1400" dirty="0"/>
              <a:t>1 peering interface on the IX</a:t>
            </a:r>
          </a:p>
          <a:p>
            <a:r>
              <a:rPr lang="en-AU" sz="1800" dirty="0"/>
              <a:t>Physical Hardware:</a:t>
            </a:r>
          </a:p>
          <a:p>
            <a:pPr lvl="1"/>
            <a:r>
              <a:rPr lang="en-AU" sz="1400" dirty="0"/>
              <a:t>32GB – 64GB RAM</a:t>
            </a:r>
          </a:p>
          <a:p>
            <a:pPr lvl="1"/>
            <a:r>
              <a:rPr lang="en-AU" sz="1400" dirty="0"/>
              <a:t>400GB – 1TB SSD</a:t>
            </a:r>
          </a:p>
          <a:p>
            <a:pPr lvl="1"/>
            <a:r>
              <a:rPr lang="en-AU" sz="1400" dirty="0"/>
              <a:t>4+ CPUs</a:t>
            </a:r>
          </a:p>
          <a:p>
            <a:pPr lvl="1"/>
            <a:r>
              <a:rPr lang="en-AU" sz="1400" dirty="0"/>
              <a:t>Ethernet port for transit interface (1Gbps is enough)</a:t>
            </a:r>
          </a:p>
          <a:p>
            <a:pPr lvl="1"/>
            <a:r>
              <a:rPr lang="en-AU" sz="1400" dirty="0"/>
              <a:t>Ethernet port for IX peering (10Gbps is the standard now)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1608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30A7-A006-45BA-CABB-39BDF1BC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825C-03C5-4A23-160F-399B44F9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Ubuntu 24.04 is </a:t>
            </a:r>
            <a:r>
              <a:rPr lang="en-GB" dirty="0" err="1"/>
              <a:t>RouteViews</a:t>
            </a:r>
            <a:r>
              <a:rPr lang="en-GB" dirty="0"/>
              <a:t> standard OS</a:t>
            </a:r>
          </a:p>
          <a:p>
            <a:pPr lvl="1"/>
            <a:r>
              <a:rPr lang="en-GB" dirty="0"/>
              <a:t>We require a minimal Ubuntu Server install</a:t>
            </a:r>
          </a:p>
          <a:p>
            <a:pPr lvl="1"/>
            <a:r>
              <a:rPr lang="en-GB" dirty="0"/>
              <a:t>Our deployment scripts do the rest</a:t>
            </a:r>
          </a:p>
          <a:p>
            <a:endParaRPr lang="en-GB" dirty="0"/>
          </a:p>
          <a:p>
            <a:r>
              <a:rPr lang="en-GB" dirty="0"/>
              <a:t>Routing daemon we install is FRR</a:t>
            </a:r>
          </a:p>
          <a:p>
            <a:pPr lvl="1"/>
            <a:r>
              <a:rPr lang="en-GB" dirty="0"/>
              <a:t>MRT</a:t>
            </a:r>
            <a:r>
              <a:rPr lang="en-GB" baseline="30000" dirty="0"/>
              <a:t>1</a:t>
            </a:r>
            <a:r>
              <a:rPr lang="en-GB" dirty="0"/>
              <a:t> used for BGP RIBs (archived every 2 hours) and BGP updates (archived every 15 minutes)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63EB-31BC-993B-C708-1C2D0A278E66}"/>
              </a:ext>
            </a:extLst>
          </p:cNvPr>
          <p:cNvSpPr txBox="1"/>
          <p:nvPr/>
        </p:nvSpPr>
        <p:spPr>
          <a:xfrm>
            <a:off x="1143000" y="4092773"/>
            <a:ext cx="501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dirty="0"/>
              <a:t>1 </a:t>
            </a:r>
            <a:r>
              <a:rPr lang="en-GB" sz="1100" dirty="0"/>
              <a:t>Multi-Threaded Routing Toolkit: </a:t>
            </a:r>
            <a:r>
              <a:rPr lang="en-GB" sz="1100" dirty="0">
                <a:hlinkClick r:id="rId2"/>
              </a:rPr>
              <a:t>https://datatracker.ietf.org/doc/html/rfc6396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30514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4504-2665-4DF1-FC47-6BF5CE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Collector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78F1-D979-F017-0474-4C9C9154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Acknowledged on </a:t>
            </a:r>
            <a:r>
              <a:rPr lang="en-GB" dirty="0" err="1"/>
              <a:t>RouteViews</a:t>
            </a:r>
            <a:r>
              <a:rPr lang="en-GB" dirty="0"/>
              <a:t> website as a sponsor</a:t>
            </a:r>
          </a:p>
          <a:p>
            <a:r>
              <a:rPr lang="en-GB" dirty="0"/>
              <a:t>Contact details kept up to date with </a:t>
            </a:r>
            <a:r>
              <a:rPr lang="en-GB" dirty="0" err="1"/>
              <a:t>RouteViews</a:t>
            </a:r>
            <a:r>
              <a:rPr lang="en-GB" dirty="0"/>
              <a:t> team</a:t>
            </a:r>
          </a:p>
          <a:p>
            <a:pPr lvl="1"/>
            <a:r>
              <a:rPr lang="en-GB" dirty="0"/>
              <a:t>An up-to-date </a:t>
            </a:r>
            <a:r>
              <a:rPr lang="en-GB" dirty="0" err="1"/>
              <a:t>PeeringDB</a:t>
            </a:r>
            <a:r>
              <a:rPr lang="en-GB" dirty="0"/>
              <a:t> entry helps 😀</a:t>
            </a:r>
          </a:p>
        </p:txBody>
      </p:sp>
    </p:spTree>
    <p:extLst>
      <p:ext uri="{BB962C8B-B14F-4D97-AF65-F5344CB8AC3E}">
        <p14:creationId xmlns:p14="http://schemas.microsoft.com/office/powerpoint/2010/main" val="238374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72FF-6FD3-6DFA-CDE0-DBED1373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C22F-5E1A-C8C2-2707-4DDB19FB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73944-591B-1E60-5662-286E863EC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169518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B1FAF-33F9-CC70-86EF-15FC0C5D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7AC-3B70-16E5-C7B8-2C7EED00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76A-0005-9E12-5064-F1F22CFB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The project was started in 1995 because network operators wished to see what their BGP announcements looked like from an external viewpoint</a:t>
            </a:r>
          </a:p>
          <a:p>
            <a:pPr lvl="1"/>
            <a:r>
              <a:rPr lang="en-GB" dirty="0"/>
              <a:t>Thousands of network operators &amp; researchers all around the world now rely on </a:t>
            </a:r>
            <a:r>
              <a:rPr lang="en-GB" dirty="0" err="1"/>
              <a:t>RouteViews</a:t>
            </a:r>
            <a:endParaRPr lang="en-GB" dirty="0"/>
          </a:p>
          <a:p>
            <a:pPr lvl="1"/>
            <a:r>
              <a:rPr lang="en-GB" dirty="0"/>
              <a:t>Many everyday tools we all rely on use </a:t>
            </a:r>
            <a:r>
              <a:rPr lang="en-GB" dirty="0" err="1"/>
              <a:t>RouteViews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Many commercial products and services rely on </a:t>
            </a:r>
            <a:r>
              <a:rPr lang="en-GB" dirty="0" err="1"/>
              <a:t>RouteViews</a:t>
            </a:r>
            <a:r>
              <a:rPr lang="en-GB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66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US" sz="1400" b="1" dirty="0" err="1">
                <a:solidFill>
                  <a:srgbClr val="00B050"/>
                </a:solidFill>
              </a:rPr>
              <a:t>RouteViews</a:t>
            </a:r>
            <a:r>
              <a:rPr lang="en-US" sz="1400" b="1" dirty="0">
                <a:solidFill>
                  <a:srgbClr val="00B050"/>
                </a:solidFill>
              </a:rPr>
              <a:t> was first started in 1995</a:t>
            </a:r>
          </a:p>
          <a:p>
            <a:r>
              <a:rPr lang="en-US" sz="1400" dirty="0"/>
              <a:t>Now a growing network of 40+ collectors positioned strategically at Internet Exchange Points around the world</a:t>
            </a:r>
          </a:p>
          <a:p>
            <a:r>
              <a:rPr lang="en-US" sz="1400" dirty="0" err="1"/>
              <a:t>RouteViews</a:t>
            </a:r>
            <a:r>
              <a:rPr lang="en-US" sz="1400" dirty="0"/>
              <a:t> collaborates with the Center for Applied Internet Data Analysis (CAIDA) working with NSF grants that support  Designing a Global Measurement Infrastructure to Improve Internet Security, GMI3S (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US" sz="1400" dirty="0"/>
              <a:t>), and an Integrated Library for Advancing Network Data Science, ILANDS (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US" sz="1400" dirty="0"/>
              <a:t>). </a:t>
            </a:r>
          </a:p>
          <a:p>
            <a:r>
              <a:rPr lang="en-US" sz="1400" dirty="0" err="1"/>
              <a:t>RouteViews</a:t>
            </a:r>
            <a:r>
              <a:rPr lang="en-US" sz="1400" dirty="0"/>
              <a:t> is supported with financial and in-kind donations by multiple organizations</a:t>
            </a:r>
            <a:endParaRPr lang="en-GB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dirty="0" err="1">
                <a:solidFill>
                  <a:srgbClr val="00B050"/>
                </a:solidFill>
              </a:rPr>
              <a:t>RouteViews</a:t>
            </a:r>
            <a:r>
              <a:rPr lang="en-GB" sz="1400" b="1" dirty="0">
                <a:solidFill>
                  <a:srgbClr val="00B050"/>
                </a:solidFill>
              </a:rPr>
              <a:t> is based at the University of Oregon and operated by NSRC</a:t>
            </a:r>
          </a:p>
          <a:p>
            <a:r>
              <a:rPr lang="en-GB" sz="1400" dirty="0"/>
              <a:t>NSRC </a:t>
            </a:r>
            <a:r>
              <a:rPr lang="en-US" sz="140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US" sz="1400" dirty="0">
                <a:sym typeface="Arial"/>
              </a:rPr>
              <a:t>NSRC is partially funded by the IRNC program of the NSF (</a:t>
            </a:r>
            <a:r>
              <a:rPr lang="en-US" sz="140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US" sz="140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US" sz="140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US" sz="1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785E-189D-5182-1FB1-2D3F0F64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0837-5E9A-1C57-8194-D1ED69F3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263-D5D5-B5CD-9518-5CD223BA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consider supporting </a:t>
            </a:r>
            <a:r>
              <a:rPr lang="en-GB" dirty="0" err="1"/>
              <a:t>RouteViews</a:t>
            </a:r>
            <a:r>
              <a:rPr lang="en-GB" dirty="0"/>
              <a:t>:</a:t>
            </a:r>
          </a:p>
          <a:p>
            <a:r>
              <a:rPr lang="en-GB" dirty="0"/>
              <a:t>By peering with one of our collectors</a:t>
            </a:r>
          </a:p>
          <a:p>
            <a:r>
              <a:rPr lang="en-GB" dirty="0"/>
              <a:t>By publicly acknowledging the value of the information we have collected</a:t>
            </a:r>
          </a:p>
          <a:p>
            <a:r>
              <a:rPr lang="en-GB" dirty="0"/>
              <a:t>If your product or service is commercially successful, we look forward to receiving your support to keep your product or service that way!</a:t>
            </a:r>
          </a:p>
          <a:p>
            <a:r>
              <a:rPr lang="en-GB" dirty="0"/>
              <a:t>In any other way that helps keep this community service going</a:t>
            </a:r>
          </a:p>
        </p:txBody>
      </p:sp>
    </p:spTree>
    <p:extLst>
      <p:ext uri="{BB962C8B-B14F-4D97-AF65-F5344CB8AC3E}">
        <p14:creationId xmlns:p14="http://schemas.microsoft.com/office/powerpoint/2010/main" val="292933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RouteViews</a:t>
            </a:r>
            <a:r>
              <a:rPr lang="en-AU" dirty="0"/>
              <a:t> Team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96376"/>
              </p:ext>
            </p:extLst>
          </p:nvPr>
        </p:nvGraphicFramePr>
        <p:xfrm>
          <a:off x="1601199" y="1047750"/>
          <a:ext cx="2225788" cy="31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Nina </a:t>
                      </a:r>
                      <a:r>
                        <a:rPr lang="en-AU" sz="1400" dirty="0" err="1"/>
                        <a:t>Bargisen</a:t>
                      </a: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</a:tbl>
          </a:graphicData>
        </a:graphic>
      </p:graphicFrame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3E38D5-F7FD-724F-AC9D-01A3B7A8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7" y="3114338"/>
            <a:ext cx="1157046" cy="1418314"/>
          </a:xfrm>
          <a:prstGeom prst="rect">
            <a:avLst/>
          </a:prstGeom>
        </p:spPr>
      </p:pic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E0CCB46F-E673-077A-26D0-8F98E9894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780D76F9-0786-75D9-4186-A0231CB65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7" y="173877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AA1AC95F-6061-B155-9F86-EDE75031B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2550786"/>
            <a:ext cx="1275486" cy="11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US" sz="200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US" sz="1600" dirty="0"/>
              <a:t>Reachability, hijacks, bugs, peer visibility, mass withdrawals, RPKI status,…</a:t>
            </a:r>
          </a:p>
          <a:p>
            <a:r>
              <a:rPr lang="en-US" sz="2000" dirty="0"/>
              <a:t>Operators who find it a valuable tool also peer to contribute to the value</a:t>
            </a:r>
          </a:p>
          <a:p>
            <a:pPr lvl="0"/>
            <a:r>
              <a:rPr lang="en-US" sz="2000" dirty="0" err="1"/>
              <a:t>RouteViews</a:t>
            </a:r>
            <a:r>
              <a:rPr lang="en-US" sz="2000" dirty="0"/>
              <a:t> operates collectors strategically positioned at IXPs around the world. </a:t>
            </a:r>
          </a:p>
          <a:p>
            <a:pPr lvl="1"/>
            <a:r>
              <a:rPr lang="en-US" sz="160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4689D71-34EA-641A-9D79-670162D48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62" y="0"/>
            <a:ext cx="6498138" cy="51435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dirty="0" err="1"/>
              <a:t>RouteViews</a:t>
            </a:r>
            <a:r>
              <a:rPr lang="en-US" sz="1900" dirty="0"/>
              <a:t> Collector Map</a:t>
            </a:r>
            <a:endParaRPr sz="180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0" y="2724150"/>
            <a:ext cx="380072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http://www.routeviews.org/routeviews/index.php/map/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978E1-B46D-AD49-E11B-F45DF9D9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news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116D0-B298-50AA-A4D4-2BA04F927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happening at </a:t>
            </a:r>
            <a:r>
              <a:rPr lang="en-GB" dirty="0" err="1"/>
              <a:t>RouteViews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4E15-4D4B-25AF-D9DA-34ACFAE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0A63-5AE2-4594-2911-A0CA5E8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Collectors:</a:t>
            </a:r>
          </a:p>
          <a:p>
            <a:pPr lvl="1"/>
            <a:r>
              <a:rPr lang="en-GB" dirty="0"/>
              <a:t>The majority use FRR</a:t>
            </a:r>
            <a:r>
              <a:rPr lang="en-GB" baseline="30000" dirty="0"/>
              <a:t>1</a:t>
            </a:r>
            <a:r>
              <a:rPr lang="en-GB" dirty="0"/>
              <a:t> (either version 9.1 or 10)</a:t>
            </a:r>
          </a:p>
          <a:p>
            <a:pPr lvl="1"/>
            <a:r>
              <a:rPr lang="en-GB" dirty="0"/>
              <a:t>One Cisco ASR1004 (as a tribute to the original!)</a:t>
            </a:r>
          </a:p>
          <a:p>
            <a:pPr lvl="1"/>
            <a:r>
              <a:rPr lang="en-GB" dirty="0"/>
              <a:t>Moving collectors from metal to VMs (easier deployment &amp; management)</a:t>
            </a:r>
          </a:p>
          <a:p>
            <a:r>
              <a:rPr lang="en-GB" dirty="0"/>
              <a:t>Location update:</a:t>
            </a:r>
          </a:p>
          <a:p>
            <a:pPr lvl="1"/>
            <a:r>
              <a:rPr lang="en-GB" dirty="0"/>
              <a:t>Recent additions include KINX, CIX-ATL, </a:t>
            </a:r>
            <a:r>
              <a:rPr lang="en-GB" dirty="0" err="1"/>
              <a:t>PacWave</a:t>
            </a:r>
            <a:r>
              <a:rPr lang="en-GB" dirty="0"/>
              <a:t> LAX, Iraq IX, PIT Mexico &amp; Santiago, DE-CIX Johor Bahru</a:t>
            </a:r>
          </a:p>
          <a:p>
            <a:pPr lvl="1"/>
            <a:r>
              <a:rPr lang="en-GB" dirty="0"/>
              <a:t>Several new locations offered; resources required to fulfil those offers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109B-CD29-E0C9-B91A-A3E4F0A63642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dirty="0"/>
              <a:t>1</a:t>
            </a:r>
            <a:r>
              <a:rPr lang="en-GB" sz="1100" dirty="0"/>
              <a:t>FRRouting Project: </a:t>
            </a:r>
            <a:r>
              <a:rPr lang="en-GB" sz="1100" dirty="0">
                <a:hlinkClick r:id="rId2"/>
              </a:rPr>
              <a:t>https://frrouting.org/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161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1B3-5CFF-B4ED-3D47-E77DA744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Development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6E-3DF1-EC55-856D-FE15DEC2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API</a:t>
            </a:r>
          </a:p>
          <a:p>
            <a:pPr lvl="1"/>
            <a:r>
              <a:rPr lang="en-GB" dirty="0"/>
              <a:t>Allow programmatic access to live </a:t>
            </a:r>
            <a:r>
              <a:rPr lang="en-GB" dirty="0" err="1"/>
              <a:t>RouteViews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(our collectors currently allow </a:t>
            </a:r>
            <a:r>
              <a:rPr lang="en-GB" dirty="0">
                <a:solidFill>
                  <a:srgbClr val="00B050"/>
                </a:solidFill>
              </a:rPr>
              <a:t>telnet</a:t>
            </a:r>
            <a:r>
              <a:rPr lang="en-GB" dirty="0"/>
              <a:t> access, which 1000s of automated scripts hammer on a daily basis)</a:t>
            </a:r>
          </a:p>
          <a:p>
            <a:r>
              <a:rPr lang="en-GB" dirty="0" err="1"/>
              <a:t>LookingGlass</a:t>
            </a:r>
            <a:endParaRPr lang="en-GB" dirty="0"/>
          </a:p>
          <a:p>
            <a:pPr lvl="1"/>
            <a:r>
              <a:rPr lang="en-GB" dirty="0">
                <a:solidFill>
                  <a:srgbClr val="00B050"/>
                </a:solidFill>
              </a:rPr>
              <a:t>telnet</a:t>
            </a:r>
            <a:r>
              <a:rPr lang="en-GB" dirty="0"/>
              <a:t> access is unsustainable</a:t>
            </a:r>
          </a:p>
          <a:p>
            <a:pPr lvl="1"/>
            <a:r>
              <a:rPr lang="en-GB" dirty="0"/>
              <a:t>Aim to making </a:t>
            </a:r>
            <a:r>
              <a:rPr lang="en-GB" dirty="0" err="1"/>
              <a:t>LookingGlass</a:t>
            </a:r>
            <a:r>
              <a:rPr lang="en-GB" dirty="0"/>
              <a:t> default access for each collector</a:t>
            </a:r>
          </a:p>
          <a:p>
            <a:pPr lvl="2"/>
            <a:r>
              <a:rPr lang="en-GB" dirty="0">
                <a:solidFill>
                  <a:srgbClr val="00B050"/>
                </a:solidFill>
              </a:rPr>
              <a:t>telnet</a:t>
            </a:r>
            <a:r>
              <a:rPr lang="en-GB" dirty="0"/>
              <a:t> available on one collector for legacy</a:t>
            </a:r>
          </a:p>
          <a:p>
            <a:r>
              <a:rPr lang="en-GB" dirty="0"/>
              <a:t>BMP</a:t>
            </a:r>
          </a:p>
          <a:p>
            <a:pPr lvl="1"/>
            <a:r>
              <a:rPr lang="en-GB" dirty="0"/>
              <a:t>Live feed from collectors for BGP data consumers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77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24839</TotalTime>
  <Words>2555</Words>
  <Application>Microsoft Macintosh PowerPoint</Application>
  <PresentationFormat>On-screen Show (16:9)</PresentationFormat>
  <Paragraphs>275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Arial Black</vt:lpstr>
      <vt:lpstr>Courier New</vt:lpstr>
      <vt:lpstr>Verdana</vt:lpstr>
      <vt:lpstr>Wingdings</vt:lpstr>
      <vt:lpstr>Default Design</vt:lpstr>
      <vt:lpstr>The RouteViews Project: Update</vt:lpstr>
      <vt:lpstr>Note to TWNOG PC</vt:lpstr>
      <vt:lpstr>Background</vt:lpstr>
      <vt:lpstr>RouteViews Team Members</vt:lpstr>
      <vt:lpstr>What is RouteViews</vt:lpstr>
      <vt:lpstr>RouteViews Collector Map</vt:lpstr>
      <vt:lpstr>Routeviews news</vt:lpstr>
      <vt:lpstr>RouteViews News</vt:lpstr>
      <vt:lpstr>RouteViews Development Projects</vt:lpstr>
      <vt:lpstr>RouteViews Behind the Scenes Projects</vt:lpstr>
      <vt:lpstr>RouteViews Future Planning</vt:lpstr>
      <vt:lpstr>Using routeviews</vt:lpstr>
      <vt:lpstr>Using RouteViews</vt:lpstr>
      <vt:lpstr>RouteViews Impact</vt:lpstr>
      <vt:lpstr>Use Cases – Multihop Collector</vt:lpstr>
      <vt:lpstr>Use Cases – Weird Announcements</vt:lpstr>
      <vt:lpstr>Use Cases – Invalid ROAs</vt:lpstr>
      <vt:lpstr>Use Cases – Valid ROAs</vt:lpstr>
      <vt:lpstr>Consumers of RouteViews data</vt:lpstr>
      <vt:lpstr>Peering with routeviews</vt:lpstr>
      <vt:lpstr>Peering with RouteViews</vt:lpstr>
      <vt:lpstr>Peering with RouteViews</vt:lpstr>
      <vt:lpstr>Hosting routeviews</vt:lpstr>
      <vt:lpstr>Hosting RouteViews</vt:lpstr>
      <vt:lpstr>Collector Specifications</vt:lpstr>
      <vt:lpstr>Collector Software</vt:lpstr>
      <vt:lpstr>Collector Host</vt:lpstr>
      <vt:lpstr>SUPPORTING routeviews</vt:lpstr>
      <vt:lpstr>Supporting RouteViews</vt:lpstr>
      <vt:lpstr>Supporting RouteViews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Philip Paeps</cp:lastModifiedBy>
  <cp:revision>443</cp:revision>
  <cp:lastPrinted>2025-01-29T05:06:11Z</cp:lastPrinted>
  <dcterms:created xsi:type="dcterms:W3CDTF">2012-12-01T13:20:11Z</dcterms:created>
  <dcterms:modified xsi:type="dcterms:W3CDTF">2025-01-29T05:41:42Z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2025-01-29T05:41:42Z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09c1ad33-7e1d-417b-b738-c95ca9163211</vt:lpwstr>
  </property>
  <property fmtid="{D5CDD505-2E9C-101B-9397-08002B2CF9AE}" pid="7" name="MSIP_Label_defa4170-0d19-0005-0004-bc88714345d2_ActionId">
    <vt:lpwstr>6852493f-f626-4d57-83bb-ed5c89e5d08c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