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8"/>
  </p:notesMasterIdLst>
  <p:sldIdLst>
    <p:sldId id="256" r:id="rId2"/>
    <p:sldId id="328" r:id="rId3"/>
    <p:sldId id="301" r:id="rId4"/>
    <p:sldId id="259" r:id="rId5"/>
    <p:sldId id="327" r:id="rId6"/>
    <p:sldId id="299" r:id="rId7"/>
    <p:sldId id="298" r:id="rId8"/>
    <p:sldId id="302" r:id="rId9"/>
    <p:sldId id="264" r:id="rId10"/>
    <p:sldId id="303" r:id="rId11"/>
    <p:sldId id="304" r:id="rId12"/>
    <p:sldId id="295" r:id="rId13"/>
    <p:sldId id="305" r:id="rId14"/>
    <p:sldId id="306" r:id="rId15"/>
    <p:sldId id="307" r:id="rId16"/>
    <p:sldId id="325" r:id="rId17"/>
    <p:sldId id="308" r:id="rId18"/>
    <p:sldId id="309" r:id="rId19"/>
    <p:sldId id="310" r:id="rId20"/>
    <p:sldId id="311" r:id="rId21"/>
    <p:sldId id="275" r:id="rId22"/>
    <p:sldId id="276" r:id="rId23"/>
    <p:sldId id="312" r:id="rId24"/>
    <p:sldId id="313" r:id="rId25"/>
    <p:sldId id="314" r:id="rId26"/>
    <p:sldId id="315" r:id="rId27"/>
    <p:sldId id="316" r:id="rId28"/>
    <p:sldId id="317" r:id="rId29"/>
    <p:sldId id="318" r:id="rId30"/>
    <p:sldId id="320" r:id="rId31"/>
    <p:sldId id="321" r:id="rId32"/>
    <p:sldId id="326" r:id="rId33"/>
    <p:sldId id="322" r:id="rId34"/>
    <p:sldId id="323" r:id="rId35"/>
    <p:sldId id="324" r:id="rId36"/>
    <p:sldId id="292" r:id="rId37"/>
  </p:sldIdLst>
  <p:sldSz cx="9144000" cy="5143500" type="screen16x9"/>
  <p:notesSz cx="6858000" cy="9144000"/>
  <p:embeddedFontLst>
    <p:embeddedFont>
      <p:font typeface="Arial Black" panose="020B0604020202020204" pitchFamily="34" charset="0"/>
      <p:regular r:id="rId39"/>
      <p:bold r:id="rId40"/>
    </p:embeddedFont>
    <p:embeddedFont>
      <p:font typeface="Bebas Neue" panose="020B0606020202050201" pitchFamily="34" charset="77"/>
      <p:regular r:id="rId41"/>
    </p:embeddedFont>
    <p:embeddedFont>
      <p:font typeface="Calibri" panose="020F0502020204030204" pitchFamily="34" charset="0"/>
      <p:regular r:id="rId42"/>
      <p:bold r:id="rId43"/>
      <p:italic r:id="rId44"/>
      <p:boldItalic r:id="rId45"/>
    </p:embeddedFont>
    <p:embeddedFont>
      <p:font typeface="Noto Sans Symbols" pitchFamily="2" charset="0"/>
      <p:regular r:id="rId46"/>
      <p:bold r:id="rId47"/>
    </p:embeddedFont>
    <p:embeddedFont>
      <p:font typeface="Verdana" panose="020B060403050404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dMrnd2XfY7nYRUJ/Rrky7a+a4B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2"/>
    <p:restoredTop sz="94694"/>
  </p:normalViewPr>
  <p:slideViewPr>
    <p:cSldViewPr snapToGrid="0">
      <p:cViewPr varScale="1">
        <p:scale>
          <a:sx n="161" d="100"/>
          <a:sy n="161" d="100"/>
        </p:scale>
        <p:origin x="840" y="200"/>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customschemas.google.com/relationships/presentationmetadata" Target="meta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2de6155fc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2de6155fc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22de6155fc6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2de6155fc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22de6155fc6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2de6155fc6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2de6155fc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22de6155fc6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8" name="Google Shape;448;g22de6155fc6_0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100991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4ef2e4e8e9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24ef2e4e8e9_1_4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g24ef2e4e8e9_1_4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4ef2e4e8e9_1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4ef2e4e8e9_1_4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g24ef2e4e8e9_1_4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2de6155fc6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3" name="Google Shape;743;g22de6155fc6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pic>
        <p:nvPicPr>
          <p:cNvPr id="20" name="Google Shape;20;p9"/>
          <p:cNvPicPr preferRelativeResize="0"/>
          <p:nvPr/>
        </p:nvPicPr>
        <p:blipFill rotWithShape="1">
          <a:blip r:embed="rId2">
            <a:alphaModFix/>
          </a:blip>
          <a:srcRect/>
          <a:stretch/>
        </p:blipFill>
        <p:spPr>
          <a:xfrm>
            <a:off x="0" y="0"/>
            <a:ext cx="9144000" cy="5162550"/>
          </a:xfrm>
          <a:prstGeom prst="rect">
            <a:avLst/>
          </a:prstGeom>
          <a:noFill/>
          <a:ln>
            <a:noFill/>
          </a:ln>
        </p:spPr>
      </p:pic>
      <p:sp>
        <p:nvSpPr>
          <p:cNvPr id="21" name="Google Shape;21;p9"/>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262626"/>
              </a:buClr>
              <a:buSzPts val="3200"/>
              <a:buFont typeface="Arial Black"/>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9"/>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0"/>
              </a:spcBef>
              <a:spcAft>
                <a:spcPts val="0"/>
              </a:spcAft>
              <a:buClr>
                <a:srgbClr val="7F7F7F"/>
              </a:buClr>
              <a:buSzPts val="1400"/>
              <a:buNone/>
              <a:defRPr>
                <a:solidFill>
                  <a:srgbClr val="7F7F7F"/>
                </a:solidFill>
              </a:defRPr>
            </a:lvl1pPr>
            <a:lvl2pPr lvl="1" algn="ctr">
              <a:lnSpc>
                <a:spcPct val="110000"/>
              </a:lnSpc>
              <a:spcBef>
                <a:spcPts val="0"/>
              </a:spcBef>
              <a:spcAft>
                <a:spcPts val="0"/>
              </a:spcAft>
              <a:buClr>
                <a:srgbClr val="888888"/>
              </a:buClr>
              <a:buSzPts val="1400"/>
              <a:buNone/>
              <a:defRPr>
                <a:solidFill>
                  <a:srgbClr val="888888"/>
                </a:solidFill>
              </a:defRPr>
            </a:lvl2pPr>
            <a:lvl3pPr lvl="2" algn="ctr">
              <a:lnSpc>
                <a:spcPct val="110000"/>
              </a:lnSpc>
              <a:spcBef>
                <a:spcPts val="0"/>
              </a:spcBef>
              <a:spcAft>
                <a:spcPts val="0"/>
              </a:spcAft>
              <a:buClr>
                <a:srgbClr val="888888"/>
              </a:buClr>
              <a:buSzPts val="1400"/>
              <a:buNone/>
              <a:defRPr>
                <a:solidFill>
                  <a:srgbClr val="888888"/>
                </a:solidFill>
              </a:defRPr>
            </a:lvl3pPr>
            <a:lvl4pPr lvl="3" algn="ctr">
              <a:lnSpc>
                <a:spcPct val="110000"/>
              </a:lnSpc>
              <a:spcBef>
                <a:spcPts val="0"/>
              </a:spcBef>
              <a:spcAft>
                <a:spcPts val="0"/>
              </a:spcAft>
              <a:buClr>
                <a:srgbClr val="888888"/>
              </a:buClr>
              <a:buSzPts val="1400"/>
              <a:buNone/>
              <a:defRPr>
                <a:solidFill>
                  <a:srgbClr val="888888"/>
                </a:solidFill>
              </a:defRPr>
            </a:lvl4pPr>
            <a:lvl5pPr lvl="4" algn="ctr">
              <a:lnSpc>
                <a:spcPct val="110000"/>
              </a:lnSpc>
              <a:spcBef>
                <a:spcPts val="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3" name="Google Shape;23;p9"/>
          <p:cNvSpPr txBox="1">
            <a:spLocks noGrp="1"/>
          </p:cNvSpPr>
          <p:nvPr>
            <p:ph type="ftr" idx="11"/>
          </p:nvPr>
        </p:nvSpPr>
        <p:spPr>
          <a:xfrm>
            <a:off x="457200" y="4781550"/>
            <a:ext cx="6629400" cy="29289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19"/>
          <p:cNvSpPr>
            <a:spLocks noGrp="1"/>
          </p:cNvSpPr>
          <p:nvPr>
            <p:ph type="body" idx="1"/>
          </p:nvPr>
        </p:nvSpPr>
        <p:spPr>
          <a:xfrm>
            <a:off x="1009650" y="1882588"/>
            <a:ext cx="1352550" cy="1353312"/>
          </a:xfrm>
          <a:prstGeom prst="ellipse">
            <a:avLst/>
          </a:prstGeom>
          <a:solidFill>
            <a:srgbClr val="262626"/>
          </a:solidFill>
          <a:ln>
            <a:noFill/>
          </a:ln>
        </p:spPr>
        <p:txBody>
          <a:bodyPr spcFirstLastPara="1" wrap="square" lIns="91425" tIns="45700" rIns="91425" bIns="45700" anchor="ctr" anchorCtr="0">
            <a:normAutofit/>
          </a:bodyPr>
          <a:lstStyle>
            <a:lvl1pPr marL="457200" lvl="0" indent="-228600" algn="ctr">
              <a:lnSpc>
                <a:spcPct val="110000"/>
              </a:lnSpc>
              <a:spcBef>
                <a:spcPts val="0"/>
              </a:spcBef>
              <a:spcAft>
                <a:spcPts val="0"/>
              </a:spcAft>
              <a:buClr>
                <a:schemeClr val="lt1"/>
              </a:buClr>
              <a:buSzPts val="1200"/>
              <a:buFont typeface="Bebas Neue"/>
              <a:buNone/>
              <a:defRPr sz="12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96" name="Google Shape;96;p19"/>
          <p:cNvSpPr>
            <a:spLocks noGrp="1"/>
          </p:cNvSpPr>
          <p:nvPr>
            <p:ph type="body" idx="2"/>
          </p:nvPr>
        </p:nvSpPr>
        <p:spPr>
          <a:xfrm>
            <a:off x="3905250" y="1888519"/>
            <a:ext cx="1352550" cy="1353312"/>
          </a:xfrm>
          <a:prstGeom prst="ellipse">
            <a:avLst/>
          </a:prstGeom>
          <a:solidFill>
            <a:srgbClr val="262626"/>
          </a:solidFill>
          <a:ln>
            <a:noFill/>
          </a:ln>
        </p:spPr>
        <p:txBody>
          <a:bodyPr spcFirstLastPara="1" wrap="square" lIns="91425" tIns="45700" rIns="91425" bIns="45700" anchor="ctr" anchorCtr="0">
            <a:normAutofit/>
          </a:bodyPr>
          <a:lstStyle>
            <a:lvl1pPr marL="457200" lvl="0" indent="-228600" algn="ctr">
              <a:lnSpc>
                <a:spcPct val="110000"/>
              </a:lnSpc>
              <a:spcBef>
                <a:spcPts val="0"/>
              </a:spcBef>
              <a:spcAft>
                <a:spcPts val="0"/>
              </a:spcAft>
              <a:buClr>
                <a:schemeClr val="lt1"/>
              </a:buClr>
              <a:buSzPts val="1200"/>
              <a:buFont typeface="Bebas Neue"/>
              <a:buNone/>
              <a:defRPr sz="12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97" name="Google Shape;97;p19"/>
          <p:cNvSpPr>
            <a:spLocks noGrp="1"/>
          </p:cNvSpPr>
          <p:nvPr>
            <p:ph type="body" idx="3"/>
          </p:nvPr>
        </p:nvSpPr>
        <p:spPr>
          <a:xfrm>
            <a:off x="6800850" y="1888519"/>
            <a:ext cx="1352550" cy="1353312"/>
          </a:xfrm>
          <a:prstGeom prst="ellipse">
            <a:avLst/>
          </a:prstGeom>
          <a:solidFill>
            <a:srgbClr val="262626"/>
          </a:solidFill>
          <a:ln>
            <a:noFill/>
          </a:ln>
        </p:spPr>
        <p:txBody>
          <a:bodyPr spcFirstLastPara="1" wrap="square" lIns="91425" tIns="45700" rIns="91425" bIns="45700" anchor="ctr" anchorCtr="0">
            <a:normAutofit/>
          </a:bodyPr>
          <a:lstStyle>
            <a:lvl1pPr marL="457200" lvl="0" indent="-228600" algn="ctr">
              <a:lnSpc>
                <a:spcPct val="110000"/>
              </a:lnSpc>
              <a:spcBef>
                <a:spcPts val="0"/>
              </a:spcBef>
              <a:spcAft>
                <a:spcPts val="0"/>
              </a:spcAft>
              <a:buClr>
                <a:schemeClr val="lt1"/>
              </a:buClr>
              <a:buSzPts val="1200"/>
              <a:buFont typeface="Bebas Neue"/>
              <a:buNone/>
              <a:defRPr sz="12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2000"/>
              <a:buFont typeface="Bebas Neue"/>
              <a:buNone/>
              <a:defRPr sz="20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98" name="Google Shape;98;p19"/>
          <p:cNvSpPr txBox="1">
            <a:spLocks noGrp="1"/>
          </p:cNvSpPr>
          <p:nvPr>
            <p:ph type="body" idx="4"/>
          </p:nvPr>
        </p:nvSpPr>
        <p:spPr>
          <a:xfrm>
            <a:off x="584200" y="3432175"/>
            <a:ext cx="2159000" cy="892175"/>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rgbClr val="262626"/>
              </a:buClr>
              <a:buSzPts val="1200"/>
              <a:buNone/>
              <a:defRPr sz="1200">
                <a:solidFill>
                  <a:srgbClr val="262626"/>
                </a:solidFill>
                <a:latin typeface="Arial"/>
                <a:ea typeface="Arial"/>
                <a:cs typeface="Arial"/>
                <a:sym typeface="Aria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9" name="Google Shape;99;p19"/>
          <p:cNvSpPr txBox="1">
            <a:spLocks noGrp="1"/>
          </p:cNvSpPr>
          <p:nvPr>
            <p:ph type="body" idx="5"/>
          </p:nvPr>
        </p:nvSpPr>
        <p:spPr>
          <a:xfrm>
            <a:off x="3505200" y="3432175"/>
            <a:ext cx="2159000" cy="892175"/>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rgbClr val="262626"/>
              </a:buClr>
              <a:buSzPts val="1200"/>
              <a:buNone/>
              <a:defRPr sz="1200">
                <a:solidFill>
                  <a:srgbClr val="262626"/>
                </a:solidFill>
                <a:latin typeface="Arial"/>
                <a:ea typeface="Arial"/>
                <a:cs typeface="Arial"/>
                <a:sym typeface="Aria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 name="Google Shape;100;p19"/>
          <p:cNvSpPr txBox="1">
            <a:spLocks noGrp="1"/>
          </p:cNvSpPr>
          <p:nvPr>
            <p:ph type="body" idx="6"/>
          </p:nvPr>
        </p:nvSpPr>
        <p:spPr>
          <a:xfrm>
            <a:off x="6375400" y="3432175"/>
            <a:ext cx="2159000" cy="892175"/>
          </a:xfrm>
          <a:prstGeom prst="rect">
            <a:avLst/>
          </a:prstGeom>
          <a:noFill/>
          <a:ln>
            <a:noFill/>
          </a:ln>
        </p:spPr>
        <p:txBody>
          <a:bodyPr spcFirstLastPara="1" wrap="square" lIns="91425" tIns="45700" rIns="91425" bIns="45700" anchor="t" anchorCtr="0">
            <a:normAutofit/>
          </a:bodyPr>
          <a:lstStyle>
            <a:lvl1pPr marL="457200" lvl="0" indent="-228600" algn="ctr">
              <a:lnSpc>
                <a:spcPct val="110000"/>
              </a:lnSpc>
              <a:spcBef>
                <a:spcPts val="0"/>
              </a:spcBef>
              <a:spcAft>
                <a:spcPts val="0"/>
              </a:spcAft>
              <a:buClr>
                <a:srgbClr val="262626"/>
              </a:buClr>
              <a:buSzPts val="1200"/>
              <a:buNone/>
              <a:defRPr sz="1200">
                <a:solidFill>
                  <a:srgbClr val="262626"/>
                </a:solidFill>
                <a:latin typeface="Arial"/>
                <a:ea typeface="Arial"/>
                <a:cs typeface="Arial"/>
                <a:sym typeface="Aria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1" name="Google Shape;101;p19"/>
          <p:cNvSpPr txBox="1">
            <a:spLocks noGrp="1"/>
          </p:cNvSpPr>
          <p:nvPr>
            <p:ph type="body" idx="7"/>
          </p:nvPr>
        </p:nvSpPr>
        <p:spPr>
          <a:xfrm>
            <a:off x="457200" y="990600"/>
            <a:ext cx="8229600" cy="51435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595959"/>
              </a:buClr>
              <a:buSzPts val="1200"/>
              <a:buNone/>
              <a:defRPr sz="1200">
                <a:solidFill>
                  <a:srgbClr val="595959"/>
                </a:solidFil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0"/>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p20"/>
          <p:cNvPicPr preferRelativeResize="0"/>
          <p:nvPr/>
        </p:nvPicPr>
        <p:blipFill rotWithShape="1">
          <a:blip r:embed="rId2">
            <a:alphaModFix/>
          </a:blip>
          <a:srcRect/>
          <a:stretch/>
        </p:blipFill>
        <p:spPr>
          <a:xfrm>
            <a:off x="838200" y="1376925"/>
            <a:ext cx="1962121" cy="2495550"/>
          </a:xfrm>
          <a:prstGeom prst="rect">
            <a:avLst/>
          </a:prstGeom>
          <a:noFill/>
          <a:ln>
            <a:noFill/>
          </a:ln>
        </p:spPr>
      </p:pic>
      <p:sp>
        <p:nvSpPr>
          <p:cNvPr id="107" name="Google Shape;107;p20"/>
          <p:cNvSpPr>
            <a:spLocks noGrp="1"/>
          </p:cNvSpPr>
          <p:nvPr>
            <p:ph type="pic" idx="2"/>
          </p:nvPr>
        </p:nvSpPr>
        <p:spPr>
          <a:xfrm>
            <a:off x="1066800" y="1639761"/>
            <a:ext cx="1481328" cy="1905000"/>
          </a:xfrm>
          <a:prstGeom prst="rect">
            <a:avLst/>
          </a:prstGeom>
          <a:noFill/>
          <a:ln>
            <a:noFill/>
          </a:ln>
        </p:spPr>
      </p:sp>
      <p:pic>
        <p:nvPicPr>
          <p:cNvPr id="108" name="Google Shape;108;p20"/>
          <p:cNvPicPr preferRelativeResize="0"/>
          <p:nvPr/>
        </p:nvPicPr>
        <p:blipFill rotWithShape="1">
          <a:blip r:embed="rId2">
            <a:alphaModFix/>
          </a:blip>
          <a:srcRect/>
          <a:stretch/>
        </p:blipFill>
        <p:spPr>
          <a:xfrm>
            <a:off x="3600479" y="1354011"/>
            <a:ext cx="1962121" cy="2495550"/>
          </a:xfrm>
          <a:prstGeom prst="rect">
            <a:avLst/>
          </a:prstGeom>
          <a:noFill/>
          <a:ln>
            <a:noFill/>
          </a:ln>
        </p:spPr>
      </p:pic>
      <p:sp>
        <p:nvSpPr>
          <p:cNvPr id="109" name="Google Shape;109;p20"/>
          <p:cNvSpPr>
            <a:spLocks noGrp="1"/>
          </p:cNvSpPr>
          <p:nvPr>
            <p:ph type="pic" idx="3"/>
          </p:nvPr>
        </p:nvSpPr>
        <p:spPr>
          <a:xfrm>
            <a:off x="3829079" y="1616847"/>
            <a:ext cx="1481328" cy="1905000"/>
          </a:xfrm>
          <a:prstGeom prst="rect">
            <a:avLst/>
          </a:prstGeom>
          <a:noFill/>
          <a:ln>
            <a:noFill/>
          </a:ln>
        </p:spPr>
      </p:sp>
      <p:pic>
        <p:nvPicPr>
          <p:cNvPr id="110" name="Google Shape;110;p20"/>
          <p:cNvPicPr preferRelativeResize="0"/>
          <p:nvPr/>
        </p:nvPicPr>
        <p:blipFill rotWithShape="1">
          <a:blip r:embed="rId2">
            <a:alphaModFix/>
          </a:blip>
          <a:srcRect/>
          <a:stretch/>
        </p:blipFill>
        <p:spPr>
          <a:xfrm>
            <a:off x="6419879" y="1354011"/>
            <a:ext cx="1962121" cy="2495550"/>
          </a:xfrm>
          <a:prstGeom prst="rect">
            <a:avLst/>
          </a:prstGeom>
          <a:noFill/>
          <a:ln>
            <a:noFill/>
          </a:ln>
        </p:spPr>
      </p:pic>
      <p:sp>
        <p:nvSpPr>
          <p:cNvPr id="111" name="Google Shape;111;p20"/>
          <p:cNvSpPr>
            <a:spLocks noGrp="1"/>
          </p:cNvSpPr>
          <p:nvPr>
            <p:ph type="pic" idx="4"/>
          </p:nvPr>
        </p:nvSpPr>
        <p:spPr>
          <a:xfrm>
            <a:off x="6648479" y="1616847"/>
            <a:ext cx="1481328" cy="1905000"/>
          </a:xfrm>
          <a:prstGeom prst="rect">
            <a:avLst/>
          </a:prstGeom>
          <a:noFill/>
          <a:ln>
            <a:noFill/>
          </a:ln>
        </p:spPr>
      </p:sp>
      <p:sp>
        <p:nvSpPr>
          <p:cNvPr id="112" name="Google Shape;112;p20"/>
          <p:cNvSpPr txBox="1">
            <a:spLocks noGrp="1"/>
          </p:cNvSpPr>
          <p:nvPr>
            <p:ph type="body" idx="1"/>
          </p:nvPr>
        </p:nvSpPr>
        <p:spPr>
          <a:xfrm>
            <a:off x="762000" y="3867150"/>
            <a:ext cx="2057400" cy="301752"/>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0"/>
              </a:spcBef>
              <a:spcAft>
                <a:spcPts val="0"/>
              </a:spcAft>
              <a:buClr>
                <a:srgbClr val="3F3F3F"/>
              </a:buClr>
              <a:buSzPts val="1400"/>
              <a:buFont typeface="Bebas Neue"/>
              <a:buNone/>
              <a:defRPr sz="1400" b="0" i="0" baseline="0">
                <a:solidFill>
                  <a:srgbClr val="3F3F3F"/>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13" name="Google Shape;113;p20"/>
          <p:cNvSpPr txBox="1">
            <a:spLocks noGrp="1"/>
          </p:cNvSpPr>
          <p:nvPr>
            <p:ph type="body" idx="5"/>
          </p:nvPr>
        </p:nvSpPr>
        <p:spPr>
          <a:xfrm>
            <a:off x="3581400" y="3867150"/>
            <a:ext cx="2057400" cy="301752"/>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0"/>
              </a:spcBef>
              <a:spcAft>
                <a:spcPts val="0"/>
              </a:spcAft>
              <a:buClr>
                <a:srgbClr val="3F3F3F"/>
              </a:buClr>
              <a:buSzPts val="1400"/>
              <a:buFont typeface="Bebas Neue"/>
              <a:buNone/>
              <a:defRPr sz="1400" b="0" i="0" baseline="0">
                <a:solidFill>
                  <a:srgbClr val="3F3F3F"/>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14" name="Google Shape;114;p20"/>
          <p:cNvSpPr txBox="1">
            <a:spLocks noGrp="1"/>
          </p:cNvSpPr>
          <p:nvPr>
            <p:ph type="body" idx="6"/>
          </p:nvPr>
        </p:nvSpPr>
        <p:spPr>
          <a:xfrm>
            <a:off x="6400800" y="3867150"/>
            <a:ext cx="2057400" cy="301752"/>
          </a:xfrm>
          <a:prstGeom prst="rect">
            <a:avLst/>
          </a:prstGeom>
          <a:noFill/>
          <a:ln>
            <a:noFill/>
          </a:ln>
        </p:spPr>
        <p:txBody>
          <a:bodyPr spcFirstLastPara="1" wrap="square" lIns="91425" tIns="45700" rIns="91425" bIns="45700" anchor="ctr" anchorCtr="0">
            <a:noAutofit/>
          </a:bodyPr>
          <a:lstStyle>
            <a:lvl1pPr marL="457200" lvl="0" indent="-228600" algn="ctr">
              <a:lnSpc>
                <a:spcPct val="110000"/>
              </a:lnSpc>
              <a:spcBef>
                <a:spcPts val="0"/>
              </a:spcBef>
              <a:spcAft>
                <a:spcPts val="0"/>
              </a:spcAft>
              <a:buClr>
                <a:srgbClr val="3F3F3F"/>
              </a:buClr>
              <a:buSzPts val="1400"/>
              <a:buFont typeface="Bebas Neue"/>
              <a:buNone/>
              <a:defRPr sz="1400" b="0" i="0" baseline="0">
                <a:solidFill>
                  <a:srgbClr val="3F3F3F"/>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400"/>
              <a:buFont typeface="Bebas Neue"/>
              <a:buNone/>
              <a:defRPr>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1"/>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9" name="Google Shape;119;p21"/>
          <p:cNvPicPr preferRelativeResize="0"/>
          <p:nvPr/>
        </p:nvPicPr>
        <p:blipFill rotWithShape="1">
          <a:blip r:embed="rId2">
            <a:alphaModFix/>
          </a:blip>
          <a:srcRect/>
          <a:stretch/>
        </p:blipFill>
        <p:spPr>
          <a:xfrm>
            <a:off x="4456157" y="1078004"/>
            <a:ext cx="3925843" cy="3244322"/>
          </a:xfrm>
          <a:prstGeom prst="rect">
            <a:avLst/>
          </a:prstGeom>
          <a:noFill/>
          <a:ln>
            <a:noFill/>
          </a:ln>
        </p:spPr>
      </p:pic>
      <p:sp>
        <p:nvSpPr>
          <p:cNvPr id="120" name="Google Shape;120;p21"/>
          <p:cNvSpPr txBox="1">
            <a:spLocks noGrp="1"/>
          </p:cNvSpPr>
          <p:nvPr>
            <p:ph type="body" idx="1"/>
          </p:nvPr>
        </p:nvSpPr>
        <p:spPr>
          <a:xfrm>
            <a:off x="1295400" y="1200150"/>
            <a:ext cx="2217906" cy="284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5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21" name="Google Shape;121;p21"/>
          <p:cNvSpPr txBox="1">
            <a:spLocks noGrp="1"/>
          </p:cNvSpPr>
          <p:nvPr>
            <p:ph type="body" idx="2"/>
          </p:nvPr>
        </p:nvSpPr>
        <p:spPr>
          <a:xfrm>
            <a:off x="1295400" y="1428750"/>
            <a:ext cx="27432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2" name="Google Shape;122;p21"/>
          <p:cNvSpPr txBox="1">
            <a:spLocks noGrp="1"/>
          </p:cNvSpPr>
          <p:nvPr>
            <p:ph type="body" idx="3"/>
          </p:nvPr>
        </p:nvSpPr>
        <p:spPr>
          <a:xfrm>
            <a:off x="1295400" y="2266950"/>
            <a:ext cx="2217906" cy="284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5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23" name="Google Shape;123;p21"/>
          <p:cNvSpPr txBox="1">
            <a:spLocks noGrp="1"/>
          </p:cNvSpPr>
          <p:nvPr>
            <p:ph type="body" idx="4"/>
          </p:nvPr>
        </p:nvSpPr>
        <p:spPr>
          <a:xfrm>
            <a:off x="1295400" y="2495550"/>
            <a:ext cx="27432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4" name="Google Shape;124;p21"/>
          <p:cNvSpPr txBox="1">
            <a:spLocks noGrp="1"/>
          </p:cNvSpPr>
          <p:nvPr>
            <p:ph type="body" idx="5"/>
          </p:nvPr>
        </p:nvSpPr>
        <p:spPr>
          <a:xfrm>
            <a:off x="1295400" y="3333750"/>
            <a:ext cx="2217906" cy="284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5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25" name="Google Shape;125;p21"/>
          <p:cNvSpPr txBox="1">
            <a:spLocks noGrp="1"/>
          </p:cNvSpPr>
          <p:nvPr>
            <p:ph type="body" idx="6"/>
          </p:nvPr>
        </p:nvSpPr>
        <p:spPr>
          <a:xfrm>
            <a:off x="1295400" y="3562350"/>
            <a:ext cx="27432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 name="Google Shape;126;p21"/>
          <p:cNvSpPr>
            <a:spLocks noGrp="1"/>
          </p:cNvSpPr>
          <p:nvPr>
            <p:ph type="pic" idx="7"/>
          </p:nvPr>
        </p:nvSpPr>
        <p:spPr>
          <a:xfrm>
            <a:off x="4709141" y="1352550"/>
            <a:ext cx="3429000" cy="1960213"/>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 List">
  <p:cSld name="Three Column List">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0" name="Google Shape;130;p22"/>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31" name="Google Shape;131;p22"/>
          <p:cNvCxnSpPr/>
          <p:nvPr/>
        </p:nvCxnSpPr>
        <p:spPr>
          <a:xfrm>
            <a:off x="3200400" y="1188809"/>
            <a:ext cx="0" cy="2686050"/>
          </a:xfrm>
          <a:prstGeom prst="straightConnector1">
            <a:avLst/>
          </a:prstGeom>
          <a:noFill/>
          <a:ln w="9525" cap="flat" cmpd="sng">
            <a:solidFill>
              <a:srgbClr val="BFBFBF"/>
            </a:solidFill>
            <a:prstDash val="solid"/>
            <a:round/>
            <a:headEnd type="none" w="sm" len="sm"/>
            <a:tailEnd type="none" w="sm" len="sm"/>
          </a:ln>
        </p:spPr>
      </p:cxnSp>
      <p:cxnSp>
        <p:nvCxnSpPr>
          <p:cNvPr id="132" name="Google Shape;132;p22"/>
          <p:cNvCxnSpPr/>
          <p:nvPr/>
        </p:nvCxnSpPr>
        <p:spPr>
          <a:xfrm>
            <a:off x="6096000" y="1188809"/>
            <a:ext cx="0" cy="2686050"/>
          </a:xfrm>
          <a:prstGeom prst="straightConnector1">
            <a:avLst/>
          </a:prstGeom>
          <a:noFill/>
          <a:ln w="9525" cap="flat" cmpd="sng">
            <a:solidFill>
              <a:srgbClr val="BFBFBF"/>
            </a:solidFill>
            <a:prstDash val="solid"/>
            <a:round/>
            <a:headEnd type="none" w="sm" len="sm"/>
            <a:tailEnd type="none" w="sm" len="sm"/>
          </a:ln>
        </p:spPr>
      </p:cxnSp>
      <p:sp>
        <p:nvSpPr>
          <p:cNvPr id="133" name="Google Shape;133;p22"/>
          <p:cNvSpPr txBox="1">
            <a:spLocks noGrp="1"/>
          </p:cNvSpPr>
          <p:nvPr>
            <p:ph type="body" idx="1"/>
          </p:nvPr>
        </p:nvSpPr>
        <p:spPr>
          <a:xfrm>
            <a:off x="457200" y="1512659"/>
            <a:ext cx="2590800" cy="2362200"/>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0"/>
              </a:spcBef>
              <a:spcAft>
                <a:spcPts val="0"/>
              </a:spcAft>
              <a:buClr>
                <a:srgbClr val="92D050"/>
              </a:buClr>
              <a:buSzPts val="1440"/>
              <a:buFont typeface="Courier New"/>
              <a:buChar char="o"/>
              <a:defRPr sz="12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34" name="Google Shape;134;p22"/>
          <p:cNvSpPr txBox="1">
            <a:spLocks noGrp="1"/>
          </p:cNvSpPr>
          <p:nvPr>
            <p:ph type="body" idx="2"/>
          </p:nvPr>
        </p:nvSpPr>
        <p:spPr>
          <a:xfrm>
            <a:off x="3352800" y="1512659"/>
            <a:ext cx="2590800" cy="2362200"/>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0"/>
              </a:spcBef>
              <a:spcAft>
                <a:spcPts val="0"/>
              </a:spcAft>
              <a:buClr>
                <a:srgbClr val="92D050"/>
              </a:buClr>
              <a:buSzPts val="1440"/>
              <a:buFont typeface="Courier New"/>
              <a:buChar char="o"/>
              <a:defRPr sz="12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35" name="Google Shape;135;p22"/>
          <p:cNvSpPr txBox="1">
            <a:spLocks noGrp="1"/>
          </p:cNvSpPr>
          <p:nvPr>
            <p:ph type="body" idx="3"/>
          </p:nvPr>
        </p:nvSpPr>
        <p:spPr>
          <a:xfrm>
            <a:off x="6248400" y="1512659"/>
            <a:ext cx="2590800" cy="2362200"/>
          </a:xfrm>
          <a:prstGeom prst="rect">
            <a:avLst/>
          </a:prstGeom>
          <a:noFill/>
          <a:ln>
            <a:noFill/>
          </a:ln>
        </p:spPr>
        <p:txBody>
          <a:bodyPr spcFirstLastPara="1" wrap="square" lIns="91425" tIns="45700" rIns="91425" bIns="45700" anchor="t" anchorCtr="0">
            <a:normAutofit/>
          </a:bodyPr>
          <a:lstStyle>
            <a:lvl1pPr marL="457200" lvl="0" indent="-320040" algn="l">
              <a:lnSpc>
                <a:spcPct val="110000"/>
              </a:lnSpc>
              <a:spcBef>
                <a:spcPts val="0"/>
              </a:spcBef>
              <a:spcAft>
                <a:spcPts val="0"/>
              </a:spcAft>
              <a:buClr>
                <a:srgbClr val="92D050"/>
              </a:buClr>
              <a:buSzPts val="1440"/>
              <a:buFont typeface="Courier New"/>
              <a:buChar char="o"/>
              <a:defRPr sz="12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6" name="Google Shape;136;p22"/>
          <p:cNvSpPr txBox="1">
            <a:spLocks noGrp="1"/>
          </p:cNvSpPr>
          <p:nvPr>
            <p:ph type="body" idx="4"/>
          </p:nvPr>
        </p:nvSpPr>
        <p:spPr>
          <a:xfrm>
            <a:off x="457200" y="1200150"/>
            <a:ext cx="20574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5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37" name="Google Shape;137;p22"/>
          <p:cNvSpPr txBox="1">
            <a:spLocks noGrp="1"/>
          </p:cNvSpPr>
          <p:nvPr>
            <p:ph type="body" idx="5"/>
          </p:nvPr>
        </p:nvSpPr>
        <p:spPr>
          <a:xfrm>
            <a:off x="3352800" y="1200150"/>
            <a:ext cx="20574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5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38" name="Google Shape;138;p22"/>
          <p:cNvSpPr txBox="1">
            <a:spLocks noGrp="1"/>
          </p:cNvSpPr>
          <p:nvPr>
            <p:ph type="body" idx="6"/>
          </p:nvPr>
        </p:nvSpPr>
        <p:spPr>
          <a:xfrm>
            <a:off x="6248400" y="1200150"/>
            <a:ext cx="20574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5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
        <p:cNvGrpSpPr/>
        <p:nvPr/>
      </p:nvGrpSpPr>
      <p:grpSpPr>
        <a:xfrm>
          <a:off x="0" y="0"/>
          <a:ext cx="0" cy="0"/>
          <a:chOff x="0" y="0"/>
          <a:chExt cx="0" cy="0"/>
        </a:xfrm>
      </p:grpSpPr>
      <p:sp>
        <p:nvSpPr>
          <p:cNvPr id="141" name="Google Shape;141;p23"/>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42"/>
        <p:cNvGrpSpPr/>
        <p:nvPr/>
      </p:nvGrpSpPr>
      <p:grpSpPr>
        <a:xfrm>
          <a:off x="0" y="0"/>
          <a:ext cx="0" cy="0"/>
          <a:chOff x="0" y="0"/>
          <a:chExt cx="0" cy="0"/>
        </a:xfrm>
      </p:grpSpPr>
      <p:pic>
        <p:nvPicPr>
          <p:cNvPr id="143" name="Google Shape;143;p24"/>
          <p:cNvPicPr preferRelativeResize="0"/>
          <p:nvPr userDrawn="1"/>
        </p:nvPicPr>
        <p:blipFill rotWithShape="1">
          <a:blip r:embed="rId2">
            <a:alphaModFix/>
          </a:blip>
          <a:srcRect/>
          <a:stretch/>
        </p:blipFill>
        <p:spPr>
          <a:xfrm>
            <a:off x="0" y="0"/>
            <a:ext cx="9144000" cy="5162550"/>
          </a:xfrm>
          <a:prstGeom prst="rect">
            <a:avLst/>
          </a:prstGeom>
          <a:noFill/>
          <a:ln>
            <a:noFill/>
          </a:ln>
        </p:spPr>
      </p:pic>
      <p:sp>
        <p:nvSpPr>
          <p:cNvPr id="144" name="Google Shape;144;p24"/>
          <p:cNvSpPr txBox="1">
            <a:spLocks noGrp="1"/>
          </p:cNvSpPr>
          <p:nvPr>
            <p:ph type="ftr" idx="11"/>
          </p:nvPr>
        </p:nvSpPr>
        <p:spPr>
          <a:xfrm>
            <a:off x="457200" y="4781550"/>
            <a:ext cx="6629400" cy="29289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4"/>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lank" userDrawn="1">
  <p:cSld name="1_Blank">
    <p:spTree>
      <p:nvGrpSpPr>
        <p:cNvPr id="1" name="Shape 146"/>
        <p:cNvGrpSpPr/>
        <p:nvPr/>
      </p:nvGrpSpPr>
      <p:grpSpPr>
        <a:xfrm>
          <a:off x="0" y="0"/>
          <a:ext cx="0" cy="0"/>
          <a:chOff x="0" y="0"/>
          <a:chExt cx="0" cy="0"/>
        </a:xfrm>
      </p:grpSpPr>
      <p:sp>
        <p:nvSpPr>
          <p:cNvPr id="149" name="Google Shape;149;p25"/>
          <p:cNvSpPr>
            <a:spLocks noGrp="1"/>
          </p:cNvSpPr>
          <p:nvPr>
            <p:ph type="pic" idx="2"/>
          </p:nvPr>
        </p:nvSpPr>
        <p:spPr>
          <a:xfrm>
            <a:off x="0" y="0"/>
            <a:ext cx="9144000" cy="5162550"/>
          </a:xfrm>
          <a:prstGeom prst="rect">
            <a:avLst/>
          </a:prstGeom>
          <a:noFill/>
          <a:ln>
            <a:noFill/>
          </a:ln>
        </p:spPr>
      </p:sp>
      <p:sp>
        <p:nvSpPr>
          <p:cNvPr id="148" name="Google Shape;148;p25"/>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eet The Team">
  <p:cSld name="Meet The Team">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6"/>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p26"/>
          <p:cNvSpPr>
            <a:spLocks noGrp="1"/>
          </p:cNvSpPr>
          <p:nvPr>
            <p:ph type="pic" idx="2"/>
          </p:nvPr>
        </p:nvSpPr>
        <p:spPr>
          <a:xfrm>
            <a:off x="533400" y="1200150"/>
            <a:ext cx="1828800" cy="1518666"/>
          </a:xfrm>
          <a:prstGeom prst="rect">
            <a:avLst/>
          </a:prstGeom>
          <a:noFill/>
          <a:ln>
            <a:noFill/>
          </a:ln>
        </p:spPr>
      </p:sp>
      <p:sp>
        <p:nvSpPr>
          <p:cNvPr id="155" name="Google Shape;155;p26"/>
          <p:cNvSpPr>
            <a:spLocks noGrp="1"/>
          </p:cNvSpPr>
          <p:nvPr>
            <p:ph type="pic" idx="3"/>
          </p:nvPr>
        </p:nvSpPr>
        <p:spPr>
          <a:xfrm>
            <a:off x="2590800" y="1200150"/>
            <a:ext cx="1828800" cy="1518666"/>
          </a:xfrm>
          <a:prstGeom prst="rect">
            <a:avLst/>
          </a:prstGeom>
          <a:noFill/>
          <a:ln>
            <a:noFill/>
          </a:ln>
        </p:spPr>
      </p:sp>
      <p:sp>
        <p:nvSpPr>
          <p:cNvPr id="156" name="Google Shape;156;p26"/>
          <p:cNvSpPr>
            <a:spLocks noGrp="1"/>
          </p:cNvSpPr>
          <p:nvPr>
            <p:ph type="pic" idx="4"/>
          </p:nvPr>
        </p:nvSpPr>
        <p:spPr>
          <a:xfrm>
            <a:off x="4648200" y="1200150"/>
            <a:ext cx="1828800" cy="1518666"/>
          </a:xfrm>
          <a:prstGeom prst="rect">
            <a:avLst/>
          </a:prstGeom>
          <a:noFill/>
          <a:ln>
            <a:noFill/>
          </a:ln>
        </p:spPr>
      </p:sp>
      <p:sp>
        <p:nvSpPr>
          <p:cNvPr id="157" name="Google Shape;157;p26"/>
          <p:cNvSpPr>
            <a:spLocks noGrp="1"/>
          </p:cNvSpPr>
          <p:nvPr>
            <p:ph type="pic" idx="5"/>
          </p:nvPr>
        </p:nvSpPr>
        <p:spPr>
          <a:xfrm>
            <a:off x="6705600" y="1200150"/>
            <a:ext cx="1828800" cy="1518666"/>
          </a:xfrm>
          <a:prstGeom prst="rect">
            <a:avLst/>
          </a:prstGeom>
          <a:noFill/>
          <a:ln>
            <a:noFill/>
          </a:ln>
        </p:spPr>
      </p:sp>
      <p:sp>
        <p:nvSpPr>
          <p:cNvPr id="158" name="Google Shape;158;p26"/>
          <p:cNvSpPr txBox="1">
            <a:spLocks noGrp="1"/>
          </p:cNvSpPr>
          <p:nvPr>
            <p:ph type="body" idx="1"/>
          </p:nvPr>
        </p:nvSpPr>
        <p:spPr>
          <a:xfrm>
            <a:off x="2514600" y="3238500"/>
            <a:ext cx="1901952" cy="32385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600"/>
              <a:buNone/>
              <a:defRPr sz="12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228600" algn="ctr">
              <a:lnSpc>
                <a:spcPct val="110000"/>
              </a:lnSpc>
              <a:spcBef>
                <a:spcPts val="0"/>
              </a:spcBef>
              <a:spcAft>
                <a:spcPts val="0"/>
              </a:spcAft>
              <a:buClr>
                <a:srgbClr val="262626"/>
              </a:buClr>
              <a:buSzPts val="1600"/>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59" name="Google Shape;159;p26"/>
          <p:cNvSpPr txBox="1">
            <a:spLocks noGrp="1"/>
          </p:cNvSpPr>
          <p:nvPr>
            <p:ph type="body" idx="6"/>
          </p:nvPr>
        </p:nvSpPr>
        <p:spPr>
          <a:xfrm>
            <a:off x="4572000" y="3238500"/>
            <a:ext cx="1901952" cy="32385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600"/>
              <a:buNone/>
              <a:defRPr sz="12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228600" algn="ctr">
              <a:lnSpc>
                <a:spcPct val="110000"/>
              </a:lnSpc>
              <a:spcBef>
                <a:spcPts val="0"/>
              </a:spcBef>
              <a:spcAft>
                <a:spcPts val="0"/>
              </a:spcAft>
              <a:buClr>
                <a:srgbClr val="262626"/>
              </a:buClr>
              <a:buSzPts val="1600"/>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60" name="Google Shape;160;p26"/>
          <p:cNvSpPr txBox="1">
            <a:spLocks noGrp="1"/>
          </p:cNvSpPr>
          <p:nvPr>
            <p:ph type="body" idx="7"/>
          </p:nvPr>
        </p:nvSpPr>
        <p:spPr>
          <a:xfrm>
            <a:off x="6629400" y="3238500"/>
            <a:ext cx="1901952" cy="32385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600"/>
              <a:buNone/>
              <a:defRPr sz="12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228600" algn="ctr">
              <a:lnSpc>
                <a:spcPct val="110000"/>
              </a:lnSpc>
              <a:spcBef>
                <a:spcPts val="0"/>
              </a:spcBef>
              <a:spcAft>
                <a:spcPts val="0"/>
              </a:spcAft>
              <a:buClr>
                <a:srgbClr val="262626"/>
              </a:buClr>
              <a:buSzPts val="1600"/>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61" name="Google Shape;161;p26"/>
          <p:cNvSpPr txBox="1">
            <a:spLocks noGrp="1"/>
          </p:cNvSpPr>
          <p:nvPr>
            <p:ph type="body" idx="8"/>
          </p:nvPr>
        </p:nvSpPr>
        <p:spPr>
          <a:xfrm>
            <a:off x="457200" y="3238500"/>
            <a:ext cx="1901952" cy="32385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600"/>
              <a:buNone/>
              <a:defRPr sz="12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228600" algn="ctr">
              <a:lnSpc>
                <a:spcPct val="110000"/>
              </a:lnSpc>
              <a:spcBef>
                <a:spcPts val="0"/>
              </a:spcBef>
              <a:spcAft>
                <a:spcPts val="0"/>
              </a:spcAft>
              <a:buClr>
                <a:srgbClr val="262626"/>
              </a:buClr>
              <a:buSzPts val="1600"/>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62" name="Google Shape;162;p26"/>
          <p:cNvSpPr txBox="1">
            <a:spLocks noGrp="1"/>
          </p:cNvSpPr>
          <p:nvPr>
            <p:ph type="body" idx="9"/>
          </p:nvPr>
        </p:nvSpPr>
        <p:spPr>
          <a:xfrm>
            <a:off x="2514600" y="3486150"/>
            <a:ext cx="1901952" cy="9906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228600" algn="ctr">
              <a:lnSpc>
                <a:spcPct val="110000"/>
              </a:lnSpc>
              <a:spcBef>
                <a:spcPts val="0"/>
              </a:spcBef>
              <a:spcAft>
                <a:spcPts val="0"/>
              </a:spcAft>
              <a:buClr>
                <a:srgbClr val="262626"/>
              </a:buClr>
              <a:buSzPts val="1600"/>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3" name="Google Shape;163;p26"/>
          <p:cNvSpPr txBox="1">
            <a:spLocks noGrp="1"/>
          </p:cNvSpPr>
          <p:nvPr>
            <p:ph type="body" idx="13"/>
          </p:nvPr>
        </p:nvSpPr>
        <p:spPr>
          <a:xfrm>
            <a:off x="4572000" y="3486150"/>
            <a:ext cx="1901952" cy="9906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228600" algn="ctr">
              <a:lnSpc>
                <a:spcPct val="110000"/>
              </a:lnSpc>
              <a:spcBef>
                <a:spcPts val="0"/>
              </a:spcBef>
              <a:spcAft>
                <a:spcPts val="0"/>
              </a:spcAft>
              <a:buClr>
                <a:srgbClr val="262626"/>
              </a:buClr>
              <a:buSzPts val="1600"/>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4" name="Google Shape;164;p26"/>
          <p:cNvSpPr txBox="1">
            <a:spLocks noGrp="1"/>
          </p:cNvSpPr>
          <p:nvPr>
            <p:ph type="body" idx="14"/>
          </p:nvPr>
        </p:nvSpPr>
        <p:spPr>
          <a:xfrm>
            <a:off x="6629400" y="3486150"/>
            <a:ext cx="1901952" cy="9906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228600" algn="ctr">
              <a:lnSpc>
                <a:spcPct val="110000"/>
              </a:lnSpc>
              <a:spcBef>
                <a:spcPts val="0"/>
              </a:spcBef>
              <a:spcAft>
                <a:spcPts val="0"/>
              </a:spcAft>
              <a:buClr>
                <a:srgbClr val="262626"/>
              </a:buClr>
              <a:buSzPts val="1600"/>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65" name="Google Shape;165;p26"/>
          <p:cNvSpPr txBox="1">
            <a:spLocks noGrp="1"/>
          </p:cNvSpPr>
          <p:nvPr>
            <p:ph type="body" idx="15"/>
          </p:nvPr>
        </p:nvSpPr>
        <p:spPr>
          <a:xfrm>
            <a:off x="457200" y="3486150"/>
            <a:ext cx="1901952" cy="9906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228600" algn="ctr">
              <a:lnSpc>
                <a:spcPct val="110000"/>
              </a:lnSpc>
              <a:spcBef>
                <a:spcPts val="0"/>
              </a:spcBef>
              <a:spcAft>
                <a:spcPts val="0"/>
              </a:spcAft>
              <a:buClr>
                <a:srgbClr val="262626"/>
              </a:buClr>
              <a:buSzPts val="1600"/>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6" name="Google Shape;166;p26"/>
          <p:cNvSpPr txBox="1">
            <a:spLocks noGrp="1"/>
          </p:cNvSpPr>
          <p:nvPr>
            <p:ph type="body" idx="16"/>
          </p:nvPr>
        </p:nvSpPr>
        <p:spPr>
          <a:xfrm>
            <a:off x="533400" y="2683764"/>
            <a:ext cx="1828800" cy="268986"/>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400"/>
              <a:buNone/>
              <a:defRPr sz="12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67" name="Google Shape;167;p26"/>
          <p:cNvSpPr txBox="1">
            <a:spLocks noGrp="1"/>
          </p:cNvSpPr>
          <p:nvPr>
            <p:ph type="body" idx="17"/>
          </p:nvPr>
        </p:nvSpPr>
        <p:spPr>
          <a:xfrm>
            <a:off x="2590800" y="2683764"/>
            <a:ext cx="1828800" cy="268986"/>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400"/>
              <a:buNone/>
              <a:defRPr sz="12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68" name="Google Shape;168;p26"/>
          <p:cNvSpPr txBox="1">
            <a:spLocks noGrp="1"/>
          </p:cNvSpPr>
          <p:nvPr>
            <p:ph type="body" idx="18"/>
          </p:nvPr>
        </p:nvSpPr>
        <p:spPr>
          <a:xfrm>
            <a:off x="4648200" y="2683764"/>
            <a:ext cx="1828800" cy="268986"/>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400"/>
              <a:buNone/>
              <a:defRPr sz="12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69" name="Google Shape;169;p26"/>
          <p:cNvSpPr txBox="1">
            <a:spLocks noGrp="1"/>
          </p:cNvSpPr>
          <p:nvPr>
            <p:ph type="body" idx="19"/>
          </p:nvPr>
        </p:nvSpPr>
        <p:spPr>
          <a:xfrm>
            <a:off x="6705600" y="2683764"/>
            <a:ext cx="1828800" cy="268986"/>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400"/>
              <a:buNone/>
              <a:defRPr sz="12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raph Layout">
  <p:cSld name="Graph Layout">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7"/>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4" name="Google Shape;174;p27"/>
          <p:cNvSpPr txBox="1">
            <a:spLocks noGrp="1"/>
          </p:cNvSpPr>
          <p:nvPr>
            <p:ph type="body" idx="1"/>
          </p:nvPr>
        </p:nvSpPr>
        <p:spPr>
          <a:xfrm>
            <a:off x="457200" y="990600"/>
            <a:ext cx="8229600" cy="51435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300"/>
              <a:buNone/>
              <a:defRPr sz="13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75" name="Google Shape;175;p27"/>
          <p:cNvSpPr>
            <a:spLocks noGrp="1"/>
          </p:cNvSpPr>
          <p:nvPr>
            <p:ph type="chart" idx="2"/>
          </p:nvPr>
        </p:nvSpPr>
        <p:spPr>
          <a:xfrm>
            <a:off x="304800" y="1657350"/>
            <a:ext cx="4572000" cy="2571750"/>
          </a:xfrm>
          <a:prstGeom prst="rect">
            <a:avLst/>
          </a:prstGeom>
          <a:noFill/>
          <a:ln>
            <a:noFill/>
          </a:ln>
        </p:spPr>
        <p:txBody>
          <a:bodyPr spcFirstLastPara="1" wrap="square" lIns="91425" tIns="45700" rIns="91425" bIns="45700" anchor="t" anchorCtr="0">
            <a:normAutofit/>
          </a:bodyPr>
          <a:lstStyle>
            <a:lvl1pPr marR="0" lvl="0"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R="0" lvl="1"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2pPr>
            <a:lvl3pPr marR="0" lvl="2"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3pPr>
            <a:lvl4pPr marR="0" lvl="3"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R="0" lvl="4"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6" name="Google Shape;176;p27"/>
          <p:cNvSpPr txBox="1">
            <a:spLocks noGrp="1"/>
          </p:cNvSpPr>
          <p:nvPr>
            <p:ph type="body" idx="3"/>
          </p:nvPr>
        </p:nvSpPr>
        <p:spPr>
          <a:xfrm>
            <a:off x="5562600" y="2266950"/>
            <a:ext cx="2667000" cy="17526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11150" algn="l">
              <a:lnSpc>
                <a:spcPct val="110000"/>
              </a:lnSpc>
              <a:spcBef>
                <a:spcPts val="0"/>
              </a:spcBef>
              <a:spcAft>
                <a:spcPts val="0"/>
              </a:spcAft>
              <a:buClr>
                <a:srgbClr val="262626"/>
              </a:buClr>
              <a:buSzPts val="1300"/>
              <a:buChar char="–"/>
              <a:defRPr sz="1300"/>
            </a:lvl2pPr>
            <a:lvl3pPr marL="1371600" lvl="2" indent="-311150" algn="l">
              <a:lnSpc>
                <a:spcPct val="110000"/>
              </a:lnSpc>
              <a:spcBef>
                <a:spcPts val="0"/>
              </a:spcBef>
              <a:spcAft>
                <a:spcPts val="0"/>
              </a:spcAft>
              <a:buClr>
                <a:srgbClr val="262626"/>
              </a:buClr>
              <a:buSzPts val="1300"/>
              <a:buChar char="•"/>
              <a:defRPr sz="1300"/>
            </a:lvl3pPr>
            <a:lvl4pPr marL="1828800" lvl="3" indent="-311150" algn="l">
              <a:lnSpc>
                <a:spcPct val="110000"/>
              </a:lnSpc>
              <a:spcBef>
                <a:spcPts val="0"/>
              </a:spcBef>
              <a:spcAft>
                <a:spcPts val="0"/>
              </a:spcAft>
              <a:buClr>
                <a:srgbClr val="262626"/>
              </a:buClr>
              <a:buSzPts val="1300"/>
              <a:buChar char="–"/>
              <a:defRPr sz="1300"/>
            </a:lvl4pPr>
            <a:lvl5pPr marL="2286000" lvl="4" indent="-311150" algn="l">
              <a:lnSpc>
                <a:spcPct val="110000"/>
              </a:lnSpc>
              <a:spcBef>
                <a:spcPts val="0"/>
              </a:spcBef>
              <a:spcAft>
                <a:spcPts val="0"/>
              </a:spcAft>
              <a:buClr>
                <a:srgbClr val="262626"/>
              </a:buClr>
              <a:buSzPts val="1300"/>
              <a:buChar char="»"/>
              <a:defRPr sz="13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7" name="Google Shape;177;p27"/>
          <p:cNvSpPr txBox="1">
            <a:spLocks noGrp="1"/>
          </p:cNvSpPr>
          <p:nvPr>
            <p:ph type="body" idx="4"/>
          </p:nvPr>
        </p:nvSpPr>
        <p:spPr>
          <a:xfrm>
            <a:off x="5562600" y="1885950"/>
            <a:ext cx="24384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5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Graph Layout 3">
  <p:cSld name="Graph Layout 3">
    <p:spTree>
      <p:nvGrpSpPr>
        <p:cNvPr id="1" name="Shape 178"/>
        <p:cNvGrpSpPr/>
        <p:nvPr/>
      </p:nvGrpSpPr>
      <p:grpSpPr>
        <a:xfrm>
          <a:off x="0" y="0"/>
          <a:ext cx="0" cy="0"/>
          <a:chOff x="0" y="0"/>
          <a:chExt cx="0" cy="0"/>
        </a:xfrm>
      </p:grpSpPr>
      <p:sp>
        <p:nvSpPr>
          <p:cNvPr id="179" name="Google Shape;179;p28"/>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28"/>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28"/>
          <p:cNvSpPr>
            <a:spLocks noGrp="1"/>
          </p:cNvSpPr>
          <p:nvPr>
            <p:ph type="chart" idx="2"/>
          </p:nvPr>
        </p:nvSpPr>
        <p:spPr>
          <a:xfrm>
            <a:off x="4343400" y="1123950"/>
            <a:ext cx="4343400" cy="3105150"/>
          </a:xfrm>
          <a:prstGeom prst="rect">
            <a:avLst/>
          </a:prstGeom>
          <a:noFill/>
          <a:ln>
            <a:noFill/>
          </a:ln>
        </p:spPr>
        <p:txBody>
          <a:bodyPr spcFirstLastPara="1" wrap="square" lIns="91425" tIns="45700" rIns="91425" bIns="45700" anchor="t" anchorCtr="0">
            <a:normAutofit/>
          </a:bodyPr>
          <a:lstStyle>
            <a:lvl1pPr marR="0" lvl="0"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R="0" lvl="1"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2pPr>
            <a:lvl3pPr marR="0" lvl="2"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3pPr>
            <a:lvl4pPr marR="0" lvl="3"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R="0" lvl="4"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3" name="Google Shape;183;p28"/>
          <p:cNvSpPr txBox="1">
            <a:spLocks noGrp="1"/>
          </p:cNvSpPr>
          <p:nvPr>
            <p:ph type="body" idx="1"/>
          </p:nvPr>
        </p:nvSpPr>
        <p:spPr>
          <a:xfrm>
            <a:off x="533400" y="1352550"/>
            <a:ext cx="2217906" cy="284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6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84" name="Google Shape;184;p28"/>
          <p:cNvSpPr txBox="1">
            <a:spLocks noGrp="1"/>
          </p:cNvSpPr>
          <p:nvPr>
            <p:ph type="body" idx="3"/>
          </p:nvPr>
        </p:nvSpPr>
        <p:spPr>
          <a:xfrm>
            <a:off x="533400" y="1581150"/>
            <a:ext cx="2743200" cy="6096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5" name="Google Shape;185;p28"/>
          <p:cNvSpPr txBox="1">
            <a:spLocks noGrp="1"/>
          </p:cNvSpPr>
          <p:nvPr>
            <p:ph type="body" idx="4"/>
          </p:nvPr>
        </p:nvSpPr>
        <p:spPr>
          <a:xfrm>
            <a:off x="533400" y="2419350"/>
            <a:ext cx="2217906" cy="284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6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86" name="Google Shape;186;p28"/>
          <p:cNvSpPr txBox="1">
            <a:spLocks noGrp="1"/>
          </p:cNvSpPr>
          <p:nvPr>
            <p:ph type="body" idx="5"/>
          </p:nvPr>
        </p:nvSpPr>
        <p:spPr>
          <a:xfrm>
            <a:off x="533400" y="2647950"/>
            <a:ext cx="2743200" cy="6096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7" name="Google Shape;187;p28"/>
          <p:cNvSpPr txBox="1">
            <a:spLocks noGrp="1"/>
          </p:cNvSpPr>
          <p:nvPr>
            <p:ph type="body" idx="6"/>
          </p:nvPr>
        </p:nvSpPr>
        <p:spPr>
          <a:xfrm>
            <a:off x="533400" y="3486150"/>
            <a:ext cx="2217906" cy="284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6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188" name="Google Shape;188;p28"/>
          <p:cNvSpPr txBox="1">
            <a:spLocks noGrp="1"/>
          </p:cNvSpPr>
          <p:nvPr>
            <p:ph type="body" idx="7"/>
          </p:nvPr>
        </p:nvSpPr>
        <p:spPr>
          <a:xfrm>
            <a:off x="533400" y="3714750"/>
            <a:ext cx="2743200" cy="6096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3"/>
          <p:cNvSpPr txBox="1">
            <a:spLocks noGrp="1"/>
          </p:cNvSpPr>
          <p:nvPr>
            <p:ph type="body" idx="1"/>
          </p:nvPr>
        </p:nvSpPr>
        <p:spPr>
          <a:xfrm>
            <a:off x="457200" y="1387078"/>
            <a:ext cx="8229600" cy="319979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0"/>
              </a:spcBef>
              <a:spcAft>
                <a:spcPts val="0"/>
              </a:spcAft>
              <a:buClr>
                <a:srgbClr val="262626"/>
              </a:buClr>
              <a:buSzPts val="1800"/>
              <a:buChar char="•"/>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57" name="Google Shape;57;p13"/>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 name="Google Shape;31;p10">
            <a:extLst>
              <a:ext uri="{FF2B5EF4-FFF2-40B4-BE49-F238E27FC236}">
                <a16:creationId xmlns:a16="http://schemas.microsoft.com/office/drawing/2014/main" id="{B3E0AE6D-7A76-63D6-9517-E877356BF57F}"/>
              </a:ext>
            </a:extLst>
          </p:cNvPr>
          <p:cNvSpPr txBox="1">
            <a:spLocks noGrp="1"/>
          </p:cNvSpPr>
          <p:nvPr>
            <p:ph type="body" idx="3"/>
          </p:nvPr>
        </p:nvSpPr>
        <p:spPr>
          <a:xfrm>
            <a:off x="609600" y="1047750"/>
            <a:ext cx="28194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500" b="1"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raph Layout Option 2">
  <p:cSld name="Graph Layout Option 2">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2" name="Google Shape;192;p29"/>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3" name="Google Shape;193;p29"/>
          <p:cNvSpPr txBox="1">
            <a:spLocks noGrp="1"/>
          </p:cNvSpPr>
          <p:nvPr>
            <p:ph type="body" idx="1"/>
          </p:nvPr>
        </p:nvSpPr>
        <p:spPr>
          <a:xfrm>
            <a:off x="457200" y="914400"/>
            <a:ext cx="8229600" cy="51435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200"/>
              <a:buNone/>
              <a:defRPr sz="12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4" name="Google Shape;194;p29"/>
          <p:cNvSpPr>
            <a:spLocks noGrp="1"/>
          </p:cNvSpPr>
          <p:nvPr>
            <p:ph type="chart" idx="2"/>
          </p:nvPr>
        </p:nvSpPr>
        <p:spPr>
          <a:xfrm>
            <a:off x="304800" y="1657350"/>
            <a:ext cx="4572000" cy="2571750"/>
          </a:xfrm>
          <a:prstGeom prst="rect">
            <a:avLst/>
          </a:prstGeom>
          <a:noFill/>
          <a:ln>
            <a:noFill/>
          </a:ln>
        </p:spPr>
        <p:txBody>
          <a:bodyPr spcFirstLastPara="1" wrap="square" lIns="91425" tIns="45700" rIns="91425" bIns="45700" anchor="t" anchorCtr="0">
            <a:normAutofit/>
          </a:bodyPr>
          <a:lstStyle>
            <a:lvl1pPr marR="0" lvl="0"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R="0" lvl="1"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2pPr>
            <a:lvl3pPr marR="0" lvl="2"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3pPr>
            <a:lvl4pPr marR="0" lvl="3"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R="0" lvl="4"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5" name="Google Shape;195;p29"/>
          <p:cNvSpPr txBox="1">
            <a:spLocks noGrp="1"/>
          </p:cNvSpPr>
          <p:nvPr>
            <p:ph type="body" idx="3"/>
          </p:nvPr>
        </p:nvSpPr>
        <p:spPr>
          <a:xfrm>
            <a:off x="5867400" y="1809750"/>
            <a:ext cx="26670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solidFill>
                  <a:srgbClr val="262626"/>
                </a:solidFil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6" name="Google Shape;196;p29"/>
          <p:cNvSpPr txBox="1">
            <a:spLocks noGrp="1"/>
          </p:cNvSpPr>
          <p:nvPr>
            <p:ph type="body" idx="4"/>
          </p:nvPr>
        </p:nvSpPr>
        <p:spPr>
          <a:xfrm>
            <a:off x="5867400" y="2419350"/>
            <a:ext cx="26670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solidFill>
                  <a:srgbClr val="262626"/>
                </a:solidFil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7" name="Google Shape;197;p29"/>
          <p:cNvSpPr txBox="1">
            <a:spLocks noGrp="1"/>
          </p:cNvSpPr>
          <p:nvPr>
            <p:ph type="body" idx="5"/>
          </p:nvPr>
        </p:nvSpPr>
        <p:spPr>
          <a:xfrm>
            <a:off x="5867400" y="3028950"/>
            <a:ext cx="26670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solidFill>
                  <a:srgbClr val="262626"/>
                </a:solidFil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8" name="Google Shape;198;p29"/>
          <p:cNvSpPr txBox="1">
            <a:spLocks noGrp="1"/>
          </p:cNvSpPr>
          <p:nvPr>
            <p:ph type="body" idx="6"/>
          </p:nvPr>
        </p:nvSpPr>
        <p:spPr>
          <a:xfrm>
            <a:off x="5867400" y="3638550"/>
            <a:ext cx="26670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solidFill>
                  <a:srgbClr val="262626"/>
                </a:solidFil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body" idx="7"/>
          </p:nvPr>
        </p:nvSpPr>
        <p:spPr>
          <a:xfrm>
            <a:off x="5029200" y="1935748"/>
            <a:ext cx="685800" cy="338554"/>
          </a:xfrm>
          <a:prstGeom prst="rect">
            <a:avLst/>
          </a:prstGeom>
          <a:solidFill>
            <a:srgbClr val="92D050"/>
          </a:solidFill>
          <a:ln>
            <a:noFill/>
          </a:ln>
        </p:spPr>
        <p:txBody>
          <a:bodyPr spcFirstLastPara="1" wrap="square" lIns="91425" tIns="0" rIns="91425" bIns="45700" anchor="ctr" anchorCtr="0">
            <a:normAutofit/>
          </a:bodyPr>
          <a:lstStyle>
            <a:lvl1pPr marL="457200" lvl="0" indent="-228600" algn="l">
              <a:lnSpc>
                <a:spcPct val="110000"/>
              </a:lnSpc>
              <a:spcBef>
                <a:spcPts val="0"/>
              </a:spcBef>
              <a:spcAft>
                <a:spcPts val="0"/>
              </a:spcAft>
              <a:buClr>
                <a:schemeClr val="lt1"/>
              </a:buClr>
              <a:buSzPts val="1600"/>
              <a:buNone/>
              <a:defRPr sz="16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00" name="Google Shape;200;p29"/>
          <p:cNvSpPr txBox="1">
            <a:spLocks noGrp="1"/>
          </p:cNvSpPr>
          <p:nvPr>
            <p:ph type="body" idx="8"/>
          </p:nvPr>
        </p:nvSpPr>
        <p:spPr>
          <a:xfrm>
            <a:off x="5029200" y="2564398"/>
            <a:ext cx="685800" cy="338554"/>
          </a:xfrm>
          <a:prstGeom prst="rect">
            <a:avLst/>
          </a:prstGeom>
          <a:solidFill>
            <a:srgbClr val="92D050"/>
          </a:solidFill>
          <a:ln>
            <a:noFill/>
          </a:ln>
        </p:spPr>
        <p:txBody>
          <a:bodyPr spcFirstLastPara="1" wrap="square" lIns="91425" tIns="0" rIns="91425" bIns="45700" anchor="ctr" anchorCtr="0">
            <a:normAutofit/>
          </a:bodyPr>
          <a:lstStyle>
            <a:lvl1pPr marL="457200" lvl="0" indent="-228600" algn="l">
              <a:lnSpc>
                <a:spcPct val="110000"/>
              </a:lnSpc>
              <a:spcBef>
                <a:spcPts val="0"/>
              </a:spcBef>
              <a:spcAft>
                <a:spcPts val="0"/>
              </a:spcAft>
              <a:buClr>
                <a:schemeClr val="lt1"/>
              </a:buClr>
              <a:buSzPts val="1600"/>
              <a:buNone/>
              <a:defRPr sz="1600" b="0" i="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01" name="Google Shape;201;p29"/>
          <p:cNvSpPr txBox="1">
            <a:spLocks noGrp="1"/>
          </p:cNvSpPr>
          <p:nvPr>
            <p:ph type="body" idx="9"/>
          </p:nvPr>
        </p:nvSpPr>
        <p:spPr>
          <a:xfrm>
            <a:off x="5029200" y="3173998"/>
            <a:ext cx="685800" cy="338554"/>
          </a:xfrm>
          <a:prstGeom prst="rect">
            <a:avLst/>
          </a:prstGeom>
          <a:solidFill>
            <a:srgbClr val="92D050"/>
          </a:solidFill>
          <a:ln>
            <a:noFill/>
          </a:ln>
        </p:spPr>
        <p:txBody>
          <a:bodyPr spcFirstLastPara="1" wrap="square" lIns="91425" tIns="0" rIns="91425" bIns="45700" anchor="ctr" anchorCtr="0">
            <a:normAutofit/>
          </a:bodyPr>
          <a:lstStyle>
            <a:lvl1pPr marL="457200" lvl="0" indent="-228600" algn="l">
              <a:lnSpc>
                <a:spcPct val="110000"/>
              </a:lnSpc>
              <a:spcBef>
                <a:spcPts val="0"/>
              </a:spcBef>
              <a:spcAft>
                <a:spcPts val="0"/>
              </a:spcAft>
              <a:buClr>
                <a:schemeClr val="lt1"/>
              </a:buClr>
              <a:buSzPts val="1600"/>
              <a:buNone/>
              <a:defRPr sz="16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02" name="Google Shape;202;p29"/>
          <p:cNvSpPr txBox="1">
            <a:spLocks noGrp="1"/>
          </p:cNvSpPr>
          <p:nvPr>
            <p:ph type="body" idx="13"/>
          </p:nvPr>
        </p:nvSpPr>
        <p:spPr>
          <a:xfrm>
            <a:off x="5029200" y="3783598"/>
            <a:ext cx="685800" cy="338554"/>
          </a:xfrm>
          <a:prstGeom prst="rect">
            <a:avLst/>
          </a:prstGeom>
          <a:solidFill>
            <a:srgbClr val="92D050"/>
          </a:solidFill>
          <a:ln>
            <a:noFill/>
          </a:ln>
        </p:spPr>
        <p:txBody>
          <a:bodyPr spcFirstLastPara="1" wrap="square" lIns="91425" tIns="0" rIns="91425" bIns="45700" anchor="ctr" anchorCtr="0">
            <a:normAutofit/>
          </a:bodyPr>
          <a:lstStyle>
            <a:lvl1pPr marL="457200" lvl="0" indent="-228600" algn="l">
              <a:lnSpc>
                <a:spcPct val="110000"/>
              </a:lnSpc>
              <a:spcBef>
                <a:spcPts val="0"/>
              </a:spcBef>
              <a:spcAft>
                <a:spcPts val="0"/>
              </a:spcAft>
              <a:buClr>
                <a:schemeClr val="lt1"/>
              </a:buClr>
              <a:buSzPts val="1600"/>
              <a:buNone/>
              <a:defRPr sz="16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mart Art Layout">
  <p:cSld name="Smart Art Layout">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30"/>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7" name="Google Shape;207;p30"/>
          <p:cNvSpPr txBox="1">
            <a:spLocks noGrp="1"/>
          </p:cNvSpPr>
          <p:nvPr>
            <p:ph type="body" idx="1"/>
          </p:nvPr>
        </p:nvSpPr>
        <p:spPr>
          <a:xfrm>
            <a:off x="457200" y="914400"/>
            <a:ext cx="8229600" cy="51435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200"/>
              <a:buNone/>
              <a:defRPr sz="12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8" name="Google Shape;208;p30"/>
          <p:cNvSpPr>
            <a:spLocks noGrp="1"/>
          </p:cNvSpPr>
          <p:nvPr>
            <p:ph type="dgm" idx="2"/>
          </p:nvPr>
        </p:nvSpPr>
        <p:spPr>
          <a:xfrm>
            <a:off x="381000" y="1600200"/>
            <a:ext cx="4419600" cy="2628900"/>
          </a:xfrm>
          <a:prstGeom prst="rect">
            <a:avLst/>
          </a:prstGeom>
          <a:noFill/>
          <a:ln>
            <a:noFill/>
          </a:ln>
        </p:spPr>
        <p:txBody>
          <a:bodyPr spcFirstLastPara="1" wrap="square" lIns="91425" tIns="45700" rIns="91425" bIns="45700" anchor="t" anchorCtr="0">
            <a:normAutofit/>
          </a:bodyPr>
          <a:lstStyle>
            <a:lvl1pPr marR="0" lvl="0"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R="0" lvl="1"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2pPr>
            <a:lvl3pPr marR="0" lvl="2"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3pPr>
            <a:lvl4pPr marR="0" lvl="3"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R="0" lvl="4"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9" name="Google Shape;209;p30"/>
          <p:cNvSpPr txBox="1">
            <a:spLocks noGrp="1"/>
          </p:cNvSpPr>
          <p:nvPr>
            <p:ph type="body" idx="3"/>
          </p:nvPr>
        </p:nvSpPr>
        <p:spPr>
          <a:xfrm>
            <a:off x="5867400" y="1809750"/>
            <a:ext cx="26670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solidFill>
                  <a:srgbClr val="262626"/>
                </a:solidFil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0" name="Google Shape;210;p30"/>
          <p:cNvSpPr txBox="1">
            <a:spLocks noGrp="1"/>
          </p:cNvSpPr>
          <p:nvPr>
            <p:ph type="body" idx="4"/>
          </p:nvPr>
        </p:nvSpPr>
        <p:spPr>
          <a:xfrm>
            <a:off x="5867400" y="2419350"/>
            <a:ext cx="26670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solidFill>
                  <a:srgbClr val="262626"/>
                </a:solidFil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1" name="Google Shape;211;p30"/>
          <p:cNvSpPr txBox="1">
            <a:spLocks noGrp="1"/>
          </p:cNvSpPr>
          <p:nvPr>
            <p:ph type="body" idx="5"/>
          </p:nvPr>
        </p:nvSpPr>
        <p:spPr>
          <a:xfrm>
            <a:off x="5867400" y="3028950"/>
            <a:ext cx="26670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solidFill>
                  <a:srgbClr val="262626"/>
                </a:solidFil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2" name="Google Shape;212;p30"/>
          <p:cNvSpPr txBox="1">
            <a:spLocks noGrp="1"/>
          </p:cNvSpPr>
          <p:nvPr>
            <p:ph type="body" idx="6"/>
          </p:nvPr>
        </p:nvSpPr>
        <p:spPr>
          <a:xfrm>
            <a:off x="5867400" y="3638550"/>
            <a:ext cx="26670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solidFill>
                  <a:srgbClr val="262626"/>
                </a:solidFill>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3" name="Google Shape;213;p30"/>
          <p:cNvSpPr txBox="1">
            <a:spLocks noGrp="1"/>
          </p:cNvSpPr>
          <p:nvPr>
            <p:ph type="body" idx="7"/>
          </p:nvPr>
        </p:nvSpPr>
        <p:spPr>
          <a:xfrm>
            <a:off x="5105400" y="1943100"/>
            <a:ext cx="609600" cy="338554"/>
          </a:xfrm>
          <a:prstGeom prst="rect">
            <a:avLst/>
          </a:prstGeom>
          <a:solidFill>
            <a:srgbClr val="92D050"/>
          </a:solidFill>
          <a:ln>
            <a:noFill/>
          </a:ln>
        </p:spPr>
        <p:txBody>
          <a:bodyPr spcFirstLastPara="1" wrap="square" lIns="91425" tIns="0" rIns="91425" bIns="45700" anchor="ctr" anchorCtr="0">
            <a:normAutofit/>
          </a:bodyPr>
          <a:lstStyle>
            <a:lvl1pPr marL="457200" lvl="0" indent="-228600" algn="l">
              <a:lnSpc>
                <a:spcPct val="110000"/>
              </a:lnSpc>
              <a:spcBef>
                <a:spcPts val="0"/>
              </a:spcBef>
              <a:spcAft>
                <a:spcPts val="0"/>
              </a:spcAft>
              <a:buClr>
                <a:schemeClr val="lt1"/>
              </a:buClr>
              <a:buSzPts val="1600"/>
              <a:buNone/>
              <a:defRPr sz="1600" b="0" i="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14" name="Google Shape;214;p30"/>
          <p:cNvSpPr txBox="1">
            <a:spLocks noGrp="1"/>
          </p:cNvSpPr>
          <p:nvPr>
            <p:ph type="body" idx="8"/>
          </p:nvPr>
        </p:nvSpPr>
        <p:spPr>
          <a:xfrm>
            <a:off x="5105400" y="2571750"/>
            <a:ext cx="609600" cy="338554"/>
          </a:xfrm>
          <a:prstGeom prst="rect">
            <a:avLst/>
          </a:prstGeom>
          <a:solidFill>
            <a:srgbClr val="92D050"/>
          </a:solidFill>
          <a:ln>
            <a:noFill/>
          </a:ln>
        </p:spPr>
        <p:txBody>
          <a:bodyPr spcFirstLastPara="1" wrap="square" lIns="91425" tIns="0" rIns="91425" bIns="45700" anchor="ctr" anchorCtr="0">
            <a:normAutofit/>
          </a:bodyPr>
          <a:lstStyle>
            <a:lvl1pPr marL="457200" lvl="0" indent="-228600" algn="l">
              <a:lnSpc>
                <a:spcPct val="110000"/>
              </a:lnSpc>
              <a:spcBef>
                <a:spcPts val="0"/>
              </a:spcBef>
              <a:spcAft>
                <a:spcPts val="0"/>
              </a:spcAft>
              <a:buClr>
                <a:schemeClr val="lt1"/>
              </a:buClr>
              <a:buSzPts val="1600"/>
              <a:buNone/>
              <a:defRPr sz="1600" b="0" i="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15" name="Google Shape;215;p30"/>
          <p:cNvSpPr txBox="1">
            <a:spLocks noGrp="1"/>
          </p:cNvSpPr>
          <p:nvPr>
            <p:ph type="body" idx="9"/>
          </p:nvPr>
        </p:nvSpPr>
        <p:spPr>
          <a:xfrm>
            <a:off x="5105400" y="3181350"/>
            <a:ext cx="609600" cy="338554"/>
          </a:xfrm>
          <a:prstGeom prst="rect">
            <a:avLst/>
          </a:prstGeom>
          <a:solidFill>
            <a:srgbClr val="92D050"/>
          </a:solidFill>
          <a:ln>
            <a:noFill/>
          </a:ln>
        </p:spPr>
        <p:txBody>
          <a:bodyPr spcFirstLastPara="1" wrap="square" lIns="91425" tIns="0" rIns="91425" bIns="45700" anchor="ctr" anchorCtr="0">
            <a:normAutofit/>
          </a:bodyPr>
          <a:lstStyle>
            <a:lvl1pPr marL="457200" lvl="0" indent="-228600" algn="l">
              <a:lnSpc>
                <a:spcPct val="110000"/>
              </a:lnSpc>
              <a:spcBef>
                <a:spcPts val="0"/>
              </a:spcBef>
              <a:spcAft>
                <a:spcPts val="0"/>
              </a:spcAft>
              <a:buClr>
                <a:schemeClr val="lt1"/>
              </a:buClr>
              <a:buSzPts val="1600"/>
              <a:buNone/>
              <a:defRPr sz="1600" b="0" i="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16" name="Google Shape;216;p30"/>
          <p:cNvSpPr txBox="1">
            <a:spLocks noGrp="1"/>
          </p:cNvSpPr>
          <p:nvPr>
            <p:ph type="body" idx="13"/>
          </p:nvPr>
        </p:nvSpPr>
        <p:spPr>
          <a:xfrm>
            <a:off x="5105400" y="3783598"/>
            <a:ext cx="609600" cy="338554"/>
          </a:xfrm>
          <a:prstGeom prst="rect">
            <a:avLst/>
          </a:prstGeom>
          <a:solidFill>
            <a:srgbClr val="92D050"/>
          </a:solidFill>
          <a:ln>
            <a:noFill/>
          </a:ln>
        </p:spPr>
        <p:txBody>
          <a:bodyPr spcFirstLastPara="1" wrap="square" lIns="91425" tIns="0" rIns="91425" bIns="45700" anchor="ctr" anchorCtr="0">
            <a:normAutofit/>
          </a:bodyPr>
          <a:lstStyle>
            <a:lvl1pPr marL="457200" lvl="0" indent="-228600" algn="l">
              <a:lnSpc>
                <a:spcPct val="110000"/>
              </a:lnSpc>
              <a:spcBef>
                <a:spcPts val="0"/>
              </a:spcBef>
              <a:spcAft>
                <a:spcPts val="0"/>
              </a:spcAft>
              <a:buClr>
                <a:schemeClr val="lt1"/>
              </a:buClr>
              <a:buSzPts val="1600"/>
              <a:buNone/>
              <a:defRPr sz="1600" b="0" i="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omething About Us">
  <p:cSld name="Something About Us">
    <p:spTree>
      <p:nvGrpSpPr>
        <p:cNvPr id="1" name="Shape 217"/>
        <p:cNvGrpSpPr/>
        <p:nvPr/>
      </p:nvGrpSpPr>
      <p:grpSpPr>
        <a:xfrm>
          <a:off x="0" y="0"/>
          <a:ext cx="0" cy="0"/>
          <a:chOff x="0" y="0"/>
          <a:chExt cx="0" cy="0"/>
        </a:xfrm>
      </p:grpSpPr>
      <p:sp>
        <p:nvSpPr>
          <p:cNvPr id="218" name="Google Shape;218;p31"/>
          <p:cNvSpPr>
            <a:spLocks noGrp="1"/>
          </p:cNvSpPr>
          <p:nvPr>
            <p:ph type="pic" idx="2"/>
          </p:nvPr>
        </p:nvSpPr>
        <p:spPr>
          <a:xfrm>
            <a:off x="533400" y="990600"/>
            <a:ext cx="8001000" cy="2495550"/>
          </a:xfrm>
          <a:prstGeom prst="rect">
            <a:avLst/>
          </a:prstGeom>
          <a:noFill/>
          <a:ln w="38100" cap="flat" cmpd="sng">
            <a:solidFill>
              <a:srgbClr val="F2F2F2"/>
            </a:solidFill>
            <a:prstDash val="solid"/>
            <a:miter lim="800000"/>
            <a:headEnd type="none" w="sm" len="sm"/>
            <a:tailEnd type="none" w="sm" len="sm"/>
          </a:ln>
        </p:spPr>
      </p:sp>
      <p:sp>
        <p:nvSpPr>
          <p:cNvPr id="219" name="Google Shape;219;p31"/>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31"/>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2" name="Google Shape;222;p31"/>
          <p:cNvSpPr txBox="1">
            <a:spLocks noGrp="1"/>
          </p:cNvSpPr>
          <p:nvPr>
            <p:ph type="body" idx="1"/>
          </p:nvPr>
        </p:nvSpPr>
        <p:spPr>
          <a:xfrm>
            <a:off x="4800600" y="3714750"/>
            <a:ext cx="3810000" cy="685800"/>
          </a:xfrm>
          <a:prstGeom prst="rect">
            <a:avLst/>
          </a:prstGeom>
          <a:noFill/>
          <a:ln>
            <a:noFill/>
          </a:ln>
        </p:spPr>
        <p:txBody>
          <a:bodyPr spcFirstLastPara="1" wrap="square" lIns="91425" tIns="45700" rIns="91425" bIns="45700" anchor="t" anchorCtr="0">
            <a:noAutofit/>
          </a:bodyPr>
          <a:lstStyle>
            <a:lvl1pPr marL="457200" lvl="0" indent="-228600" algn="r">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228600" algn="l">
              <a:lnSpc>
                <a:spcPct val="110000"/>
              </a:lnSpc>
              <a:spcBef>
                <a:spcPts val="0"/>
              </a:spcBef>
              <a:spcAft>
                <a:spcPts val="0"/>
              </a:spcAft>
              <a:buClr>
                <a:srgbClr val="262626"/>
              </a:buClr>
              <a:buSzPts val="1600"/>
              <a:buNone/>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3" name="Google Shape;223;p31"/>
          <p:cNvSpPr txBox="1">
            <a:spLocks noGrp="1"/>
          </p:cNvSpPr>
          <p:nvPr>
            <p:ph type="body" idx="3"/>
          </p:nvPr>
        </p:nvSpPr>
        <p:spPr>
          <a:xfrm>
            <a:off x="533400" y="3733800"/>
            <a:ext cx="2438400" cy="285750"/>
          </a:xfrm>
          <a:prstGeom prst="rect">
            <a:avLst/>
          </a:prstGeom>
          <a:solidFill>
            <a:srgbClr val="262626"/>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6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24" name="Google Shape;224;p31"/>
          <p:cNvSpPr txBox="1">
            <a:spLocks noGrp="1"/>
          </p:cNvSpPr>
          <p:nvPr>
            <p:ph type="body" idx="4"/>
          </p:nvPr>
        </p:nvSpPr>
        <p:spPr>
          <a:xfrm>
            <a:off x="533400" y="4019550"/>
            <a:ext cx="29718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6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Gallery">
  <p:cSld name="Image Gallery">
    <p:spTree>
      <p:nvGrpSpPr>
        <p:cNvPr id="1" name="Shape 225"/>
        <p:cNvGrpSpPr/>
        <p:nvPr/>
      </p:nvGrpSpPr>
      <p:grpSpPr>
        <a:xfrm>
          <a:off x="0" y="0"/>
          <a:ext cx="0" cy="0"/>
          <a:chOff x="0" y="0"/>
          <a:chExt cx="0" cy="0"/>
        </a:xfrm>
      </p:grpSpPr>
      <p:sp>
        <p:nvSpPr>
          <p:cNvPr id="226" name="Google Shape;226;p32"/>
          <p:cNvSpPr>
            <a:spLocks noGrp="1"/>
          </p:cNvSpPr>
          <p:nvPr>
            <p:ph type="pic" idx="2"/>
          </p:nvPr>
        </p:nvSpPr>
        <p:spPr>
          <a:xfrm>
            <a:off x="533400" y="1123950"/>
            <a:ext cx="2286000" cy="1143000"/>
          </a:xfrm>
          <a:prstGeom prst="rect">
            <a:avLst/>
          </a:prstGeom>
          <a:noFill/>
          <a:ln>
            <a:noFill/>
          </a:ln>
        </p:spPr>
      </p:sp>
      <p:sp>
        <p:nvSpPr>
          <p:cNvPr id="227" name="Google Shape;227;p32"/>
          <p:cNvSpPr>
            <a:spLocks noGrp="1"/>
          </p:cNvSpPr>
          <p:nvPr>
            <p:ph type="pic" idx="3"/>
          </p:nvPr>
        </p:nvSpPr>
        <p:spPr>
          <a:xfrm>
            <a:off x="3124200" y="1123950"/>
            <a:ext cx="2286000" cy="1143000"/>
          </a:xfrm>
          <a:prstGeom prst="rect">
            <a:avLst/>
          </a:prstGeom>
          <a:noFill/>
          <a:ln>
            <a:noFill/>
          </a:ln>
        </p:spPr>
      </p:sp>
      <p:sp>
        <p:nvSpPr>
          <p:cNvPr id="228" name="Google Shape;228;p32"/>
          <p:cNvSpPr>
            <a:spLocks noGrp="1"/>
          </p:cNvSpPr>
          <p:nvPr>
            <p:ph type="pic" idx="4"/>
          </p:nvPr>
        </p:nvSpPr>
        <p:spPr>
          <a:xfrm>
            <a:off x="5715000" y="1123950"/>
            <a:ext cx="2286000" cy="1143000"/>
          </a:xfrm>
          <a:prstGeom prst="rect">
            <a:avLst/>
          </a:prstGeom>
          <a:noFill/>
          <a:ln>
            <a:noFill/>
          </a:ln>
        </p:spPr>
      </p:sp>
      <p:sp>
        <p:nvSpPr>
          <p:cNvPr id="229" name="Google Shape;229;p32"/>
          <p:cNvSpPr>
            <a:spLocks noGrp="1"/>
          </p:cNvSpPr>
          <p:nvPr>
            <p:ph type="pic" idx="5"/>
          </p:nvPr>
        </p:nvSpPr>
        <p:spPr>
          <a:xfrm>
            <a:off x="533400" y="2876550"/>
            <a:ext cx="2286000" cy="1143000"/>
          </a:xfrm>
          <a:prstGeom prst="rect">
            <a:avLst/>
          </a:prstGeom>
          <a:noFill/>
          <a:ln>
            <a:noFill/>
          </a:ln>
        </p:spPr>
      </p:sp>
      <p:sp>
        <p:nvSpPr>
          <p:cNvPr id="230" name="Google Shape;230;p32"/>
          <p:cNvSpPr>
            <a:spLocks noGrp="1"/>
          </p:cNvSpPr>
          <p:nvPr>
            <p:ph type="pic" idx="6"/>
          </p:nvPr>
        </p:nvSpPr>
        <p:spPr>
          <a:xfrm>
            <a:off x="3124200" y="2876550"/>
            <a:ext cx="2286000" cy="1143000"/>
          </a:xfrm>
          <a:prstGeom prst="rect">
            <a:avLst/>
          </a:prstGeom>
          <a:noFill/>
          <a:ln>
            <a:noFill/>
          </a:ln>
        </p:spPr>
      </p:sp>
      <p:sp>
        <p:nvSpPr>
          <p:cNvPr id="231" name="Google Shape;231;p32"/>
          <p:cNvSpPr>
            <a:spLocks noGrp="1"/>
          </p:cNvSpPr>
          <p:nvPr>
            <p:ph type="pic" idx="7"/>
          </p:nvPr>
        </p:nvSpPr>
        <p:spPr>
          <a:xfrm>
            <a:off x="5715000" y="2876550"/>
            <a:ext cx="2286000" cy="1143000"/>
          </a:xfrm>
          <a:prstGeom prst="rect">
            <a:avLst/>
          </a:prstGeom>
          <a:noFill/>
          <a:ln>
            <a:noFill/>
          </a:ln>
        </p:spPr>
      </p:sp>
      <p:sp>
        <p:nvSpPr>
          <p:cNvPr id="232" name="Google Shape;232;p32"/>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32"/>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5" name="Google Shape;235;p32"/>
          <p:cNvSpPr txBox="1">
            <a:spLocks noGrp="1"/>
          </p:cNvSpPr>
          <p:nvPr>
            <p:ph type="body" idx="1"/>
          </p:nvPr>
        </p:nvSpPr>
        <p:spPr>
          <a:xfrm>
            <a:off x="533400" y="2266950"/>
            <a:ext cx="2286000" cy="27432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400"/>
              <a:buFont typeface="Bebas Neue"/>
              <a:buNone/>
              <a:defRPr sz="14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36" name="Google Shape;236;p32"/>
          <p:cNvSpPr txBox="1">
            <a:spLocks noGrp="1"/>
          </p:cNvSpPr>
          <p:nvPr>
            <p:ph type="body" idx="8"/>
          </p:nvPr>
        </p:nvSpPr>
        <p:spPr>
          <a:xfrm>
            <a:off x="3124200" y="2266950"/>
            <a:ext cx="2286000" cy="27432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400"/>
              <a:buFont typeface="Bebas Neue"/>
              <a:buNone/>
              <a:defRPr sz="14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37" name="Google Shape;237;p32"/>
          <p:cNvSpPr txBox="1">
            <a:spLocks noGrp="1"/>
          </p:cNvSpPr>
          <p:nvPr>
            <p:ph type="body" idx="9"/>
          </p:nvPr>
        </p:nvSpPr>
        <p:spPr>
          <a:xfrm>
            <a:off x="5715000" y="2266950"/>
            <a:ext cx="2286000" cy="27432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400"/>
              <a:buFont typeface="Bebas Neue"/>
              <a:buNone/>
              <a:defRPr sz="14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38" name="Google Shape;238;p32"/>
          <p:cNvSpPr txBox="1">
            <a:spLocks noGrp="1"/>
          </p:cNvSpPr>
          <p:nvPr>
            <p:ph type="body" idx="13"/>
          </p:nvPr>
        </p:nvSpPr>
        <p:spPr>
          <a:xfrm>
            <a:off x="533400" y="4019550"/>
            <a:ext cx="2286000" cy="27432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400"/>
              <a:buFont typeface="Bebas Neue"/>
              <a:buNone/>
              <a:defRPr sz="14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39" name="Google Shape;239;p32"/>
          <p:cNvSpPr txBox="1">
            <a:spLocks noGrp="1"/>
          </p:cNvSpPr>
          <p:nvPr>
            <p:ph type="body" idx="14"/>
          </p:nvPr>
        </p:nvSpPr>
        <p:spPr>
          <a:xfrm>
            <a:off x="3124200" y="4019550"/>
            <a:ext cx="2286000" cy="27432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400"/>
              <a:buFont typeface="Bebas Neue"/>
              <a:buNone/>
              <a:defRPr sz="14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40" name="Google Shape;240;p32"/>
          <p:cNvSpPr txBox="1">
            <a:spLocks noGrp="1"/>
          </p:cNvSpPr>
          <p:nvPr>
            <p:ph type="body" idx="15"/>
          </p:nvPr>
        </p:nvSpPr>
        <p:spPr>
          <a:xfrm>
            <a:off x="5715000" y="4019550"/>
            <a:ext cx="2286000" cy="27432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400"/>
              <a:buFont typeface="Bebas Neue"/>
              <a:buNone/>
              <a:defRPr sz="14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ur Services">
  <p:cSld name="Our Services">
    <p:spTree>
      <p:nvGrpSpPr>
        <p:cNvPr id="1" name="Shape 241"/>
        <p:cNvGrpSpPr/>
        <p:nvPr/>
      </p:nvGrpSpPr>
      <p:grpSpPr>
        <a:xfrm>
          <a:off x="0" y="0"/>
          <a:ext cx="0" cy="0"/>
          <a:chOff x="0" y="0"/>
          <a:chExt cx="0" cy="0"/>
        </a:xfrm>
      </p:grpSpPr>
      <p:sp>
        <p:nvSpPr>
          <p:cNvPr id="242" name="Google Shape;242;p33"/>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33"/>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p33"/>
          <p:cNvSpPr/>
          <p:nvPr/>
        </p:nvSpPr>
        <p:spPr>
          <a:xfrm>
            <a:off x="533400" y="1029611"/>
            <a:ext cx="7772400" cy="399140"/>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6" name="Google Shape;246;p33"/>
          <p:cNvSpPr>
            <a:spLocks noGrp="1"/>
          </p:cNvSpPr>
          <p:nvPr>
            <p:ph type="pic" idx="2"/>
          </p:nvPr>
        </p:nvSpPr>
        <p:spPr>
          <a:xfrm>
            <a:off x="533400" y="1885950"/>
            <a:ext cx="762000" cy="718705"/>
          </a:xfrm>
          <a:prstGeom prst="roundRect">
            <a:avLst>
              <a:gd name="adj" fmla="val 16667"/>
            </a:avLst>
          </a:prstGeom>
          <a:noFill/>
          <a:ln>
            <a:noFill/>
          </a:ln>
          <a:effectLst>
            <a:reflection stA="52000" endA="300" endPos="35000" sy="-100000" algn="bl" rotWithShape="0"/>
          </a:effectLst>
        </p:spPr>
      </p:sp>
      <p:sp>
        <p:nvSpPr>
          <p:cNvPr id="247" name="Google Shape;247;p33"/>
          <p:cNvSpPr>
            <a:spLocks noGrp="1"/>
          </p:cNvSpPr>
          <p:nvPr>
            <p:ph type="pic" idx="3"/>
          </p:nvPr>
        </p:nvSpPr>
        <p:spPr>
          <a:xfrm>
            <a:off x="533400" y="3257550"/>
            <a:ext cx="762000" cy="718705"/>
          </a:xfrm>
          <a:prstGeom prst="roundRect">
            <a:avLst>
              <a:gd name="adj" fmla="val 16667"/>
            </a:avLst>
          </a:prstGeom>
          <a:noFill/>
          <a:ln>
            <a:noFill/>
          </a:ln>
          <a:effectLst>
            <a:reflection stA="52000" endA="300" endPos="35000" sy="-100000" algn="bl" rotWithShape="0"/>
          </a:effectLst>
        </p:spPr>
      </p:sp>
      <p:sp>
        <p:nvSpPr>
          <p:cNvPr id="248" name="Google Shape;248;p33"/>
          <p:cNvSpPr>
            <a:spLocks noGrp="1"/>
          </p:cNvSpPr>
          <p:nvPr>
            <p:ph type="pic" idx="4"/>
          </p:nvPr>
        </p:nvSpPr>
        <p:spPr>
          <a:xfrm>
            <a:off x="4724400" y="3257550"/>
            <a:ext cx="762000" cy="718705"/>
          </a:xfrm>
          <a:prstGeom prst="roundRect">
            <a:avLst>
              <a:gd name="adj" fmla="val 16667"/>
            </a:avLst>
          </a:prstGeom>
          <a:noFill/>
          <a:ln>
            <a:noFill/>
          </a:ln>
          <a:effectLst>
            <a:reflection stA="52000" endA="300" endPos="35000" sy="-100000" algn="bl" rotWithShape="0"/>
          </a:effectLst>
        </p:spPr>
      </p:sp>
      <p:sp>
        <p:nvSpPr>
          <p:cNvPr id="249" name="Google Shape;249;p33"/>
          <p:cNvSpPr>
            <a:spLocks noGrp="1"/>
          </p:cNvSpPr>
          <p:nvPr>
            <p:ph type="pic" idx="5"/>
          </p:nvPr>
        </p:nvSpPr>
        <p:spPr>
          <a:xfrm>
            <a:off x="4724400" y="1885950"/>
            <a:ext cx="762000" cy="718705"/>
          </a:xfrm>
          <a:prstGeom prst="roundRect">
            <a:avLst>
              <a:gd name="adj" fmla="val 16667"/>
            </a:avLst>
          </a:prstGeom>
          <a:noFill/>
          <a:ln>
            <a:noFill/>
          </a:ln>
          <a:effectLst>
            <a:reflection stA="52000" endA="300" endPos="35000" sy="-100000" algn="bl" rotWithShape="0"/>
          </a:effectLst>
        </p:spPr>
      </p:sp>
      <p:sp>
        <p:nvSpPr>
          <p:cNvPr id="250" name="Google Shape;250;p33"/>
          <p:cNvSpPr txBox="1">
            <a:spLocks noGrp="1"/>
          </p:cNvSpPr>
          <p:nvPr>
            <p:ph type="body" idx="1"/>
          </p:nvPr>
        </p:nvSpPr>
        <p:spPr>
          <a:xfrm>
            <a:off x="1371600" y="1809750"/>
            <a:ext cx="2209800" cy="2286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None/>
              <a:defRPr sz="16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CC3399"/>
              </a:buClr>
              <a:buSzPts val="1600"/>
              <a:buChar char="–"/>
              <a:defRPr sz="1600" b="1">
                <a:solidFill>
                  <a:srgbClr val="CC3399"/>
                </a:solidFill>
              </a:defRPr>
            </a:lvl2pPr>
            <a:lvl3pPr marL="1371600" lvl="2" indent="-330200" algn="l">
              <a:lnSpc>
                <a:spcPct val="110000"/>
              </a:lnSpc>
              <a:spcBef>
                <a:spcPts val="0"/>
              </a:spcBef>
              <a:spcAft>
                <a:spcPts val="0"/>
              </a:spcAft>
              <a:buClr>
                <a:srgbClr val="CC3399"/>
              </a:buClr>
              <a:buSzPts val="1600"/>
              <a:buChar char="•"/>
              <a:defRPr sz="1600" b="1">
                <a:solidFill>
                  <a:srgbClr val="CC3399"/>
                </a:solidFill>
              </a:defRPr>
            </a:lvl3pPr>
            <a:lvl4pPr marL="1828800" lvl="3" indent="-330200" algn="l">
              <a:lnSpc>
                <a:spcPct val="110000"/>
              </a:lnSpc>
              <a:spcBef>
                <a:spcPts val="0"/>
              </a:spcBef>
              <a:spcAft>
                <a:spcPts val="0"/>
              </a:spcAft>
              <a:buClr>
                <a:srgbClr val="CC3399"/>
              </a:buClr>
              <a:buSzPts val="1600"/>
              <a:buChar char="–"/>
              <a:defRPr sz="1600" b="1">
                <a:solidFill>
                  <a:srgbClr val="CC3399"/>
                </a:solidFill>
              </a:defRPr>
            </a:lvl4pPr>
            <a:lvl5pPr marL="2286000" lvl="4" indent="-330200" algn="l">
              <a:lnSpc>
                <a:spcPct val="110000"/>
              </a:lnSpc>
              <a:spcBef>
                <a:spcPts val="0"/>
              </a:spcBef>
              <a:spcAft>
                <a:spcPts val="0"/>
              </a:spcAft>
              <a:buClr>
                <a:srgbClr val="CC3399"/>
              </a:buClr>
              <a:buSzPts val="1600"/>
              <a:buChar char="»"/>
              <a:defRPr sz="1600" b="1">
                <a:solidFill>
                  <a:srgbClr val="CC339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51" name="Google Shape;251;p33"/>
          <p:cNvSpPr txBox="1">
            <a:spLocks noGrp="1"/>
          </p:cNvSpPr>
          <p:nvPr>
            <p:ph type="body" idx="6"/>
          </p:nvPr>
        </p:nvSpPr>
        <p:spPr>
          <a:xfrm>
            <a:off x="1371600" y="2076450"/>
            <a:ext cx="2971800" cy="8001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0"/>
              </a:spcBef>
              <a:spcAft>
                <a:spcPts val="0"/>
              </a:spcAft>
              <a:buClr>
                <a:srgbClr val="262626"/>
              </a:buClr>
              <a:buSzPts val="1100"/>
              <a:buFont typeface="Arial"/>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2" name="Google Shape;252;p33"/>
          <p:cNvSpPr txBox="1">
            <a:spLocks noGrp="1"/>
          </p:cNvSpPr>
          <p:nvPr>
            <p:ph type="body" idx="7"/>
          </p:nvPr>
        </p:nvSpPr>
        <p:spPr>
          <a:xfrm>
            <a:off x="5562600" y="1809750"/>
            <a:ext cx="2209800" cy="2286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None/>
              <a:defRPr sz="16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CC3399"/>
              </a:buClr>
              <a:buSzPts val="1600"/>
              <a:buChar char="–"/>
              <a:defRPr sz="1600" b="1">
                <a:solidFill>
                  <a:srgbClr val="CC3399"/>
                </a:solidFill>
              </a:defRPr>
            </a:lvl2pPr>
            <a:lvl3pPr marL="1371600" lvl="2" indent="-330200" algn="l">
              <a:lnSpc>
                <a:spcPct val="110000"/>
              </a:lnSpc>
              <a:spcBef>
                <a:spcPts val="0"/>
              </a:spcBef>
              <a:spcAft>
                <a:spcPts val="0"/>
              </a:spcAft>
              <a:buClr>
                <a:srgbClr val="CC3399"/>
              </a:buClr>
              <a:buSzPts val="1600"/>
              <a:buChar char="•"/>
              <a:defRPr sz="1600" b="1">
                <a:solidFill>
                  <a:srgbClr val="CC3399"/>
                </a:solidFill>
              </a:defRPr>
            </a:lvl3pPr>
            <a:lvl4pPr marL="1828800" lvl="3" indent="-330200" algn="l">
              <a:lnSpc>
                <a:spcPct val="110000"/>
              </a:lnSpc>
              <a:spcBef>
                <a:spcPts val="0"/>
              </a:spcBef>
              <a:spcAft>
                <a:spcPts val="0"/>
              </a:spcAft>
              <a:buClr>
                <a:srgbClr val="CC3399"/>
              </a:buClr>
              <a:buSzPts val="1600"/>
              <a:buChar char="–"/>
              <a:defRPr sz="1600" b="1">
                <a:solidFill>
                  <a:srgbClr val="CC3399"/>
                </a:solidFill>
              </a:defRPr>
            </a:lvl4pPr>
            <a:lvl5pPr marL="2286000" lvl="4" indent="-330200" algn="l">
              <a:lnSpc>
                <a:spcPct val="110000"/>
              </a:lnSpc>
              <a:spcBef>
                <a:spcPts val="0"/>
              </a:spcBef>
              <a:spcAft>
                <a:spcPts val="0"/>
              </a:spcAft>
              <a:buClr>
                <a:srgbClr val="CC3399"/>
              </a:buClr>
              <a:buSzPts val="1600"/>
              <a:buChar char="»"/>
              <a:defRPr sz="1600" b="1">
                <a:solidFill>
                  <a:srgbClr val="CC339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53" name="Google Shape;253;p33"/>
          <p:cNvSpPr txBox="1">
            <a:spLocks noGrp="1"/>
          </p:cNvSpPr>
          <p:nvPr>
            <p:ph type="body" idx="8"/>
          </p:nvPr>
        </p:nvSpPr>
        <p:spPr>
          <a:xfrm>
            <a:off x="5562600" y="2076450"/>
            <a:ext cx="2971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4" name="Google Shape;254;p33"/>
          <p:cNvSpPr txBox="1">
            <a:spLocks noGrp="1"/>
          </p:cNvSpPr>
          <p:nvPr>
            <p:ph type="body" idx="9"/>
          </p:nvPr>
        </p:nvSpPr>
        <p:spPr>
          <a:xfrm>
            <a:off x="1371600" y="3181350"/>
            <a:ext cx="2209800" cy="2286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None/>
              <a:defRPr sz="16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CC3399"/>
              </a:buClr>
              <a:buSzPts val="1600"/>
              <a:buChar char="–"/>
              <a:defRPr sz="1600" b="1">
                <a:solidFill>
                  <a:srgbClr val="CC3399"/>
                </a:solidFill>
              </a:defRPr>
            </a:lvl2pPr>
            <a:lvl3pPr marL="1371600" lvl="2" indent="-330200" algn="l">
              <a:lnSpc>
                <a:spcPct val="110000"/>
              </a:lnSpc>
              <a:spcBef>
                <a:spcPts val="0"/>
              </a:spcBef>
              <a:spcAft>
                <a:spcPts val="0"/>
              </a:spcAft>
              <a:buClr>
                <a:srgbClr val="CC3399"/>
              </a:buClr>
              <a:buSzPts val="1600"/>
              <a:buChar char="•"/>
              <a:defRPr sz="1600" b="1">
                <a:solidFill>
                  <a:srgbClr val="CC3399"/>
                </a:solidFill>
              </a:defRPr>
            </a:lvl3pPr>
            <a:lvl4pPr marL="1828800" lvl="3" indent="-330200" algn="l">
              <a:lnSpc>
                <a:spcPct val="110000"/>
              </a:lnSpc>
              <a:spcBef>
                <a:spcPts val="0"/>
              </a:spcBef>
              <a:spcAft>
                <a:spcPts val="0"/>
              </a:spcAft>
              <a:buClr>
                <a:srgbClr val="CC3399"/>
              </a:buClr>
              <a:buSzPts val="1600"/>
              <a:buChar char="–"/>
              <a:defRPr sz="1600" b="1">
                <a:solidFill>
                  <a:srgbClr val="CC3399"/>
                </a:solidFill>
              </a:defRPr>
            </a:lvl4pPr>
            <a:lvl5pPr marL="2286000" lvl="4" indent="-330200" algn="l">
              <a:lnSpc>
                <a:spcPct val="110000"/>
              </a:lnSpc>
              <a:spcBef>
                <a:spcPts val="0"/>
              </a:spcBef>
              <a:spcAft>
                <a:spcPts val="0"/>
              </a:spcAft>
              <a:buClr>
                <a:srgbClr val="CC3399"/>
              </a:buClr>
              <a:buSzPts val="1600"/>
              <a:buChar char="»"/>
              <a:defRPr sz="1600" b="1">
                <a:solidFill>
                  <a:srgbClr val="CC339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55" name="Google Shape;255;p33"/>
          <p:cNvSpPr txBox="1">
            <a:spLocks noGrp="1"/>
          </p:cNvSpPr>
          <p:nvPr>
            <p:ph type="body" idx="13"/>
          </p:nvPr>
        </p:nvSpPr>
        <p:spPr>
          <a:xfrm>
            <a:off x="1371600" y="3448050"/>
            <a:ext cx="2971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6" name="Google Shape;256;p33"/>
          <p:cNvSpPr txBox="1">
            <a:spLocks noGrp="1"/>
          </p:cNvSpPr>
          <p:nvPr>
            <p:ph type="body" idx="14"/>
          </p:nvPr>
        </p:nvSpPr>
        <p:spPr>
          <a:xfrm>
            <a:off x="5562600" y="3181350"/>
            <a:ext cx="2209800" cy="2286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None/>
              <a:defRPr sz="16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CC3399"/>
              </a:buClr>
              <a:buSzPts val="1600"/>
              <a:buChar char="–"/>
              <a:defRPr sz="1600" b="1">
                <a:solidFill>
                  <a:srgbClr val="CC3399"/>
                </a:solidFill>
              </a:defRPr>
            </a:lvl2pPr>
            <a:lvl3pPr marL="1371600" lvl="2" indent="-330200" algn="l">
              <a:lnSpc>
                <a:spcPct val="110000"/>
              </a:lnSpc>
              <a:spcBef>
                <a:spcPts val="0"/>
              </a:spcBef>
              <a:spcAft>
                <a:spcPts val="0"/>
              </a:spcAft>
              <a:buClr>
                <a:srgbClr val="CC3399"/>
              </a:buClr>
              <a:buSzPts val="1600"/>
              <a:buChar char="•"/>
              <a:defRPr sz="1600" b="1">
                <a:solidFill>
                  <a:srgbClr val="CC3399"/>
                </a:solidFill>
              </a:defRPr>
            </a:lvl3pPr>
            <a:lvl4pPr marL="1828800" lvl="3" indent="-330200" algn="l">
              <a:lnSpc>
                <a:spcPct val="110000"/>
              </a:lnSpc>
              <a:spcBef>
                <a:spcPts val="0"/>
              </a:spcBef>
              <a:spcAft>
                <a:spcPts val="0"/>
              </a:spcAft>
              <a:buClr>
                <a:srgbClr val="CC3399"/>
              </a:buClr>
              <a:buSzPts val="1600"/>
              <a:buChar char="–"/>
              <a:defRPr sz="1600" b="1">
                <a:solidFill>
                  <a:srgbClr val="CC3399"/>
                </a:solidFill>
              </a:defRPr>
            </a:lvl4pPr>
            <a:lvl5pPr marL="2286000" lvl="4" indent="-330200" algn="l">
              <a:lnSpc>
                <a:spcPct val="110000"/>
              </a:lnSpc>
              <a:spcBef>
                <a:spcPts val="0"/>
              </a:spcBef>
              <a:spcAft>
                <a:spcPts val="0"/>
              </a:spcAft>
              <a:buClr>
                <a:srgbClr val="CC3399"/>
              </a:buClr>
              <a:buSzPts val="1600"/>
              <a:buChar char="»"/>
              <a:defRPr sz="1600" b="1">
                <a:solidFill>
                  <a:srgbClr val="CC339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57" name="Google Shape;257;p33"/>
          <p:cNvSpPr txBox="1">
            <a:spLocks noGrp="1"/>
          </p:cNvSpPr>
          <p:nvPr>
            <p:ph type="body" idx="15"/>
          </p:nvPr>
        </p:nvSpPr>
        <p:spPr>
          <a:xfrm>
            <a:off x="5562600" y="3448050"/>
            <a:ext cx="2971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8" name="Google Shape;258;p33"/>
          <p:cNvSpPr txBox="1">
            <a:spLocks noGrp="1"/>
          </p:cNvSpPr>
          <p:nvPr>
            <p:ph type="body" idx="16"/>
          </p:nvPr>
        </p:nvSpPr>
        <p:spPr>
          <a:xfrm>
            <a:off x="533400" y="1047750"/>
            <a:ext cx="1905000" cy="381000"/>
          </a:xfrm>
          <a:prstGeom prst="rect">
            <a:avLst/>
          </a:prstGeom>
          <a:noFill/>
          <a:ln>
            <a:noFill/>
          </a:ln>
        </p:spPr>
        <p:txBody>
          <a:bodyPr spcFirstLastPara="1" wrap="square" lIns="91425" tIns="45700" rIns="91425" bIns="45700" anchor="ctr" anchorCtr="0">
            <a:normAutofit/>
          </a:bodyPr>
          <a:lstStyle>
            <a:lvl1pPr marL="457200" lvl="0" indent="-228600" algn="ctr">
              <a:lnSpc>
                <a:spcPct val="110000"/>
              </a:lnSpc>
              <a:spcBef>
                <a:spcPts val="0"/>
              </a:spcBef>
              <a:spcAft>
                <a:spcPts val="0"/>
              </a:spcAft>
              <a:buClr>
                <a:srgbClr val="262626"/>
              </a:buClr>
              <a:buSzPts val="1400"/>
              <a:buNone/>
              <a:defRPr sz="14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59" name="Google Shape;259;p33"/>
          <p:cNvSpPr txBox="1">
            <a:spLocks noGrp="1"/>
          </p:cNvSpPr>
          <p:nvPr>
            <p:ph type="body" idx="17"/>
          </p:nvPr>
        </p:nvSpPr>
        <p:spPr>
          <a:xfrm>
            <a:off x="2590800" y="1047750"/>
            <a:ext cx="2057400" cy="381000"/>
          </a:xfrm>
          <a:prstGeom prst="rect">
            <a:avLst/>
          </a:prstGeom>
          <a:noFill/>
          <a:ln>
            <a:noFill/>
          </a:ln>
        </p:spPr>
        <p:txBody>
          <a:bodyPr spcFirstLastPara="1" wrap="square" lIns="91425" tIns="45700" rIns="91425" bIns="45700" anchor="ctr" anchorCtr="0">
            <a:normAutofit/>
          </a:bodyPr>
          <a:lstStyle>
            <a:lvl1pPr marL="457200" lvl="0" indent="-228600" algn="ctr">
              <a:lnSpc>
                <a:spcPct val="110000"/>
              </a:lnSpc>
              <a:spcBef>
                <a:spcPts val="0"/>
              </a:spcBef>
              <a:spcAft>
                <a:spcPts val="0"/>
              </a:spcAft>
              <a:buClr>
                <a:srgbClr val="262626"/>
              </a:buClr>
              <a:buSzPts val="1400"/>
              <a:buNone/>
              <a:defRPr sz="14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60" name="Google Shape;260;p33"/>
          <p:cNvSpPr txBox="1">
            <a:spLocks noGrp="1"/>
          </p:cNvSpPr>
          <p:nvPr>
            <p:ph type="body" idx="18"/>
          </p:nvPr>
        </p:nvSpPr>
        <p:spPr>
          <a:xfrm>
            <a:off x="4724400" y="1047750"/>
            <a:ext cx="1524000" cy="381000"/>
          </a:xfrm>
          <a:prstGeom prst="rect">
            <a:avLst/>
          </a:prstGeom>
          <a:noFill/>
          <a:ln>
            <a:noFill/>
          </a:ln>
        </p:spPr>
        <p:txBody>
          <a:bodyPr spcFirstLastPara="1" wrap="square" lIns="91425" tIns="45700" rIns="91425" bIns="45700" anchor="ctr" anchorCtr="0">
            <a:normAutofit/>
          </a:bodyPr>
          <a:lstStyle>
            <a:lvl1pPr marL="457200" lvl="0" indent="-228600" algn="ctr">
              <a:lnSpc>
                <a:spcPct val="110000"/>
              </a:lnSpc>
              <a:spcBef>
                <a:spcPts val="0"/>
              </a:spcBef>
              <a:spcAft>
                <a:spcPts val="0"/>
              </a:spcAft>
              <a:buClr>
                <a:srgbClr val="262626"/>
              </a:buClr>
              <a:buSzPts val="1400"/>
              <a:buNone/>
              <a:defRPr sz="14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61" name="Google Shape;261;p33"/>
          <p:cNvSpPr txBox="1">
            <a:spLocks noGrp="1"/>
          </p:cNvSpPr>
          <p:nvPr>
            <p:ph type="body" idx="19"/>
          </p:nvPr>
        </p:nvSpPr>
        <p:spPr>
          <a:xfrm>
            <a:off x="6400800" y="1047750"/>
            <a:ext cx="1828800" cy="381000"/>
          </a:xfrm>
          <a:prstGeom prst="rect">
            <a:avLst/>
          </a:prstGeom>
          <a:noFill/>
          <a:ln>
            <a:noFill/>
          </a:ln>
        </p:spPr>
        <p:txBody>
          <a:bodyPr spcFirstLastPara="1" wrap="square" lIns="91425" tIns="45700" rIns="91425" bIns="45700" anchor="ctr" anchorCtr="0">
            <a:normAutofit/>
          </a:bodyPr>
          <a:lstStyle>
            <a:lvl1pPr marL="457200" lvl="0" indent="-228600" algn="ctr">
              <a:lnSpc>
                <a:spcPct val="110000"/>
              </a:lnSpc>
              <a:spcBef>
                <a:spcPts val="0"/>
              </a:spcBef>
              <a:spcAft>
                <a:spcPts val="0"/>
              </a:spcAft>
              <a:buClr>
                <a:srgbClr val="262626"/>
              </a:buClr>
              <a:buSzPts val="1400"/>
              <a:buNone/>
              <a:defRPr sz="14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se Study Layout">
  <p:cSld name="Case Study Layout">
    <p:spTree>
      <p:nvGrpSpPr>
        <p:cNvPr id="1" name="Shape 262"/>
        <p:cNvGrpSpPr/>
        <p:nvPr/>
      </p:nvGrpSpPr>
      <p:grpSpPr>
        <a:xfrm>
          <a:off x="0" y="0"/>
          <a:ext cx="0" cy="0"/>
          <a:chOff x="0" y="0"/>
          <a:chExt cx="0" cy="0"/>
        </a:xfrm>
      </p:grpSpPr>
      <p:sp>
        <p:nvSpPr>
          <p:cNvPr id="263" name="Google Shape;263;p34"/>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34"/>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6" name="Google Shape;266;p34"/>
          <p:cNvSpPr txBox="1">
            <a:spLocks noGrp="1"/>
          </p:cNvSpPr>
          <p:nvPr>
            <p:ph type="body" idx="1"/>
          </p:nvPr>
        </p:nvSpPr>
        <p:spPr>
          <a:xfrm>
            <a:off x="457200" y="990600"/>
            <a:ext cx="8229600" cy="51435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200"/>
              <a:buNone/>
              <a:defRPr sz="12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7" name="Google Shape;267;p34"/>
          <p:cNvSpPr>
            <a:spLocks noGrp="1"/>
          </p:cNvSpPr>
          <p:nvPr>
            <p:ph type="pic" idx="2"/>
          </p:nvPr>
        </p:nvSpPr>
        <p:spPr>
          <a:xfrm>
            <a:off x="533400" y="1790700"/>
            <a:ext cx="4419600" cy="2457450"/>
          </a:xfrm>
          <a:prstGeom prst="rect">
            <a:avLst/>
          </a:prstGeom>
          <a:noFill/>
          <a:ln w="38100" cap="flat" cmpd="sng">
            <a:solidFill>
              <a:schemeClr val="lt1"/>
            </a:solidFill>
            <a:prstDash val="solid"/>
            <a:miter lim="800000"/>
            <a:headEnd type="none" w="sm" len="sm"/>
            <a:tailEnd type="none" w="sm" len="sm"/>
          </a:ln>
        </p:spPr>
      </p:sp>
      <p:sp>
        <p:nvSpPr>
          <p:cNvPr id="268" name="Google Shape;268;p34"/>
          <p:cNvSpPr txBox="1">
            <a:spLocks noGrp="1"/>
          </p:cNvSpPr>
          <p:nvPr>
            <p:ph type="body" idx="3"/>
          </p:nvPr>
        </p:nvSpPr>
        <p:spPr>
          <a:xfrm>
            <a:off x="5257800" y="3790950"/>
            <a:ext cx="3429000" cy="457200"/>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9" name="Google Shape;269;p34"/>
          <p:cNvSpPr txBox="1">
            <a:spLocks noGrp="1"/>
          </p:cNvSpPr>
          <p:nvPr>
            <p:ph type="body" idx="4"/>
          </p:nvPr>
        </p:nvSpPr>
        <p:spPr>
          <a:xfrm>
            <a:off x="5257800" y="2419350"/>
            <a:ext cx="3429000" cy="1219200"/>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0" name="Google Shape;270;p34"/>
          <p:cNvSpPr txBox="1">
            <a:spLocks noGrp="1"/>
          </p:cNvSpPr>
          <p:nvPr>
            <p:ph type="body" idx="5"/>
          </p:nvPr>
        </p:nvSpPr>
        <p:spPr>
          <a:xfrm>
            <a:off x="5257800" y="1733550"/>
            <a:ext cx="3429000" cy="457200"/>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 and Bullet List">
  <p:cSld name="Image and Bullet List">
    <p:spTree>
      <p:nvGrpSpPr>
        <p:cNvPr id="1" name="Shape 271"/>
        <p:cNvGrpSpPr/>
        <p:nvPr/>
      </p:nvGrpSpPr>
      <p:grpSpPr>
        <a:xfrm>
          <a:off x="0" y="0"/>
          <a:ext cx="0" cy="0"/>
          <a:chOff x="0" y="0"/>
          <a:chExt cx="0" cy="0"/>
        </a:xfrm>
      </p:grpSpPr>
      <p:sp>
        <p:nvSpPr>
          <p:cNvPr id="272" name="Google Shape;272;p35"/>
          <p:cNvSpPr>
            <a:spLocks noGrp="1"/>
          </p:cNvSpPr>
          <p:nvPr>
            <p:ph type="pic" idx="2"/>
          </p:nvPr>
        </p:nvSpPr>
        <p:spPr>
          <a:xfrm>
            <a:off x="0" y="1047750"/>
            <a:ext cx="9144000" cy="2819400"/>
          </a:xfrm>
          <a:prstGeom prst="rect">
            <a:avLst/>
          </a:prstGeom>
          <a:noFill/>
          <a:ln>
            <a:noFill/>
          </a:ln>
        </p:spPr>
      </p:sp>
      <p:sp>
        <p:nvSpPr>
          <p:cNvPr id="273" name="Google Shape;273;p35"/>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35"/>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6" name="Google Shape;276;p35"/>
          <p:cNvSpPr txBox="1">
            <a:spLocks noGrp="1"/>
          </p:cNvSpPr>
          <p:nvPr>
            <p:ph type="body" idx="1"/>
          </p:nvPr>
        </p:nvSpPr>
        <p:spPr>
          <a:xfrm>
            <a:off x="304800" y="4019550"/>
            <a:ext cx="85344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0FCED3"/>
              </a:buClr>
              <a:buSzPts val="1100"/>
              <a:buFont typeface="Arial"/>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roject Layout">
  <p:cSld name="Project Layout">
    <p:spTree>
      <p:nvGrpSpPr>
        <p:cNvPr id="1" name="Shape 277"/>
        <p:cNvGrpSpPr/>
        <p:nvPr/>
      </p:nvGrpSpPr>
      <p:grpSpPr>
        <a:xfrm>
          <a:off x="0" y="0"/>
          <a:ext cx="0" cy="0"/>
          <a:chOff x="0" y="0"/>
          <a:chExt cx="0" cy="0"/>
        </a:xfrm>
      </p:grpSpPr>
      <p:sp>
        <p:nvSpPr>
          <p:cNvPr id="278" name="Google Shape;278;p36"/>
          <p:cNvSpPr>
            <a:spLocks noGrp="1"/>
          </p:cNvSpPr>
          <p:nvPr>
            <p:ph type="pic" idx="2"/>
          </p:nvPr>
        </p:nvSpPr>
        <p:spPr>
          <a:xfrm>
            <a:off x="0" y="1123950"/>
            <a:ext cx="5181600" cy="3276600"/>
          </a:xfrm>
          <a:prstGeom prst="rect">
            <a:avLst/>
          </a:prstGeom>
          <a:noFill/>
          <a:ln>
            <a:noFill/>
          </a:ln>
        </p:spPr>
      </p:sp>
      <p:sp>
        <p:nvSpPr>
          <p:cNvPr id="279" name="Google Shape;279;p36"/>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36"/>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2" name="Google Shape;282;p36"/>
          <p:cNvSpPr txBox="1">
            <a:spLocks noGrp="1"/>
          </p:cNvSpPr>
          <p:nvPr>
            <p:ph type="body" idx="1"/>
          </p:nvPr>
        </p:nvSpPr>
        <p:spPr>
          <a:xfrm>
            <a:off x="5410200" y="1498854"/>
            <a:ext cx="2971800" cy="310896"/>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6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83" name="Google Shape;283;p36"/>
          <p:cNvSpPr txBox="1">
            <a:spLocks noGrp="1"/>
          </p:cNvSpPr>
          <p:nvPr>
            <p:ph type="body" idx="3"/>
          </p:nvPr>
        </p:nvSpPr>
        <p:spPr>
          <a:xfrm>
            <a:off x="5410200" y="1143000"/>
            <a:ext cx="2438400" cy="361950"/>
          </a:xfrm>
          <a:prstGeom prst="rect">
            <a:avLst/>
          </a:prstGeom>
          <a:solidFill>
            <a:srgbClr val="262626"/>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6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84" name="Google Shape;284;p36"/>
          <p:cNvSpPr txBox="1">
            <a:spLocks noGrp="1"/>
          </p:cNvSpPr>
          <p:nvPr>
            <p:ph type="body" idx="4"/>
          </p:nvPr>
        </p:nvSpPr>
        <p:spPr>
          <a:xfrm>
            <a:off x="5410200" y="2114550"/>
            <a:ext cx="3429000" cy="457200"/>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5" name="Google Shape;285;p36"/>
          <p:cNvSpPr txBox="1">
            <a:spLocks noGrp="1"/>
          </p:cNvSpPr>
          <p:nvPr>
            <p:ph type="body" idx="5"/>
          </p:nvPr>
        </p:nvSpPr>
        <p:spPr>
          <a:xfrm>
            <a:off x="5410200" y="2724150"/>
            <a:ext cx="3429000" cy="1143000"/>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6" name="Google Shape;286;p36"/>
          <p:cNvSpPr txBox="1">
            <a:spLocks noGrp="1"/>
          </p:cNvSpPr>
          <p:nvPr>
            <p:ph type="body" idx="6"/>
          </p:nvPr>
        </p:nvSpPr>
        <p:spPr>
          <a:xfrm>
            <a:off x="5410200" y="3943350"/>
            <a:ext cx="3429000" cy="457200"/>
          </a:xfrm>
          <a:prstGeom prst="rect">
            <a:avLst/>
          </a:prstGeom>
          <a:solidFill>
            <a:srgbClr val="F2F2F2"/>
          </a:solidFill>
          <a:ln w="9525" cap="flat" cmpd="sng">
            <a:solidFill>
              <a:srgbClr val="D8D8D8"/>
            </a:solidFill>
            <a:prstDash val="solid"/>
            <a:round/>
            <a:headEnd type="none" w="sm" len="sm"/>
            <a:tailEnd type="none" w="sm" len="sm"/>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Layout">
  <p:cSld name="Table Layout">
    <p:spTree>
      <p:nvGrpSpPr>
        <p:cNvPr id="1" name="Shape 287"/>
        <p:cNvGrpSpPr/>
        <p:nvPr/>
      </p:nvGrpSpPr>
      <p:grpSpPr>
        <a:xfrm>
          <a:off x="0" y="0"/>
          <a:ext cx="0" cy="0"/>
          <a:chOff x="0" y="0"/>
          <a:chExt cx="0" cy="0"/>
        </a:xfrm>
      </p:grpSpPr>
      <p:sp>
        <p:nvSpPr>
          <p:cNvPr id="288" name="Google Shape;288;p37"/>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37"/>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1" name="Google Shape;291;p37"/>
          <p:cNvSpPr txBox="1">
            <a:spLocks noGrp="1"/>
          </p:cNvSpPr>
          <p:nvPr>
            <p:ph type="body" idx="1"/>
          </p:nvPr>
        </p:nvSpPr>
        <p:spPr>
          <a:xfrm>
            <a:off x="457200" y="1085850"/>
            <a:ext cx="8229600" cy="28575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400"/>
              <a:buNone/>
              <a:defRPr sz="1400" b="0" i="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sz="1800" b="1"/>
            </a:lvl2pPr>
            <a:lvl3pPr marL="1371600" lvl="2" indent="-342900" algn="l">
              <a:lnSpc>
                <a:spcPct val="110000"/>
              </a:lnSpc>
              <a:spcBef>
                <a:spcPts val="0"/>
              </a:spcBef>
              <a:spcAft>
                <a:spcPts val="0"/>
              </a:spcAft>
              <a:buClr>
                <a:srgbClr val="262626"/>
              </a:buClr>
              <a:buSzPts val="1800"/>
              <a:buChar char="•"/>
              <a:defRPr sz="1800" b="1"/>
            </a:lvl3pPr>
            <a:lvl4pPr marL="1828800" lvl="3" indent="-342900" algn="l">
              <a:lnSpc>
                <a:spcPct val="110000"/>
              </a:lnSpc>
              <a:spcBef>
                <a:spcPts val="0"/>
              </a:spcBef>
              <a:spcAft>
                <a:spcPts val="0"/>
              </a:spcAft>
              <a:buClr>
                <a:srgbClr val="262626"/>
              </a:buClr>
              <a:buSzPts val="1800"/>
              <a:buChar char="–"/>
              <a:defRPr sz="1800" b="1"/>
            </a:lvl4pPr>
            <a:lvl5pPr marL="2286000" lvl="4" indent="-342900" algn="l">
              <a:lnSpc>
                <a:spcPct val="110000"/>
              </a:lnSpc>
              <a:spcBef>
                <a:spcPts val="0"/>
              </a:spcBef>
              <a:spcAft>
                <a:spcPts val="0"/>
              </a:spcAft>
              <a:buClr>
                <a:srgbClr val="262626"/>
              </a:buClr>
              <a:buSzPts val="1800"/>
              <a:buChar char="»"/>
              <a:defRPr sz="1800" b="1"/>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92" name="Google Shape;292;p37"/>
          <p:cNvSpPr txBox="1">
            <a:spLocks noGrp="1"/>
          </p:cNvSpPr>
          <p:nvPr>
            <p:ph type="body" idx="2"/>
          </p:nvPr>
        </p:nvSpPr>
        <p:spPr>
          <a:xfrm>
            <a:off x="533400" y="4019550"/>
            <a:ext cx="7924800" cy="4572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 Area Layout">
  <p:cSld name="4 Area Layout">
    <p:spTree>
      <p:nvGrpSpPr>
        <p:cNvPr id="1" name="Shape 293"/>
        <p:cNvGrpSpPr/>
        <p:nvPr/>
      </p:nvGrpSpPr>
      <p:grpSpPr>
        <a:xfrm>
          <a:off x="0" y="0"/>
          <a:ext cx="0" cy="0"/>
          <a:chOff x="0" y="0"/>
          <a:chExt cx="0" cy="0"/>
        </a:xfrm>
      </p:grpSpPr>
      <p:sp>
        <p:nvSpPr>
          <p:cNvPr id="294" name="Google Shape;294;p38"/>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38"/>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7" name="Google Shape;297;p38"/>
          <p:cNvSpPr txBox="1">
            <a:spLocks noGrp="1"/>
          </p:cNvSpPr>
          <p:nvPr>
            <p:ph type="body" idx="1"/>
          </p:nvPr>
        </p:nvSpPr>
        <p:spPr>
          <a:xfrm>
            <a:off x="533400" y="1543050"/>
            <a:ext cx="3048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8" name="Google Shape;298;p38"/>
          <p:cNvSpPr txBox="1">
            <a:spLocks noGrp="1"/>
          </p:cNvSpPr>
          <p:nvPr>
            <p:ph type="body" idx="2"/>
          </p:nvPr>
        </p:nvSpPr>
        <p:spPr>
          <a:xfrm>
            <a:off x="4343400" y="1543050"/>
            <a:ext cx="3048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9" name="Google Shape;299;p38"/>
          <p:cNvSpPr txBox="1">
            <a:spLocks noGrp="1"/>
          </p:cNvSpPr>
          <p:nvPr>
            <p:ph type="body" idx="3"/>
          </p:nvPr>
        </p:nvSpPr>
        <p:spPr>
          <a:xfrm>
            <a:off x="533400" y="3371850"/>
            <a:ext cx="3048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0" name="Google Shape;300;p38"/>
          <p:cNvSpPr txBox="1">
            <a:spLocks noGrp="1"/>
          </p:cNvSpPr>
          <p:nvPr>
            <p:ph type="body" idx="4"/>
          </p:nvPr>
        </p:nvSpPr>
        <p:spPr>
          <a:xfrm>
            <a:off x="4343400" y="3371850"/>
            <a:ext cx="3048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100"/>
              <a:buNone/>
              <a:defRPr sz="1100"/>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1" name="Google Shape;301;p38"/>
          <p:cNvSpPr txBox="1">
            <a:spLocks noGrp="1"/>
          </p:cNvSpPr>
          <p:nvPr>
            <p:ph type="body" idx="5"/>
          </p:nvPr>
        </p:nvSpPr>
        <p:spPr>
          <a:xfrm>
            <a:off x="533400" y="1123950"/>
            <a:ext cx="2438400" cy="28575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500"/>
              <a:buNone/>
              <a:defRPr sz="15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CC3399"/>
              </a:buClr>
              <a:buSzPts val="1600"/>
              <a:buChar char="–"/>
              <a:defRPr sz="1600" b="1">
                <a:solidFill>
                  <a:srgbClr val="CC3399"/>
                </a:solidFill>
              </a:defRPr>
            </a:lvl2pPr>
            <a:lvl3pPr marL="1371600" lvl="2" indent="-330200" algn="l">
              <a:lnSpc>
                <a:spcPct val="110000"/>
              </a:lnSpc>
              <a:spcBef>
                <a:spcPts val="0"/>
              </a:spcBef>
              <a:spcAft>
                <a:spcPts val="0"/>
              </a:spcAft>
              <a:buClr>
                <a:srgbClr val="CC3399"/>
              </a:buClr>
              <a:buSzPts val="1600"/>
              <a:buChar char="•"/>
              <a:defRPr sz="1600" b="1">
                <a:solidFill>
                  <a:srgbClr val="CC3399"/>
                </a:solidFill>
              </a:defRPr>
            </a:lvl3pPr>
            <a:lvl4pPr marL="1828800" lvl="3" indent="-330200" algn="l">
              <a:lnSpc>
                <a:spcPct val="110000"/>
              </a:lnSpc>
              <a:spcBef>
                <a:spcPts val="0"/>
              </a:spcBef>
              <a:spcAft>
                <a:spcPts val="0"/>
              </a:spcAft>
              <a:buClr>
                <a:srgbClr val="CC3399"/>
              </a:buClr>
              <a:buSzPts val="1600"/>
              <a:buChar char="–"/>
              <a:defRPr sz="1600" b="1">
                <a:solidFill>
                  <a:srgbClr val="CC3399"/>
                </a:solidFill>
              </a:defRPr>
            </a:lvl4pPr>
            <a:lvl5pPr marL="2286000" lvl="4" indent="-330200" algn="l">
              <a:lnSpc>
                <a:spcPct val="110000"/>
              </a:lnSpc>
              <a:spcBef>
                <a:spcPts val="0"/>
              </a:spcBef>
              <a:spcAft>
                <a:spcPts val="0"/>
              </a:spcAft>
              <a:buClr>
                <a:srgbClr val="CC3399"/>
              </a:buClr>
              <a:buSzPts val="1600"/>
              <a:buChar char="»"/>
              <a:defRPr sz="1600" b="1">
                <a:solidFill>
                  <a:srgbClr val="CC339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02" name="Google Shape;302;p38"/>
          <p:cNvSpPr txBox="1">
            <a:spLocks noGrp="1"/>
          </p:cNvSpPr>
          <p:nvPr>
            <p:ph type="body" idx="6"/>
          </p:nvPr>
        </p:nvSpPr>
        <p:spPr>
          <a:xfrm>
            <a:off x="4343400" y="1123950"/>
            <a:ext cx="2514600" cy="28575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500"/>
              <a:buNone/>
              <a:defRPr sz="15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CC3399"/>
              </a:buClr>
              <a:buSzPts val="1600"/>
              <a:buChar char="–"/>
              <a:defRPr sz="1600" b="1">
                <a:solidFill>
                  <a:srgbClr val="CC3399"/>
                </a:solidFill>
              </a:defRPr>
            </a:lvl2pPr>
            <a:lvl3pPr marL="1371600" lvl="2" indent="-330200" algn="l">
              <a:lnSpc>
                <a:spcPct val="110000"/>
              </a:lnSpc>
              <a:spcBef>
                <a:spcPts val="0"/>
              </a:spcBef>
              <a:spcAft>
                <a:spcPts val="0"/>
              </a:spcAft>
              <a:buClr>
                <a:srgbClr val="CC3399"/>
              </a:buClr>
              <a:buSzPts val="1600"/>
              <a:buChar char="•"/>
              <a:defRPr sz="1600" b="1">
                <a:solidFill>
                  <a:srgbClr val="CC3399"/>
                </a:solidFill>
              </a:defRPr>
            </a:lvl3pPr>
            <a:lvl4pPr marL="1828800" lvl="3" indent="-330200" algn="l">
              <a:lnSpc>
                <a:spcPct val="110000"/>
              </a:lnSpc>
              <a:spcBef>
                <a:spcPts val="0"/>
              </a:spcBef>
              <a:spcAft>
                <a:spcPts val="0"/>
              </a:spcAft>
              <a:buClr>
                <a:srgbClr val="CC3399"/>
              </a:buClr>
              <a:buSzPts val="1600"/>
              <a:buChar char="–"/>
              <a:defRPr sz="1600" b="1">
                <a:solidFill>
                  <a:srgbClr val="CC3399"/>
                </a:solidFill>
              </a:defRPr>
            </a:lvl4pPr>
            <a:lvl5pPr marL="2286000" lvl="4" indent="-330200" algn="l">
              <a:lnSpc>
                <a:spcPct val="110000"/>
              </a:lnSpc>
              <a:spcBef>
                <a:spcPts val="0"/>
              </a:spcBef>
              <a:spcAft>
                <a:spcPts val="0"/>
              </a:spcAft>
              <a:buClr>
                <a:srgbClr val="CC3399"/>
              </a:buClr>
              <a:buSzPts val="1600"/>
              <a:buChar char="»"/>
              <a:defRPr sz="1600" b="1">
                <a:solidFill>
                  <a:srgbClr val="CC339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03" name="Google Shape;303;p38"/>
          <p:cNvSpPr txBox="1">
            <a:spLocks noGrp="1"/>
          </p:cNvSpPr>
          <p:nvPr>
            <p:ph type="body" idx="7"/>
          </p:nvPr>
        </p:nvSpPr>
        <p:spPr>
          <a:xfrm>
            <a:off x="533400" y="2971800"/>
            <a:ext cx="2590800" cy="28575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500"/>
              <a:buNone/>
              <a:defRPr sz="15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CC3399"/>
              </a:buClr>
              <a:buSzPts val="1600"/>
              <a:buChar char="–"/>
              <a:defRPr sz="1600" b="1">
                <a:solidFill>
                  <a:srgbClr val="CC3399"/>
                </a:solidFill>
              </a:defRPr>
            </a:lvl2pPr>
            <a:lvl3pPr marL="1371600" lvl="2" indent="-330200" algn="l">
              <a:lnSpc>
                <a:spcPct val="110000"/>
              </a:lnSpc>
              <a:spcBef>
                <a:spcPts val="0"/>
              </a:spcBef>
              <a:spcAft>
                <a:spcPts val="0"/>
              </a:spcAft>
              <a:buClr>
                <a:srgbClr val="CC3399"/>
              </a:buClr>
              <a:buSzPts val="1600"/>
              <a:buChar char="•"/>
              <a:defRPr sz="1600" b="1">
                <a:solidFill>
                  <a:srgbClr val="CC3399"/>
                </a:solidFill>
              </a:defRPr>
            </a:lvl3pPr>
            <a:lvl4pPr marL="1828800" lvl="3" indent="-330200" algn="l">
              <a:lnSpc>
                <a:spcPct val="110000"/>
              </a:lnSpc>
              <a:spcBef>
                <a:spcPts val="0"/>
              </a:spcBef>
              <a:spcAft>
                <a:spcPts val="0"/>
              </a:spcAft>
              <a:buClr>
                <a:srgbClr val="CC3399"/>
              </a:buClr>
              <a:buSzPts val="1600"/>
              <a:buChar char="–"/>
              <a:defRPr sz="1600" b="1">
                <a:solidFill>
                  <a:srgbClr val="CC3399"/>
                </a:solidFill>
              </a:defRPr>
            </a:lvl4pPr>
            <a:lvl5pPr marL="2286000" lvl="4" indent="-330200" algn="l">
              <a:lnSpc>
                <a:spcPct val="110000"/>
              </a:lnSpc>
              <a:spcBef>
                <a:spcPts val="0"/>
              </a:spcBef>
              <a:spcAft>
                <a:spcPts val="0"/>
              </a:spcAft>
              <a:buClr>
                <a:srgbClr val="CC3399"/>
              </a:buClr>
              <a:buSzPts val="1600"/>
              <a:buChar char="»"/>
              <a:defRPr sz="1600" b="1">
                <a:solidFill>
                  <a:srgbClr val="CC339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04" name="Google Shape;304;p38"/>
          <p:cNvSpPr txBox="1">
            <a:spLocks noGrp="1"/>
          </p:cNvSpPr>
          <p:nvPr>
            <p:ph type="body" idx="8"/>
          </p:nvPr>
        </p:nvSpPr>
        <p:spPr>
          <a:xfrm>
            <a:off x="4343400" y="2971800"/>
            <a:ext cx="2514600" cy="285750"/>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500"/>
              <a:buNone/>
              <a:defRPr sz="15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30200" algn="l">
              <a:lnSpc>
                <a:spcPct val="110000"/>
              </a:lnSpc>
              <a:spcBef>
                <a:spcPts val="0"/>
              </a:spcBef>
              <a:spcAft>
                <a:spcPts val="0"/>
              </a:spcAft>
              <a:buClr>
                <a:srgbClr val="CC3399"/>
              </a:buClr>
              <a:buSzPts val="1600"/>
              <a:buChar char="–"/>
              <a:defRPr sz="1600" b="1">
                <a:solidFill>
                  <a:srgbClr val="CC3399"/>
                </a:solidFill>
              </a:defRPr>
            </a:lvl2pPr>
            <a:lvl3pPr marL="1371600" lvl="2" indent="-330200" algn="l">
              <a:lnSpc>
                <a:spcPct val="110000"/>
              </a:lnSpc>
              <a:spcBef>
                <a:spcPts val="0"/>
              </a:spcBef>
              <a:spcAft>
                <a:spcPts val="0"/>
              </a:spcAft>
              <a:buClr>
                <a:srgbClr val="CC3399"/>
              </a:buClr>
              <a:buSzPts val="1600"/>
              <a:buChar char="•"/>
              <a:defRPr sz="1600" b="1">
                <a:solidFill>
                  <a:srgbClr val="CC3399"/>
                </a:solidFill>
              </a:defRPr>
            </a:lvl3pPr>
            <a:lvl4pPr marL="1828800" lvl="3" indent="-330200" algn="l">
              <a:lnSpc>
                <a:spcPct val="110000"/>
              </a:lnSpc>
              <a:spcBef>
                <a:spcPts val="0"/>
              </a:spcBef>
              <a:spcAft>
                <a:spcPts val="0"/>
              </a:spcAft>
              <a:buClr>
                <a:srgbClr val="CC3399"/>
              </a:buClr>
              <a:buSzPts val="1600"/>
              <a:buChar char="–"/>
              <a:defRPr sz="1600" b="1">
                <a:solidFill>
                  <a:srgbClr val="CC3399"/>
                </a:solidFill>
              </a:defRPr>
            </a:lvl4pPr>
            <a:lvl5pPr marL="2286000" lvl="4" indent="-330200" algn="l">
              <a:lnSpc>
                <a:spcPct val="110000"/>
              </a:lnSpc>
              <a:spcBef>
                <a:spcPts val="0"/>
              </a:spcBef>
              <a:spcAft>
                <a:spcPts val="0"/>
              </a:spcAft>
              <a:buClr>
                <a:srgbClr val="CC3399"/>
              </a:buClr>
              <a:buSzPts val="1600"/>
              <a:buChar char="»"/>
              <a:defRPr sz="1600" b="1">
                <a:solidFill>
                  <a:srgbClr val="CC3399"/>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Column Layout" userDrawn="1">
  <p:cSld name="2 Column Layout">
    <p:spTree>
      <p:nvGrpSpPr>
        <p:cNvPr id="1" name="Shape 25"/>
        <p:cNvGrpSpPr/>
        <p:nvPr/>
      </p:nvGrpSpPr>
      <p:grpSpPr>
        <a:xfrm>
          <a:off x="0" y="0"/>
          <a:ext cx="0" cy="0"/>
          <a:chOff x="0" y="0"/>
          <a:chExt cx="0" cy="0"/>
        </a:xfrm>
      </p:grpSpPr>
      <p:sp>
        <p:nvSpPr>
          <p:cNvPr id="26" name="Google Shape;26;p10"/>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p10"/>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10"/>
          <p:cNvSpPr txBox="1">
            <a:spLocks noGrp="1"/>
          </p:cNvSpPr>
          <p:nvPr>
            <p:ph type="body" idx="3"/>
          </p:nvPr>
        </p:nvSpPr>
        <p:spPr>
          <a:xfrm>
            <a:off x="609600" y="1047750"/>
            <a:ext cx="28194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500" b="1"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2" name="Google Shape;32;p10"/>
          <p:cNvSpPr txBox="1">
            <a:spLocks noGrp="1"/>
          </p:cNvSpPr>
          <p:nvPr>
            <p:ph type="body" idx="4"/>
          </p:nvPr>
        </p:nvSpPr>
        <p:spPr>
          <a:xfrm>
            <a:off x="4800600" y="1047750"/>
            <a:ext cx="28194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500" b="1"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 name="Google Shape;55;p13">
            <a:extLst>
              <a:ext uri="{FF2B5EF4-FFF2-40B4-BE49-F238E27FC236}">
                <a16:creationId xmlns:a16="http://schemas.microsoft.com/office/drawing/2014/main" id="{446F52FB-91A2-9670-307B-A3577123BF26}"/>
              </a:ext>
            </a:extLst>
          </p:cNvPr>
          <p:cNvSpPr txBox="1">
            <a:spLocks noGrp="1"/>
          </p:cNvSpPr>
          <p:nvPr>
            <p:ph type="body" idx="1"/>
          </p:nvPr>
        </p:nvSpPr>
        <p:spPr>
          <a:xfrm>
            <a:off x="457200" y="1387078"/>
            <a:ext cx="3945673" cy="319979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0"/>
              </a:spcBef>
              <a:spcAft>
                <a:spcPts val="0"/>
              </a:spcAft>
              <a:buClr>
                <a:srgbClr val="262626"/>
              </a:buClr>
              <a:buSzPts val="1800"/>
              <a:buChar char="•"/>
              <a:defRPr/>
            </a:lvl1pPr>
            <a:lvl2pPr marL="914400" lvl="1" indent="-342900" algn="l">
              <a:lnSpc>
                <a:spcPct val="110000"/>
              </a:lnSpc>
              <a:spcBef>
                <a:spcPts val="0"/>
              </a:spcBef>
              <a:spcAft>
                <a:spcPts val="0"/>
              </a:spcAft>
              <a:buClr>
                <a:srgbClr val="262626"/>
              </a:buClr>
              <a:buSzPts val="1800"/>
              <a:buChar char="–"/>
              <a:defRPr sz="1200"/>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endParaRPr dirty="0"/>
          </a:p>
        </p:txBody>
      </p:sp>
      <p:sp>
        <p:nvSpPr>
          <p:cNvPr id="3" name="Google Shape;55;p13">
            <a:extLst>
              <a:ext uri="{FF2B5EF4-FFF2-40B4-BE49-F238E27FC236}">
                <a16:creationId xmlns:a16="http://schemas.microsoft.com/office/drawing/2014/main" id="{9A5AE705-0785-0E46-79A8-A8431E5225E7}"/>
              </a:ext>
            </a:extLst>
          </p:cNvPr>
          <p:cNvSpPr txBox="1">
            <a:spLocks noGrp="1"/>
          </p:cNvSpPr>
          <p:nvPr>
            <p:ph type="body" idx="13"/>
          </p:nvPr>
        </p:nvSpPr>
        <p:spPr>
          <a:xfrm>
            <a:off x="4648200" y="1387078"/>
            <a:ext cx="3945673" cy="319979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0"/>
              </a:spcBef>
              <a:spcAft>
                <a:spcPts val="0"/>
              </a:spcAft>
              <a:buClr>
                <a:srgbClr val="262626"/>
              </a:buClr>
              <a:buSzPts val="1800"/>
              <a:buChar char="•"/>
              <a:defRPr/>
            </a:lvl1pPr>
            <a:lvl2pPr marL="914400" lvl="1" indent="-342900" algn="l">
              <a:lnSpc>
                <a:spcPct val="110000"/>
              </a:lnSpc>
              <a:spcBef>
                <a:spcPts val="0"/>
              </a:spcBef>
              <a:spcAft>
                <a:spcPts val="0"/>
              </a:spcAft>
              <a:buClr>
                <a:srgbClr val="262626"/>
              </a:buClr>
              <a:buSzPts val="1800"/>
              <a:buChar char="–"/>
              <a:defRPr sz="1200"/>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pPr lvl="0"/>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act Us">
  <p:cSld name="Contact Us">
    <p:spTree>
      <p:nvGrpSpPr>
        <p:cNvPr id="1" name="Shape 305"/>
        <p:cNvGrpSpPr/>
        <p:nvPr/>
      </p:nvGrpSpPr>
      <p:grpSpPr>
        <a:xfrm>
          <a:off x="0" y="0"/>
          <a:ext cx="0" cy="0"/>
          <a:chOff x="0" y="0"/>
          <a:chExt cx="0" cy="0"/>
        </a:xfrm>
      </p:grpSpPr>
      <p:sp>
        <p:nvSpPr>
          <p:cNvPr id="306" name="Google Shape;306;p39"/>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39"/>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9" name="Google Shape;309;p39"/>
          <p:cNvSpPr>
            <a:spLocks noGrp="1"/>
          </p:cNvSpPr>
          <p:nvPr>
            <p:ph type="pic" idx="2"/>
          </p:nvPr>
        </p:nvSpPr>
        <p:spPr>
          <a:xfrm>
            <a:off x="533400" y="1619250"/>
            <a:ext cx="4343400" cy="2476500"/>
          </a:xfrm>
          <a:prstGeom prst="rect">
            <a:avLst/>
          </a:prstGeom>
          <a:noFill/>
          <a:ln w="38100" cap="flat" cmpd="sng">
            <a:solidFill>
              <a:schemeClr val="lt1"/>
            </a:solidFill>
            <a:prstDash val="solid"/>
            <a:miter lim="800000"/>
            <a:headEnd type="none" w="sm" len="sm"/>
            <a:tailEnd type="none" w="sm" len="sm"/>
          </a:ln>
        </p:spPr>
      </p:sp>
      <p:sp>
        <p:nvSpPr>
          <p:cNvPr id="310" name="Google Shape;310;p39"/>
          <p:cNvSpPr txBox="1">
            <a:spLocks noGrp="1"/>
          </p:cNvSpPr>
          <p:nvPr>
            <p:ph type="body" idx="1"/>
          </p:nvPr>
        </p:nvSpPr>
        <p:spPr>
          <a:xfrm>
            <a:off x="457200" y="1009650"/>
            <a:ext cx="8077200" cy="3429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595959"/>
              </a:buClr>
              <a:buSzPts val="1200"/>
              <a:buNone/>
              <a:defRPr sz="1200">
                <a:solidFill>
                  <a:srgbClr val="595959"/>
                </a:solidFill>
              </a:defRPr>
            </a:lvl1pPr>
            <a:lvl2pPr marL="914400" lvl="1" indent="-330200" algn="l">
              <a:lnSpc>
                <a:spcPct val="110000"/>
              </a:lnSpc>
              <a:spcBef>
                <a:spcPts val="0"/>
              </a:spcBef>
              <a:spcAft>
                <a:spcPts val="0"/>
              </a:spcAft>
              <a:buClr>
                <a:srgbClr val="262626"/>
              </a:buClr>
              <a:buSzPts val="1600"/>
              <a:buChar char="–"/>
              <a:defRPr sz="1600"/>
            </a:lvl2pPr>
            <a:lvl3pPr marL="1371600" lvl="2" indent="-330200" algn="l">
              <a:lnSpc>
                <a:spcPct val="110000"/>
              </a:lnSpc>
              <a:spcBef>
                <a:spcPts val="0"/>
              </a:spcBef>
              <a:spcAft>
                <a:spcPts val="0"/>
              </a:spcAft>
              <a:buClr>
                <a:srgbClr val="262626"/>
              </a:buClr>
              <a:buSzPts val="1600"/>
              <a:buChar char="•"/>
              <a:defRPr sz="1600"/>
            </a:lvl3pPr>
            <a:lvl4pPr marL="1828800" lvl="3" indent="-330200" algn="l">
              <a:lnSpc>
                <a:spcPct val="110000"/>
              </a:lnSpc>
              <a:spcBef>
                <a:spcPts val="0"/>
              </a:spcBef>
              <a:spcAft>
                <a:spcPts val="0"/>
              </a:spcAft>
              <a:buClr>
                <a:srgbClr val="262626"/>
              </a:buClr>
              <a:buSzPts val="1600"/>
              <a:buChar char="–"/>
              <a:defRPr sz="1600"/>
            </a:lvl4pPr>
            <a:lvl5pPr marL="2286000" lvl="4" indent="-330200" algn="l">
              <a:lnSpc>
                <a:spcPct val="110000"/>
              </a:lnSpc>
              <a:spcBef>
                <a:spcPts val="0"/>
              </a:spcBef>
              <a:spcAft>
                <a:spcPts val="0"/>
              </a:spcAft>
              <a:buClr>
                <a:srgbClr val="262626"/>
              </a:buClr>
              <a:buSzPts val="1600"/>
              <a:buChar char="»"/>
              <a:defRPr sz="16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1" name="Google Shape;311;p39"/>
          <p:cNvSpPr txBox="1">
            <a:spLocks noGrp="1"/>
          </p:cNvSpPr>
          <p:nvPr>
            <p:ph type="body" idx="3"/>
          </p:nvPr>
        </p:nvSpPr>
        <p:spPr>
          <a:xfrm>
            <a:off x="6172200" y="1733550"/>
            <a:ext cx="2438400" cy="304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2" name="Google Shape;312;p39"/>
          <p:cNvSpPr txBox="1">
            <a:spLocks noGrp="1"/>
          </p:cNvSpPr>
          <p:nvPr>
            <p:ph type="body" idx="4"/>
          </p:nvPr>
        </p:nvSpPr>
        <p:spPr>
          <a:xfrm>
            <a:off x="6172200" y="2038350"/>
            <a:ext cx="2438400" cy="304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3" name="Google Shape;313;p39"/>
          <p:cNvSpPr txBox="1">
            <a:spLocks noGrp="1"/>
          </p:cNvSpPr>
          <p:nvPr>
            <p:ph type="body" idx="5"/>
          </p:nvPr>
        </p:nvSpPr>
        <p:spPr>
          <a:xfrm>
            <a:off x="6172200" y="2343150"/>
            <a:ext cx="2438400" cy="304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4" name="Google Shape;314;p39"/>
          <p:cNvSpPr txBox="1">
            <a:spLocks noGrp="1"/>
          </p:cNvSpPr>
          <p:nvPr>
            <p:ph type="body" idx="6"/>
          </p:nvPr>
        </p:nvSpPr>
        <p:spPr>
          <a:xfrm>
            <a:off x="6172200" y="2647950"/>
            <a:ext cx="2438400" cy="304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5" name="Google Shape;315;p39"/>
          <p:cNvSpPr txBox="1">
            <a:spLocks noGrp="1"/>
          </p:cNvSpPr>
          <p:nvPr>
            <p:ph type="body" idx="7"/>
          </p:nvPr>
        </p:nvSpPr>
        <p:spPr>
          <a:xfrm>
            <a:off x="5867400" y="3181350"/>
            <a:ext cx="2743200" cy="304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6" name="Google Shape;316;p39"/>
          <p:cNvSpPr txBox="1">
            <a:spLocks noGrp="1"/>
          </p:cNvSpPr>
          <p:nvPr>
            <p:ph type="body" idx="8"/>
          </p:nvPr>
        </p:nvSpPr>
        <p:spPr>
          <a:xfrm>
            <a:off x="5867400" y="3486150"/>
            <a:ext cx="2743200" cy="304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7" name="Google Shape;317;p39"/>
          <p:cNvSpPr txBox="1">
            <a:spLocks noGrp="1"/>
          </p:cNvSpPr>
          <p:nvPr>
            <p:ph type="body" idx="9"/>
          </p:nvPr>
        </p:nvSpPr>
        <p:spPr>
          <a:xfrm>
            <a:off x="5105400" y="1733550"/>
            <a:ext cx="990600" cy="304800"/>
          </a:xfrm>
          <a:prstGeom prst="rect">
            <a:avLst/>
          </a:prstGeom>
          <a:noFill/>
          <a:ln>
            <a:noFill/>
          </a:ln>
        </p:spPr>
        <p:txBody>
          <a:bodyPr spcFirstLastPara="1" wrap="square" lIns="91425" tIns="45700" rIns="91425" bIns="45700" anchor="t" anchorCtr="0">
            <a:normAutofit/>
          </a:bodyPr>
          <a:lstStyle>
            <a:lvl1pPr marL="457200" lvl="0" indent="-228600" algn="r">
              <a:lnSpc>
                <a:spcPct val="110000"/>
              </a:lnSpc>
              <a:spcBef>
                <a:spcPts val="0"/>
              </a:spcBef>
              <a:spcAft>
                <a:spcPts val="0"/>
              </a:spcAft>
              <a:buClr>
                <a:srgbClr val="92D050"/>
              </a:buClr>
              <a:buSzPts val="1400"/>
              <a:buNone/>
              <a:defRPr sz="14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18" name="Google Shape;318;p39"/>
          <p:cNvSpPr txBox="1">
            <a:spLocks noGrp="1"/>
          </p:cNvSpPr>
          <p:nvPr>
            <p:ph type="body" idx="13"/>
          </p:nvPr>
        </p:nvSpPr>
        <p:spPr>
          <a:xfrm>
            <a:off x="5105400" y="2038350"/>
            <a:ext cx="990600" cy="304800"/>
          </a:xfrm>
          <a:prstGeom prst="rect">
            <a:avLst/>
          </a:prstGeom>
          <a:noFill/>
          <a:ln>
            <a:noFill/>
          </a:ln>
        </p:spPr>
        <p:txBody>
          <a:bodyPr spcFirstLastPara="1" wrap="square" lIns="91425" tIns="45700" rIns="91425" bIns="45700" anchor="t" anchorCtr="0">
            <a:normAutofit/>
          </a:bodyPr>
          <a:lstStyle>
            <a:lvl1pPr marL="457200" lvl="0" indent="-228600" algn="r">
              <a:lnSpc>
                <a:spcPct val="110000"/>
              </a:lnSpc>
              <a:spcBef>
                <a:spcPts val="0"/>
              </a:spcBef>
              <a:spcAft>
                <a:spcPts val="0"/>
              </a:spcAft>
              <a:buClr>
                <a:srgbClr val="92D050"/>
              </a:buClr>
              <a:buSzPts val="1400"/>
              <a:buNone/>
              <a:defRPr sz="14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19" name="Google Shape;319;p39"/>
          <p:cNvSpPr txBox="1">
            <a:spLocks noGrp="1"/>
          </p:cNvSpPr>
          <p:nvPr>
            <p:ph type="body" idx="14"/>
          </p:nvPr>
        </p:nvSpPr>
        <p:spPr>
          <a:xfrm>
            <a:off x="5105400" y="2343150"/>
            <a:ext cx="990600" cy="304800"/>
          </a:xfrm>
          <a:prstGeom prst="rect">
            <a:avLst/>
          </a:prstGeom>
          <a:noFill/>
          <a:ln>
            <a:noFill/>
          </a:ln>
        </p:spPr>
        <p:txBody>
          <a:bodyPr spcFirstLastPara="1" wrap="square" lIns="91425" tIns="45700" rIns="91425" bIns="45700" anchor="t" anchorCtr="0">
            <a:normAutofit/>
          </a:bodyPr>
          <a:lstStyle>
            <a:lvl1pPr marL="457200" lvl="0" indent="-228600" algn="r">
              <a:lnSpc>
                <a:spcPct val="110000"/>
              </a:lnSpc>
              <a:spcBef>
                <a:spcPts val="0"/>
              </a:spcBef>
              <a:spcAft>
                <a:spcPts val="0"/>
              </a:spcAft>
              <a:buClr>
                <a:srgbClr val="92D050"/>
              </a:buClr>
              <a:buSzPts val="1400"/>
              <a:buNone/>
              <a:defRPr sz="14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20" name="Google Shape;320;p39"/>
          <p:cNvSpPr txBox="1">
            <a:spLocks noGrp="1"/>
          </p:cNvSpPr>
          <p:nvPr>
            <p:ph type="body" idx="15"/>
          </p:nvPr>
        </p:nvSpPr>
        <p:spPr>
          <a:xfrm>
            <a:off x="5105400" y="2647950"/>
            <a:ext cx="990600" cy="304800"/>
          </a:xfrm>
          <a:prstGeom prst="rect">
            <a:avLst/>
          </a:prstGeom>
          <a:noFill/>
          <a:ln>
            <a:noFill/>
          </a:ln>
        </p:spPr>
        <p:txBody>
          <a:bodyPr spcFirstLastPara="1" wrap="square" lIns="91425" tIns="45700" rIns="91425" bIns="45700" anchor="t" anchorCtr="0">
            <a:normAutofit/>
          </a:bodyPr>
          <a:lstStyle>
            <a:lvl1pPr marL="457200" lvl="0" indent="-228600" algn="r">
              <a:lnSpc>
                <a:spcPct val="110000"/>
              </a:lnSpc>
              <a:spcBef>
                <a:spcPts val="0"/>
              </a:spcBef>
              <a:spcAft>
                <a:spcPts val="0"/>
              </a:spcAft>
              <a:buClr>
                <a:srgbClr val="92D050"/>
              </a:buClr>
              <a:buSzPts val="1400"/>
              <a:buNone/>
              <a:defRPr sz="14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321"/>
        <p:cNvGrpSpPr/>
        <p:nvPr/>
      </p:nvGrpSpPr>
      <p:grpSpPr>
        <a:xfrm>
          <a:off x="0" y="0"/>
          <a:ext cx="0" cy="0"/>
          <a:chOff x="0" y="0"/>
          <a:chExt cx="0" cy="0"/>
        </a:xfrm>
      </p:grpSpPr>
      <p:pic>
        <p:nvPicPr>
          <p:cNvPr id="322" name="Google Shape;322;p40"/>
          <p:cNvPicPr preferRelativeResize="0"/>
          <p:nvPr userDrawn="1"/>
        </p:nvPicPr>
        <p:blipFill rotWithShape="1">
          <a:blip r:embed="rId2">
            <a:alphaModFix/>
          </a:blip>
          <a:srcRect/>
          <a:stretch/>
        </p:blipFill>
        <p:spPr>
          <a:xfrm>
            <a:off x="0" y="0"/>
            <a:ext cx="9144000" cy="5162550"/>
          </a:xfrm>
          <a:prstGeom prst="rect">
            <a:avLst/>
          </a:prstGeom>
          <a:noFill/>
          <a:ln>
            <a:noFill/>
          </a:ln>
        </p:spPr>
      </p:pic>
      <p:sp>
        <p:nvSpPr>
          <p:cNvPr id="324" name="Google Shape;324;p40"/>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25" name="Google Shape;325;p40"/>
          <p:cNvSpPr txBox="1">
            <a:spLocks noGrp="1"/>
          </p:cNvSpPr>
          <p:nvPr>
            <p:ph type="body" idx="1"/>
          </p:nvPr>
        </p:nvSpPr>
        <p:spPr>
          <a:xfrm>
            <a:off x="381000" y="1657350"/>
            <a:ext cx="8153400" cy="1219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6000"/>
              <a:buNone/>
              <a:defRPr sz="60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26" name="Google Shape;326;p40"/>
          <p:cNvSpPr txBox="1">
            <a:spLocks noGrp="1"/>
          </p:cNvSpPr>
          <p:nvPr>
            <p:ph type="body" idx="2"/>
          </p:nvPr>
        </p:nvSpPr>
        <p:spPr>
          <a:xfrm>
            <a:off x="457200" y="2952750"/>
            <a:ext cx="6477000" cy="5715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400"/>
              <a:buNone/>
              <a:defRPr sz="1400"/>
            </a:lvl1pPr>
            <a:lvl2pPr marL="914400" lvl="1" indent="-342900" algn="l">
              <a:lnSpc>
                <a:spcPct val="110000"/>
              </a:lnSpc>
              <a:spcBef>
                <a:spcPts val="0"/>
              </a:spcBef>
              <a:spcAft>
                <a:spcPts val="0"/>
              </a:spcAft>
              <a:buClr>
                <a:srgbClr val="262626"/>
              </a:buClr>
              <a:buSzPts val="1800"/>
              <a:buChar char="–"/>
              <a:defRPr sz="1800"/>
            </a:lvl2pPr>
            <a:lvl3pPr marL="1371600" lvl="2" indent="-342900" algn="l">
              <a:lnSpc>
                <a:spcPct val="110000"/>
              </a:lnSpc>
              <a:spcBef>
                <a:spcPts val="0"/>
              </a:spcBef>
              <a:spcAft>
                <a:spcPts val="0"/>
              </a:spcAft>
              <a:buClr>
                <a:srgbClr val="262626"/>
              </a:buClr>
              <a:buSzPts val="1800"/>
              <a:buChar char="•"/>
              <a:defRPr sz="1800"/>
            </a:lvl3pPr>
            <a:lvl4pPr marL="1828800" lvl="3" indent="-342900" algn="l">
              <a:lnSpc>
                <a:spcPct val="110000"/>
              </a:lnSpc>
              <a:spcBef>
                <a:spcPts val="0"/>
              </a:spcBef>
              <a:spcAft>
                <a:spcPts val="0"/>
              </a:spcAft>
              <a:buClr>
                <a:srgbClr val="262626"/>
              </a:buClr>
              <a:buSzPts val="1800"/>
              <a:buChar char="–"/>
              <a:defRPr sz="1800"/>
            </a:lvl4pPr>
            <a:lvl5pPr marL="2286000" lvl="4" indent="-342900" algn="l">
              <a:lnSpc>
                <a:spcPct val="110000"/>
              </a:lnSpc>
              <a:spcBef>
                <a:spcPts val="0"/>
              </a:spcBef>
              <a:spcAft>
                <a:spcPts val="0"/>
              </a:spcAft>
              <a:buClr>
                <a:srgbClr val="262626"/>
              </a:buClr>
              <a:buSzPts val="1800"/>
              <a:buChar cha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7" name="Google Shape;327;p40"/>
          <p:cNvSpPr/>
          <p:nvPr/>
        </p:nvSpPr>
        <p:spPr>
          <a:xfrm>
            <a:off x="0" y="1695450"/>
            <a:ext cx="228600" cy="1295400"/>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C0C0C"/>
              </a:solidFill>
              <a:latin typeface="Verdana" panose="020B0604030504040204" pitchFamily="34" charset="0"/>
              <a:ea typeface="Verdana" panose="020B0604030504040204" pitchFamily="34" charset="0"/>
              <a:cs typeface="Verdana" panose="020B0604030504040204" pitchFamily="34" charset="0"/>
              <a:sym typeface="Bebas Neue"/>
            </a:endParaRPr>
          </a:p>
        </p:txBody>
      </p:sp>
      <p:cxnSp>
        <p:nvCxnSpPr>
          <p:cNvPr id="328" name="Google Shape;328;p40"/>
          <p:cNvCxnSpPr/>
          <p:nvPr/>
        </p:nvCxnSpPr>
        <p:spPr>
          <a:xfrm>
            <a:off x="0" y="2297112"/>
            <a:ext cx="101600" cy="0"/>
          </a:xfrm>
          <a:prstGeom prst="straightConnector1">
            <a:avLst/>
          </a:prstGeom>
          <a:noFill/>
          <a:ln w="19050" cap="flat" cmpd="sng">
            <a:solidFill>
              <a:schemeClr val="lt1"/>
            </a:solidFill>
            <a:prstDash val="solid"/>
            <a:round/>
            <a:headEnd type="none" w="sm" len="sm"/>
            <a:tailEnd type="none" w="sm" len="sm"/>
          </a:ln>
        </p:spPr>
      </p:cxnSp>
      <p:cxnSp>
        <p:nvCxnSpPr>
          <p:cNvPr id="329" name="Google Shape;329;p40"/>
          <p:cNvCxnSpPr/>
          <p:nvPr/>
        </p:nvCxnSpPr>
        <p:spPr>
          <a:xfrm>
            <a:off x="0" y="2343150"/>
            <a:ext cx="1016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Break">
  <p:cSld name="Section Break">
    <p:spTree>
      <p:nvGrpSpPr>
        <p:cNvPr id="1" name="Shape 330"/>
        <p:cNvGrpSpPr/>
        <p:nvPr/>
      </p:nvGrpSpPr>
      <p:grpSpPr>
        <a:xfrm>
          <a:off x="0" y="0"/>
          <a:ext cx="0" cy="0"/>
          <a:chOff x="0" y="0"/>
          <a:chExt cx="0" cy="0"/>
        </a:xfrm>
      </p:grpSpPr>
      <p:pic>
        <p:nvPicPr>
          <p:cNvPr id="331" name="Google Shape;331;p41"/>
          <p:cNvPicPr preferRelativeResize="0"/>
          <p:nvPr/>
        </p:nvPicPr>
        <p:blipFill rotWithShape="1">
          <a:blip r:embed="rId2">
            <a:alphaModFix/>
          </a:blip>
          <a:srcRect/>
          <a:stretch/>
        </p:blipFill>
        <p:spPr>
          <a:xfrm>
            <a:off x="0" y="0"/>
            <a:ext cx="9144000" cy="5162550"/>
          </a:xfrm>
          <a:prstGeom prst="rect">
            <a:avLst/>
          </a:prstGeom>
          <a:noFill/>
          <a:ln>
            <a:noFill/>
          </a:ln>
        </p:spPr>
      </p:pic>
      <p:sp>
        <p:nvSpPr>
          <p:cNvPr id="332" name="Google Shape;332;p41"/>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3" name="Google Shape;333;p41"/>
          <p:cNvSpPr txBox="1">
            <a:spLocks noGrp="1"/>
          </p:cNvSpPr>
          <p:nvPr>
            <p:ph type="body" idx="1"/>
          </p:nvPr>
        </p:nvSpPr>
        <p:spPr>
          <a:xfrm>
            <a:off x="381000" y="1657350"/>
            <a:ext cx="8153400" cy="1219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6000"/>
              <a:buNone/>
              <a:defRPr sz="6000" b="0" i="0" baseline="0">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34" name="Google Shape;334;p41"/>
          <p:cNvSpPr txBox="1">
            <a:spLocks noGrp="1"/>
          </p:cNvSpPr>
          <p:nvPr>
            <p:ph type="body" idx="2"/>
          </p:nvPr>
        </p:nvSpPr>
        <p:spPr>
          <a:xfrm>
            <a:off x="457200" y="2952750"/>
            <a:ext cx="6477000" cy="5715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262626"/>
              </a:buClr>
              <a:buSzPts val="1400"/>
              <a:buNone/>
              <a:defRPr sz="1400"/>
            </a:lvl1pPr>
            <a:lvl2pPr marL="914400" lvl="1" indent="-342900" algn="l">
              <a:lnSpc>
                <a:spcPct val="110000"/>
              </a:lnSpc>
              <a:spcBef>
                <a:spcPts val="0"/>
              </a:spcBef>
              <a:spcAft>
                <a:spcPts val="0"/>
              </a:spcAft>
              <a:buClr>
                <a:srgbClr val="262626"/>
              </a:buClr>
              <a:buSzPts val="1800"/>
              <a:buChar char="–"/>
              <a:defRPr sz="1800"/>
            </a:lvl2pPr>
            <a:lvl3pPr marL="1371600" lvl="2" indent="-342900" algn="l">
              <a:lnSpc>
                <a:spcPct val="110000"/>
              </a:lnSpc>
              <a:spcBef>
                <a:spcPts val="0"/>
              </a:spcBef>
              <a:spcAft>
                <a:spcPts val="0"/>
              </a:spcAft>
              <a:buClr>
                <a:srgbClr val="262626"/>
              </a:buClr>
              <a:buSzPts val="1800"/>
              <a:buChar char="•"/>
              <a:defRPr sz="1800"/>
            </a:lvl3pPr>
            <a:lvl4pPr marL="1828800" lvl="3" indent="-342900" algn="l">
              <a:lnSpc>
                <a:spcPct val="110000"/>
              </a:lnSpc>
              <a:spcBef>
                <a:spcPts val="0"/>
              </a:spcBef>
              <a:spcAft>
                <a:spcPts val="0"/>
              </a:spcAft>
              <a:buClr>
                <a:srgbClr val="262626"/>
              </a:buClr>
              <a:buSzPts val="1800"/>
              <a:buChar char="–"/>
              <a:defRPr sz="1800"/>
            </a:lvl4pPr>
            <a:lvl5pPr marL="2286000" lvl="4" indent="-342900" algn="l">
              <a:lnSpc>
                <a:spcPct val="110000"/>
              </a:lnSpc>
              <a:spcBef>
                <a:spcPts val="0"/>
              </a:spcBef>
              <a:spcAft>
                <a:spcPts val="0"/>
              </a:spcAft>
              <a:buClr>
                <a:srgbClr val="262626"/>
              </a:buClr>
              <a:buSzPts val="1800"/>
              <a:buChar char="»"/>
              <a:defRPr sz="18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5" name="Google Shape;335;p41"/>
          <p:cNvSpPr/>
          <p:nvPr/>
        </p:nvSpPr>
        <p:spPr>
          <a:xfrm>
            <a:off x="0" y="1695450"/>
            <a:ext cx="228600" cy="1295400"/>
          </a:xfrm>
          <a:prstGeom prst="rect">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rgbClr val="0C0C0C"/>
              </a:solidFill>
              <a:latin typeface="Verdana" panose="020B0604030504040204" pitchFamily="34" charset="0"/>
              <a:ea typeface="Verdana" panose="020B0604030504040204" pitchFamily="34" charset="0"/>
              <a:cs typeface="Verdana" panose="020B0604030504040204" pitchFamily="34" charset="0"/>
              <a:sym typeface="Bebas Neue"/>
            </a:endParaRPr>
          </a:p>
        </p:txBody>
      </p:sp>
      <p:cxnSp>
        <p:nvCxnSpPr>
          <p:cNvPr id="336" name="Google Shape;336;p41"/>
          <p:cNvCxnSpPr/>
          <p:nvPr/>
        </p:nvCxnSpPr>
        <p:spPr>
          <a:xfrm>
            <a:off x="0" y="2297112"/>
            <a:ext cx="101600" cy="0"/>
          </a:xfrm>
          <a:prstGeom prst="straightConnector1">
            <a:avLst/>
          </a:prstGeom>
          <a:noFill/>
          <a:ln w="19050" cap="flat" cmpd="sng">
            <a:solidFill>
              <a:schemeClr val="lt1"/>
            </a:solidFill>
            <a:prstDash val="solid"/>
            <a:round/>
            <a:headEnd type="none" w="sm" len="sm"/>
            <a:tailEnd type="none" w="sm" len="sm"/>
          </a:ln>
        </p:spPr>
      </p:cxnSp>
      <p:cxnSp>
        <p:nvCxnSpPr>
          <p:cNvPr id="337" name="Google Shape;337;p41"/>
          <p:cNvCxnSpPr/>
          <p:nvPr/>
        </p:nvCxnSpPr>
        <p:spPr>
          <a:xfrm>
            <a:off x="0" y="2343150"/>
            <a:ext cx="101600" cy="0"/>
          </a:xfrm>
          <a:prstGeom prst="straightConnector1">
            <a:avLst/>
          </a:prstGeom>
          <a:noFill/>
          <a:ln w="19050" cap="flat" cmpd="sng">
            <a:solidFill>
              <a:schemeClr val="lt1"/>
            </a:solidFill>
            <a:prstDash val="solid"/>
            <a:round/>
            <a:headEnd type="none" w="sm" len="sm"/>
            <a:tailEnd type="none" w="sm" len="sm"/>
          </a:ln>
        </p:spPr>
      </p:cxnSp>
      <p:sp>
        <p:nvSpPr>
          <p:cNvPr id="338" name="Google Shape;338;p41">
            <a:hlinkClick r:id="" action="ppaction://hlinkshowjump?jump=nextslide"/>
          </p:cNvPr>
          <p:cNvSpPr/>
          <p:nvPr/>
        </p:nvSpPr>
        <p:spPr>
          <a:xfrm>
            <a:off x="8382000" y="4705350"/>
            <a:ext cx="274320" cy="274320"/>
          </a:xfrm>
          <a:prstGeom prst="ellipse">
            <a:avLst/>
          </a:prstGeom>
          <a:solidFill>
            <a:srgbClr val="F2F2F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BFBFBF"/>
              </a:solidFill>
              <a:latin typeface="Arial"/>
              <a:ea typeface="Arial"/>
              <a:cs typeface="Arial"/>
              <a:sym typeface="Arial"/>
            </a:endParaRPr>
          </a:p>
        </p:txBody>
      </p:sp>
      <p:sp>
        <p:nvSpPr>
          <p:cNvPr id="339" name="Google Shape;339;p41">
            <a:hlinkClick r:id="" action="ppaction://hlinkshowjump?jump=previousslide"/>
          </p:cNvPr>
          <p:cNvSpPr/>
          <p:nvPr/>
        </p:nvSpPr>
        <p:spPr>
          <a:xfrm>
            <a:off x="8036087" y="4705350"/>
            <a:ext cx="274320" cy="274320"/>
          </a:xfrm>
          <a:prstGeom prst="ellipse">
            <a:avLst/>
          </a:prstGeom>
          <a:solidFill>
            <a:srgbClr val="F2F2F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BFBFBF"/>
              </a:solidFill>
              <a:latin typeface="Arial"/>
              <a:ea typeface="Arial"/>
              <a:cs typeface="Arial"/>
              <a:sym typeface="Arial"/>
            </a:endParaRPr>
          </a:p>
        </p:txBody>
      </p:sp>
      <p:sp>
        <p:nvSpPr>
          <p:cNvPr id="340" name="Google Shape;340;p41"/>
          <p:cNvSpPr/>
          <p:nvPr/>
        </p:nvSpPr>
        <p:spPr>
          <a:xfrm flipH="1">
            <a:off x="8122955" y="4787646"/>
            <a:ext cx="82296" cy="100584"/>
          </a:xfrm>
          <a:prstGeom prst="chevron">
            <a:avLst>
              <a:gd name="adj" fmla="val 79255"/>
            </a:avLst>
          </a:prstGeom>
          <a:solidFill>
            <a:schemeClr val="accent1"/>
          </a:solidFill>
          <a:ln w="1270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1" name="Google Shape;341;p41"/>
          <p:cNvSpPr/>
          <p:nvPr/>
        </p:nvSpPr>
        <p:spPr>
          <a:xfrm>
            <a:off x="8473440" y="4787646"/>
            <a:ext cx="82296" cy="100584"/>
          </a:xfrm>
          <a:prstGeom prst="chevron">
            <a:avLst>
              <a:gd name="adj" fmla="val 79255"/>
            </a:avLst>
          </a:prstGeom>
          <a:solidFill>
            <a:schemeClr val="accent1"/>
          </a:solidFill>
          <a:ln w="1270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 Column Layout">
  <p:cSld name="3 Column Layout">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2"/>
          <p:cNvSpPr txBox="1">
            <a:spLocks noGrp="1"/>
          </p:cNvSpPr>
          <p:nvPr>
            <p:ph type="body" idx="1"/>
          </p:nvPr>
        </p:nvSpPr>
        <p:spPr>
          <a:xfrm>
            <a:off x="533400" y="1428750"/>
            <a:ext cx="2362200" cy="280035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8" name="Google Shape;38;p12"/>
          <p:cNvSpPr txBox="1">
            <a:spLocks noGrp="1"/>
          </p:cNvSpPr>
          <p:nvPr>
            <p:ph type="body" idx="2"/>
          </p:nvPr>
        </p:nvSpPr>
        <p:spPr>
          <a:xfrm>
            <a:off x="533400" y="1047750"/>
            <a:ext cx="210312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600" b="1"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39" name="Google Shape;39;p12"/>
          <p:cNvSpPr txBox="1">
            <a:spLocks noGrp="1"/>
          </p:cNvSpPr>
          <p:nvPr>
            <p:ph type="body" idx="3"/>
          </p:nvPr>
        </p:nvSpPr>
        <p:spPr>
          <a:xfrm>
            <a:off x="3352800" y="1047750"/>
            <a:ext cx="21336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600" b="1"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40" name="Google Shape;40;p12"/>
          <p:cNvSpPr txBox="1">
            <a:spLocks noGrp="1"/>
          </p:cNvSpPr>
          <p:nvPr>
            <p:ph type="body" idx="4"/>
          </p:nvPr>
        </p:nvSpPr>
        <p:spPr>
          <a:xfrm>
            <a:off x="6248400" y="1047750"/>
            <a:ext cx="2133600" cy="285750"/>
          </a:xfrm>
          <a:prstGeom prst="rect">
            <a:avLst/>
          </a:prstGeom>
          <a:solidFill>
            <a:srgbClr val="92D050"/>
          </a:solidFill>
          <a:ln>
            <a:noFill/>
          </a:ln>
        </p:spPr>
        <p:txBody>
          <a:bodyPr spcFirstLastPara="1" wrap="square" lIns="91425" tIns="45700" rIns="91425" bIns="45700" anchor="ctr" anchorCtr="0">
            <a:noAutofit/>
          </a:bodyPr>
          <a:lstStyle>
            <a:lvl1pPr marL="457200" lvl="0" indent="-228600" algn="l">
              <a:lnSpc>
                <a:spcPct val="110000"/>
              </a:lnSpc>
              <a:spcBef>
                <a:spcPts val="0"/>
              </a:spcBef>
              <a:spcAft>
                <a:spcPts val="0"/>
              </a:spcAft>
              <a:buClr>
                <a:schemeClr val="lt1"/>
              </a:buClr>
              <a:buSzPts val="1600"/>
              <a:buNone/>
              <a:defRPr sz="1600" b="1"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41" name="Google Shape;41;p12"/>
          <p:cNvSpPr txBox="1">
            <a:spLocks noGrp="1"/>
          </p:cNvSpPr>
          <p:nvPr>
            <p:ph type="body" idx="5"/>
          </p:nvPr>
        </p:nvSpPr>
        <p:spPr>
          <a:xfrm>
            <a:off x="3352800" y="1428750"/>
            <a:ext cx="2362200" cy="280035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 name="Google Shape;42;p12"/>
          <p:cNvSpPr txBox="1">
            <a:spLocks noGrp="1"/>
          </p:cNvSpPr>
          <p:nvPr>
            <p:ph type="body" idx="6"/>
          </p:nvPr>
        </p:nvSpPr>
        <p:spPr>
          <a:xfrm>
            <a:off x="6248400" y="1428750"/>
            <a:ext cx="2362200" cy="280035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None/>
              <a:defRPr sz="1100"/>
            </a:lvl1pPr>
            <a:lvl2pPr marL="914400" lvl="1" indent="-342900" algn="l">
              <a:lnSpc>
                <a:spcPct val="110000"/>
              </a:lnSpc>
              <a:spcBef>
                <a:spcPts val="0"/>
              </a:spcBef>
              <a:spcAft>
                <a:spcPts val="0"/>
              </a:spcAft>
              <a:buClr>
                <a:srgbClr val="262626"/>
              </a:buClr>
              <a:buSzPts val="1800"/>
              <a:buChar char="–"/>
              <a:defRPr/>
            </a:lvl2pPr>
            <a:lvl3pPr marL="1371600" lvl="2" indent="-342900" algn="l">
              <a:lnSpc>
                <a:spcPct val="110000"/>
              </a:lnSpc>
              <a:spcBef>
                <a:spcPts val="0"/>
              </a:spcBef>
              <a:spcAft>
                <a:spcPts val="0"/>
              </a:spcAft>
              <a:buClr>
                <a:srgbClr val="262626"/>
              </a:buClr>
              <a:buSzPts val="1800"/>
              <a:buChar char="•"/>
              <a:defRPr/>
            </a:lvl3pPr>
            <a:lvl4pPr marL="1828800" lvl="3" indent="-342900" algn="l">
              <a:lnSpc>
                <a:spcPct val="110000"/>
              </a:lnSpc>
              <a:spcBef>
                <a:spcPts val="0"/>
              </a:spcBef>
              <a:spcAft>
                <a:spcPts val="0"/>
              </a:spcAft>
              <a:buClr>
                <a:srgbClr val="262626"/>
              </a:buClr>
              <a:buSzPts val="1800"/>
              <a:buChar char="–"/>
              <a:defRPr/>
            </a:lvl4pPr>
            <a:lvl5pPr marL="2286000" lvl="4" indent="-342900" algn="l">
              <a:lnSpc>
                <a:spcPct val="110000"/>
              </a:lnSpc>
              <a:spcBef>
                <a:spcPts val="0"/>
              </a:spcBef>
              <a:spcAft>
                <a:spcPts val="0"/>
              </a:spcAft>
              <a:buClr>
                <a:srgbClr val="262626"/>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1"/>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11"/>
          <p:cNvSpPr txBox="1">
            <a:spLocks noGrp="1"/>
          </p:cNvSpPr>
          <p:nvPr>
            <p:ph type="body" idx="1"/>
          </p:nvPr>
        </p:nvSpPr>
        <p:spPr>
          <a:xfrm>
            <a:off x="5791200" y="1373187"/>
            <a:ext cx="2667000" cy="665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6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48" name="Google Shape;48;p11"/>
          <p:cNvSpPr txBox="1">
            <a:spLocks noGrp="1"/>
          </p:cNvSpPr>
          <p:nvPr>
            <p:ph type="body" idx="2"/>
          </p:nvPr>
        </p:nvSpPr>
        <p:spPr>
          <a:xfrm>
            <a:off x="5791200" y="2266950"/>
            <a:ext cx="2533650" cy="284163"/>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600"/>
              <a:buFont typeface="Bebas Neue"/>
              <a:buNone/>
              <a:defRPr sz="16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49" name="Google Shape;49;p11"/>
          <p:cNvSpPr txBox="1">
            <a:spLocks noGrp="1"/>
          </p:cNvSpPr>
          <p:nvPr>
            <p:ph type="body" idx="3"/>
          </p:nvPr>
        </p:nvSpPr>
        <p:spPr>
          <a:xfrm>
            <a:off x="5791200" y="2551113"/>
            <a:ext cx="28194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0" name="Google Shape;50;p11"/>
          <p:cNvSpPr txBox="1">
            <a:spLocks noGrp="1"/>
          </p:cNvSpPr>
          <p:nvPr>
            <p:ph type="body" idx="4"/>
          </p:nvPr>
        </p:nvSpPr>
        <p:spPr>
          <a:xfrm>
            <a:off x="5791200" y="3354387"/>
            <a:ext cx="2514600" cy="284163"/>
          </a:xfrm>
          <a:prstGeom prst="rect">
            <a:avLst/>
          </a:prstGeom>
          <a:solidFill>
            <a:srgbClr val="92D050"/>
          </a:solid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chemeClr val="lt1"/>
              </a:buClr>
              <a:buSzPts val="1600"/>
              <a:buFont typeface="Bebas Neue"/>
              <a:buNone/>
              <a:defRPr sz="1600" b="0" i="0"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51" name="Google Shape;51;p11"/>
          <p:cNvSpPr txBox="1">
            <a:spLocks noGrp="1"/>
          </p:cNvSpPr>
          <p:nvPr>
            <p:ph type="body" idx="5"/>
          </p:nvPr>
        </p:nvSpPr>
        <p:spPr>
          <a:xfrm>
            <a:off x="5791200" y="3638550"/>
            <a:ext cx="2971800" cy="533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2" name="Google Shape;52;p11"/>
          <p:cNvSpPr>
            <a:spLocks noGrp="1"/>
          </p:cNvSpPr>
          <p:nvPr>
            <p:ph type="pic" idx="6"/>
          </p:nvPr>
        </p:nvSpPr>
        <p:spPr>
          <a:xfrm>
            <a:off x="1125304" y="1700784"/>
            <a:ext cx="3429000" cy="206594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262626"/>
              </a:buClr>
              <a:buSzPts val="3600"/>
              <a:buFont typeface="Arial Black"/>
              <a:buNone/>
              <a:defRPr sz="36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0"/>
              </a:spcBef>
              <a:spcAft>
                <a:spcPts val="0"/>
              </a:spcAft>
              <a:buClr>
                <a:srgbClr val="888888"/>
              </a:buClr>
              <a:buSzPts val="1800"/>
              <a:buNone/>
              <a:defRPr sz="1800">
                <a:solidFill>
                  <a:srgbClr val="888888"/>
                </a:solidFill>
              </a:defRPr>
            </a:lvl1pPr>
            <a:lvl2pPr marL="914400" lvl="1" indent="-228600" algn="l">
              <a:lnSpc>
                <a:spcPct val="110000"/>
              </a:lnSpc>
              <a:spcBef>
                <a:spcPts val="0"/>
              </a:spcBef>
              <a:spcAft>
                <a:spcPts val="0"/>
              </a:spcAft>
              <a:buClr>
                <a:srgbClr val="888888"/>
              </a:buClr>
              <a:buSzPts val="1800"/>
              <a:buNone/>
              <a:defRPr sz="1800">
                <a:solidFill>
                  <a:srgbClr val="888888"/>
                </a:solidFill>
              </a:defRPr>
            </a:lvl2pPr>
            <a:lvl3pPr marL="1371600" lvl="2" indent="-228600" algn="l">
              <a:lnSpc>
                <a:spcPct val="110000"/>
              </a:lnSpc>
              <a:spcBef>
                <a:spcPts val="0"/>
              </a:spcBef>
              <a:spcAft>
                <a:spcPts val="0"/>
              </a:spcAft>
              <a:buClr>
                <a:srgbClr val="888888"/>
              </a:buClr>
              <a:buSzPts val="1600"/>
              <a:buNone/>
              <a:defRPr sz="1600">
                <a:solidFill>
                  <a:srgbClr val="888888"/>
                </a:solidFill>
              </a:defRPr>
            </a:lvl3pPr>
            <a:lvl4pPr marL="1828800" lvl="3" indent="-228600" algn="l">
              <a:lnSpc>
                <a:spcPct val="110000"/>
              </a:lnSpc>
              <a:spcBef>
                <a:spcPts val="0"/>
              </a:spcBef>
              <a:spcAft>
                <a:spcPts val="0"/>
              </a:spcAft>
              <a:buClr>
                <a:srgbClr val="888888"/>
              </a:buClr>
              <a:buSzPts val="1400"/>
              <a:buNone/>
              <a:defRPr sz="1400">
                <a:solidFill>
                  <a:srgbClr val="888888"/>
                </a:solidFill>
              </a:defRPr>
            </a:lvl4pPr>
            <a:lvl5pPr marL="2286000" lvl="4" indent="-228600" algn="l">
              <a:lnSpc>
                <a:spcPct val="110000"/>
              </a:lnSpc>
              <a:spcBef>
                <a:spcPts val="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62" name="Google Shape;62;p14"/>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5"/>
          <p:cNvSpPr txBox="1">
            <a:spLocks noGrp="1"/>
          </p:cNvSpPr>
          <p:nvPr>
            <p:ph type="body" idx="1"/>
          </p:nvPr>
        </p:nvSpPr>
        <p:spPr>
          <a:xfrm>
            <a:off x="457200" y="1047750"/>
            <a:ext cx="4038600" cy="3394472"/>
          </a:xfrm>
          <a:prstGeom prst="rect">
            <a:avLst/>
          </a:prstGeom>
          <a:noFill/>
          <a:ln>
            <a:noFill/>
          </a:ln>
        </p:spPr>
        <p:txBody>
          <a:bodyPr spcFirstLastPara="1" wrap="square" lIns="91425" tIns="45700" rIns="91425" bIns="45700" anchor="t" anchorCtr="0">
            <a:normAutofit/>
          </a:bodyPr>
          <a:lstStyle>
            <a:lvl1pPr marL="457200" lvl="0" indent="-317500" algn="l">
              <a:lnSpc>
                <a:spcPct val="110000"/>
              </a:lnSpc>
              <a:spcBef>
                <a:spcPts val="0"/>
              </a:spcBef>
              <a:spcAft>
                <a:spcPts val="0"/>
              </a:spcAft>
              <a:buClr>
                <a:srgbClr val="262626"/>
              </a:buClr>
              <a:buSzPts val="1400"/>
              <a:buChar char="•"/>
              <a:defRPr sz="1400"/>
            </a:lvl1pPr>
            <a:lvl2pPr marL="914400" lvl="1" indent="-317500" algn="l">
              <a:lnSpc>
                <a:spcPct val="110000"/>
              </a:lnSpc>
              <a:spcBef>
                <a:spcPts val="0"/>
              </a:spcBef>
              <a:spcAft>
                <a:spcPts val="0"/>
              </a:spcAft>
              <a:buClr>
                <a:srgbClr val="262626"/>
              </a:buClr>
              <a:buSzPts val="1400"/>
              <a:buChar char="–"/>
              <a:defRPr sz="1400"/>
            </a:lvl2pPr>
            <a:lvl3pPr marL="1371600" lvl="2" indent="-317500" algn="l">
              <a:lnSpc>
                <a:spcPct val="110000"/>
              </a:lnSpc>
              <a:spcBef>
                <a:spcPts val="0"/>
              </a:spcBef>
              <a:spcAft>
                <a:spcPts val="0"/>
              </a:spcAft>
              <a:buClr>
                <a:srgbClr val="262626"/>
              </a:buClr>
              <a:buSzPts val="1400"/>
              <a:buChar char="•"/>
              <a:defRPr sz="1400"/>
            </a:lvl3pPr>
            <a:lvl4pPr marL="1828800" lvl="3" indent="-317500" algn="l">
              <a:lnSpc>
                <a:spcPct val="110000"/>
              </a:lnSpc>
              <a:spcBef>
                <a:spcPts val="0"/>
              </a:spcBef>
              <a:spcAft>
                <a:spcPts val="0"/>
              </a:spcAft>
              <a:buClr>
                <a:srgbClr val="262626"/>
              </a:buClr>
              <a:buSzPts val="1400"/>
              <a:buChar char="–"/>
              <a:defRPr sz="1400"/>
            </a:lvl4pPr>
            <a:lvl5pPr marL="2286000" lvl="4" indent="-317500" algn="l">
              <a:lnSpc>
                <a:spcPct val="110000"/>
              </a:lnSpc>
              <a:spcBef>
                <a:spcPts val="0"/>
              </a:spcBef>
              <a:spcAft>
                <a:spcPts val="0"/>
              </a:spcAft>
              <a:buClr>
                <a:srgbClr val="262626"/>
              </a:buClr>
              <a:buSzPts val="1400"/>
              <a:buChar char="»"/>
              <a:defRPr sz="14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6" name="Google Shape;66;p15"/>
          <p:cNvSpPr txBox="1">
            <a:spLocks noGrp="1"/>
          </p:cNvSpPr>
          <p:nvPr>
            <p:ph type="body" idx="2"/>
          </p:nvPr>
        </p:nvSpPr>
        <p:spPr>
          <a:xfrm>
            <a:off x="4648200" y="1047750"/>
            <a:ext cx="4038600" cy="3394472"/>
          </a:xfrm>
          <a:prstGeom prst="rect">
            <a:avLst/>
          </a:prstGeom>
          <a:noFill/>
          <a:ln>
            <a:noFill/>
          </a:ln>
        </p:spPr>
        <p:txBody>
          <a:bodyPr spcFirstLastPara="1" wrap="square" lIns="91425" tIns="45700" rIns="91425" bIns="45700" anchor="t" anchorCtr="0">
            <a:normAutofit/>
          </a:bodyPr>
          <a:lstStyle>
            <a:lvl1pPr marL="457200" lvl="0" indent="-317500" algn="l">
              <a:lnSpc>
                <a:spcPct val="110000"/>
              </a:lnSpc>
              <a:spcBef>
                <a:spcPts val="0"/>
              </a:spcBef>
              <a:spcAft>
                <a:spcPts val="0"/>
              </a:spcAft>
              <a:buClr>
                <a:srgbClr val="262626"/>
              </a:buClr>
              <a:buSzPts val="1400"/>
              <a:buChar char="•"/>
              <a:defRPr sz="1400"/>
            </a:lvl1pPr>
            <a:lvl2pPr marL="914400" lvl="1" indent="-317500" algn="l">
              <a:lnSpc>
                <a:spcPct val="110000"/>
              </a:lnSpc>
              <a:spcBef>
                <a:spcPts val="0"/>
              </a:spcBef>
              <a:spcAft>
                <a:spcPts val="0"/>
              </a:spcAft>
              <a:buClr>
                <a:srgbClr val="262626"/>
              </a:buClr>
              <a:buSzPts val="1400"/>
              <a:buChar char="–"/>
              <a:defRPr sz="1400"/>
            </a:lvl2pPr>
            <a:lvl3pPr marL="1371600" lvl="2" indent="-317500" algn="l">
              <a:lnSpc>
                <a:spcPct val="110000"/>
              </a:lnSpc>
              <a:spcBef>
                <a:spcPts val="0"/>
              </a:spcBef>
              <a:spcAft>
                <a:spcPts val="0"/>
              </a:spcAft>
              <a:buClr>
                <a:srgbClr val="262626"/>
              </a:buClr>
              <a:buSzPts val="1400"/>
              <a:buChar char="•"/>
              <a:defRPr sz="1400"/>
            </a:lvl3pPr>
            <a:lvl4pPr marL="1828800" lvl="3" indent="-317500" algn="l">
              <a:lnSpc>
                <a:spcPct val="110000"/>
              </a:lnSpc>
              <a:spcBef>
                <a:spcPts val="0"/>
              </a:spcBef>
              <a:spcAft>
                <a:spcPts val="0"/>
              </a:spcAft>
              <a:buClr>
                <a:srgbClr val="262626"/>
              </a:buClr>
              <a:buSzPts val="1400"/>
              <a:buChar char="–"/>
              <a:defRPr sz="1400"/>
            </a:lvl4pPr>
            <a:lvl5pPr marL="2286000" lvl="4" indent="-317500" algn="l">
              <a:lnSpc>
                <a:spcPct val="110000"/>
              </a:lnSpc>
              <a:spcBef>
                <a:spcPts val="0"/>
              </a:spcBef>
              <a:spcAft>
                <a:spcPts val="0"/>
              </a:spcAft>
              <a:buClr>
                <a:srgbClr val="262626"/>
              </a:buClr>
              <a:buSzPts val="1400"/>
              <a:buChar char="»"/>
              <a:defRPr sz="14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8" name="Google Shape;68;p15"/>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3200"/>
              <a:buFont typeface="Arial Black"/>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16"/>
          <p:cNvSpPr txBox="1">
            <a:spLocks noGrp="1"/>
          </p:cNvSpPr>
          <p:nvPr>
            <p:ph type="body" idx="1"/>
          </p:nvPr>
        </p:nvSpPr>
        <p:spPr>
          <a:xfrm>
            <a:off x="457200" y="971550"/>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0"/>
              </a:spcBef>
              <a:spcAft>
                <a:spcPts val="0"/>
              </a:spcAft>
              <a:buClr>
                <a:srgbClr val="92D050"/>
              </a:buClr>
              <a:buSzPts val="1700"/>
              <a:buNone/>
              <a:defRPr sz="15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2000"/>
              <a:buNone/>
              <a:defRPr sz="2000" b="1"/>
            </a:lvl2pPr>
            <a:lvl3pPr marL="1371600" lvl="2" indent="-228600" algn="l">
              <a:lnSpc>
                <a:spcPct val="110000"/>
              </a:lnSpc>
              <a:spcBef>
                <a:spcPts val="0"/>
              </a:spcBef>
              <a:spcAft>
                <a:spcPts val="0"/>
              </a:spcAft>
              <a:buClr>
                <a:srgbClr val="262626"/>
              </a:buClr>
              <a:buSzPts val="1800"/>
              <a:buNone/>
              <a:defRPr sz="1800" b="1"/>
            </a:lvl3pPr>
            <a:lvl4pPr marL="1828800" lvl="3" indent="-228600" algn="l">
              <a:lnSpc>
                <a:spcPct val="110000"/>
              </a:lnSpc>
              <a:spcBef>
                <a:spcPts val="0"/>
              </a:spcBef>
              <a:spcAft>
                <a:spcPts val="0"/>
              </a:spcAft>
              <a:buClr>
                <a:srgbClr val="262626"/>
              </a:buClr>
              <a:buSzPts val="1600"/>
              <a:buNone/>
              <a:defRPr sz="1600" b="1"/>
            </a:lvl4pPr>
            <a:lvl5pPr marL="2286000" lvl="4" indent="-228600" algn="l">
              <a:lnSpc>
                <a:spcPct val="110000"/>
              </a:lnSpc>
              <a:spcBef>
                <a:spcPts val="0"/>
              </a:spcBef>
              <a:spcAft>
                <a:spcPts val="0"/>
              </a:spcAft>
              <a:buClr>
                <a:srgbClr val="262626"/>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dirty="0"/>
          </a:p>
        </p:txBody>
      </p:sp>
      <p:sp>
        <p:nvSpPr>
          <p:cNvPr id="72" name="Google Shape;72;p16"/>
          <p:cNvSpPr txBox="1">
            <a:spLocks noGrp="1"/>
          </p:cNvSpPr>
          <p:nvPr>
            <p:ph type="body" idx="2"/>
          </p:nvPr>
        </p:nvSpPr>
        <p:spPr>
          <a:xfrm>
            <a:off x="457200" y="1451371"/>
            <a:ext cx="4040188" cy="2963466"/>
          </a:xfrm>
          <a:prstGeom prst="rect">
            <a:avLst/>
          </a:prstGeom>
          <a:noFill/>
          <a:ln>
            <a:noFill/>
          </a:ln>
        </p:spPr>
        <p:txBody>
          <a:bodyPr spcFirstLastPara="1" wrap="square" lIns="91425" tIns="45700" rIns="91425" bIns="45700" anchor="t" anchorCtr="0">
            <a:normAutofit/>
          </a:bodyPr>
          <a:lstStyle>
            <a:lvl1pPr marL="457200" lvl="0" indent="-298450" algn="l">
              <a:lnSpc>
                <a:spcPct val="110000"/>
              </a:lnSpc>
              <a:spcBef>
                <a:spcPts val="0"/>
              </a:spcBef>
              <a:spcAft>
                <a:spcPts val="0"/>
              </a:spcAft>
              <a:buClr>
                <a:srgbClr val="262626"/>
              </a:buClr>
              <a:buSzPts val="1100"/>
              <a:buChar char="•"/>
              <a:defRPr sz="1100"/>
            </a:lvl1pPr>
            <a:lvl2pPr marL="914400" lvl="1" indent="-298450" algn="l">
              <a:lnSpc>
                <a:spcPct val="110000"/>
              </a:lnSpc>
              <a:spcBef>
                <a:spcPts val="0"/>
              </a:spcBef>
              <a:spcAft>
                <a:spcPts val="0"/>
              </a:spcAft>
              <a:buClr>
                <a:srgbClr val="262626"/>
              </a:buClr>
              <a:buSzPts val="1100"/>
              <a:buChar char="–"/>
              <a:defRPr sz="1100"/>
            </a:lvl2pPr>
            <a:lvl3pPr marL="1371600" lvl="2" indent="-298450" algn="l">
              <a:lnSpc>
                <a:spcPct val="110000"/>
              </a:lnSpc>
              <a:spcBef>
                <a:spcPts val="0"/>
              </a:spcBef>
              <a:spcAft>
                <a:spcPts val="0"/>
              </a:spcAft>
              <a:buClr>
                <a:srgbClr val="262626"/>
              </a:buClr>
              <a:buSzPts val="1100"/>
              <a:buChar char="•"/>
              <a:defRPr sz="1100"/>
            </a:lvl3pPr>
            <a:lvl4pPr marL="1828800" lvl="3" indent="-298450" algn="l">
              <a:lnSpc>
                <a:spcPct val="110000"/>
              </a:lnSpc>
              <a:spcBef>
                <a:spcPts val="0"/>
              </a:spcBef>
              <a:spcAft>
                <a:spcPts val="0"/>
              </a:spcAft>
              <a:buClr>
                <a:srgbClr val="262626"/>
              </a:buClr>
              <a:buSzPts val="1100"/>
              <a:buChar char="–"/>
              <a:defRPr sz="1100"/>
            </a:lvl4pPr>
            <a:lvl5pPr marL="2286000" lvl="4" indent="-298450" algn="l">
              <a:lnSpc>
                <a:spcPct val="110000"/>
              </a:lnSpc>
              <a:spcBef>
                <a:spcPts val="0"/>
              </a:spcBef>
              <a:spcAft>
                <a:spcPts val="0"/>
              </a:spcAft>
              <a:buClr>
                <a:srgbClr val="262626"/>
              </a:buClr>
              <a:buSzPts val="1100"/>
              <a:buChar char="»"/>
              <a:defRPr sz="11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73" name="Google Shape;73;p16"/>
          <p:cNvSpPr txBox="1">
            <a:spLocks noGrp="1"/>
          </p:cNvSpPr>
          <p:nvPr>
            <p:ph type="body" idx="3"/>
          </p:nvPr>
        </p:nvSpPr>
        <p:spPr>
          <a:xfrm>
            <a:off x="4645028" y="971550"/>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0"/>
              </a:spcBef>
              <a:spcAft>
                <a:spcPts val="0"/>
              </a:spcAft>
              <a:buClr>
                <a:srgbClr val="92D050"/>
              </a:buClr>
              <a:buSzPts val="1700"/>
              <a:buNone/>
              <a:defRPr sz="15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2000"/>
              <a:buNone/>
              <a:defRPr sz="2000" b="1"/>
            </a:lvl2pPr>
            <a:lvl3pPr marL="1371600" lvl="2" indent="-228600" algn="l">
              <a:lnSpc>
                <a:spcPct val="110000"/>
              </a:lnSpc>
              <a:spcBef>
                <a:spcPts val="0"/>
              </a:spcBef>
              <a:spcAft>
                <a:spcPts val="0"/>
              </a:spcAft>
              <a:buClr>
                <a:srgbClr val="262626"/>
              </a:buClr>
              <a:buSzPts val="1800"/>
              <a:buNone/>
              <a:defRPr sz="1800" b="1"/>
            </a:lvl3pPr>
            <a:lvl4pPr marL="1828800" lvl="3" indent="-228600" algn="l">
              <a:lnSpc>
                <a:spcPct val="110000"/>
              </a:lnSpc>
              <a:spcBef>
                <a:spcPts val="0"/>
              </a:spcBef>
              <a:spcAft>
                <a:spcPts val="0"/>
              </a:spcAft>
              <a:buClr>
                <a:srgbClr val="262626"/>
              </a:buClr>
              <a:buSzPts val="1600"/>
              <a:buNone/>
              <a:defRPr sz="1600" b="1"/>
            </a:lvl4pPr>
            <a:lvl5pPr marL="2286000" lvl="4" indent="-228600" algn="l">
              <a:lnSpc>
                <a:spcPct val="110000"/>
              </a:lnSpc>
              <a:spcBef>
                <a:spcPts val="0"/>
              </a:spcBef>
              <a:spcAft>
                <a:spcPts val="0"/>
              </a:spcAft>
              <a:buClr>
                <a:srgbClr val="262626"/>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dirty="0"/>
          </a:p>
        </p:txBody>
      </p:sp>
      <p:sp>
        <p:nvSpPr>
          <p:cNvPr id="74" name="Google Shape;74;p16"/>
          <p:cNvSpPr txBox="1">
            <a:spLocks noGrp="1"/>
          </p:cNvSpPr>
          <p:nvPr>
            <p:ph type="body" idx="4"/>
          </p:nvPr>
        </p:nvSpPr>
        <p:spPr>
          <a:xfrm>
            <a:off x="4645028" y="1451371"/>
            <a:ext cx="4041775" cy="2963466"/>
          </a:xfrm>
          <a:prstGeom prst="rect">
            <a:avLst/>
          </a:prstGeom>
          <a:noFill/>
          <a:ln>
            <a:noFill/>
          </a:ln>
        </p:spPr>
        <p:txBody>
          <a:bodyPr spcFirstLastPara="1" wrap="square" lIns="91425" tIns="45700" rIns="91425" bIns="45700" anchor="t" anchorCtr="0">
            <a:normAutofit/>
          </a:bodyPr>
          <a:lstStyle>
            <a:lvl1pPr marL="457200" lvl="0" indent="-298450" algn="l">
              <a:lnSpc>
                <a:spcPct val="110000"/>
              </a:lnSpc>
              <a:spcBef>
                <a:spcPts val="0"/>
              </a:spcBef>
              <a:spcAft>
                <a:spcPts val="0"/>
              </a:spcAft>
              <a:buClr>
                <a:srgbClr val="262626"/>
              </a:buClr>
              <a:buSzPts val="1100"/>
              <a:buChar char="•"/>
              <a:defRPr sz="1100"/>
            </a:lvl1pPr>
            <a:lvl2pPr marL="914400" lvl="1" indent="-298450" algn="l">
              <a:lnSpc>
                <a:spcPct val="110000"/>
              </a:lnSpc>
              <a:spcBef>
                <a:spcPts val="0"/>
              </a:spcBef>
              <a:spcAft>
                <a:spcPts val="0"/>
              </a:spcAft>
              <a:buClr>
                <a:srgbClr val="262626"/>
              </a:buClr>
              <a:buSzPts val="1100"/>
              <a:buChar char="–"/>
              <a:defRPr sz="1100"/>
            </a:lvl2pPr>
            <a:lvl3pPr marL="1371600" lvl="2" indent="-298450" algn="l">
              <a:lnSpc>
                <a:spcPct val="110000"/>
              </a:lnSpc>
              <a:spcBef>
                <a:spcPts val="0"/>
              </a:spcBef>
              <a:spcAft>
                <a:spcPts val="0"/>
              </a:spcAft>
              <a:buClr>
                <a:srgbClr val="262626"/>
              </a:buClr>
              <a:buSzPts val="1100"/>
              <a:buChar char="•"/>
              <a:defRPr sz="1100"/>
            </a:lvl3pPr>
            <a:lvl4pPr marL="1828800" lvl="3" indent="-298450" algn="l">
              <a:lnSpc>
                <a:spcPct val="110000"/>
              </a:lnSpc>
              <a:spcBef>
                <a:spcPts val="0"/>
              </a:spcBef>
              <a:spcAft>
                <a:spcPts val="0"/>
              </a:spcAft>
              <a:buClr>
                <a:srgbClr val="262626"/>
              </a:buClr>
              <a:buSzPts val="1100"/>
              <a:buChar char="–"/>
              <a:defRPr sz="1100"/>
            </a:lvl4pPr>
            <a:lvl5pPr marL="2286000" lvl="4" indent="-298450" algn="l">
              <a:lnSpc>
                <a:spcPct val="110000"/>
              </a:lnSpc>
              <a:spcBef>
                <a:spcPts val="0"/>
              </a:spcBef>
              <a:spcAft>
                <a:spcPts val="0"/>
              </a:spcAft>
              <a:buClr>
                <a:srgbClr val="262626"/>
              </a:buClr>
              <a:buSzPts val="1100"/>
              <a:buChar char="»"/>
              <a:defRPr sz="11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dirty="0"/>
          </a:p>
        </p:txBody>
      </p:sp>
      <p:sp>
        <p:nvSpPr>
          <p:cNvPr id="76" name="Google Shape;76;p16"/>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5" name="Google Shape;85;p18"/>
          <p:cNvSpPr txBox="1">
            <a:spLocks noGrp="1"/>
          </p:cNvSpPr>
          <p:nvPr>
            <p:ph type="body" idx="1"/>
          </p:nvPr>
        </p:nvSpPr>
        <p:spPr>
          <a:xfrm>
            <a:off x="533400" y="1352550"/>
            <a:ext cx="2217906" cy="284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5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86" name="Google Shape;86;p18"/>
          <p:cNvSpPr txBox="1">
            <a:spLocks noGrp="1"/>
          </p:cNvSpPr>
          <p:nvPr>
            <p:ph type="body" idx="2"/>
          </p:nvPr>
        </p:nvSpPr>
        <p:spPr>
          <a:xfrm>
            <a:off x="533400" y="1581150"/>
            <a:ext cx="2743200" cy="6096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p18"/>
          <p:cNvSpPr txBox="1">
            <a:spLocks noGrp="1"/>
          </p:cNvSpPr>
          <p:nvPr>
            <p:ph type="body" idx="3"/>
          </p:nvPr>
        </p:nvSpPr>
        <p:spPr>
          <a:xfrm>
            <a:off x="533400" y="2419350"/>
            <a:ext cx="2217906" cy="284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5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88" name="Google Shape;88;p18"/>
          <p:cNvSpPr txBox="1">
            <a:spLocks noGrp="1"/>
          </p:cNvSpPr>
          <p:nvPr>
            <p:ph type="body" idx="4"/>
          </p:nvPr>
        </p:nvSpPr>
        <p:spPr>
          <a:xfrm>
            <a:off x="533400" y="2647950"/>
            <a:ext cx="2743200" cy="6096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9" name="Google Shape;89;p18"/>
          <p:cNvSpPr txBox="1">
            <a:spLocks noGrp="1"/>
          </p:cNvSpPr>
          <p:nvPr>
            <p:ph type="body" idx="5"/>
          </p:nvPr>
        </p:nvSpPr>
        <p:spPr>
          <a:xfrm>
            <a:off x="533400" y="3486150"/>
            <a:ext cx="2217906" cy="284163"/>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92D050"/>
              </a:buClr>
              <a:buSzPts val="1600"/>
              <a:buFont typeface="Bebas Neue"/>
              <a:buNone/>
              <a:defRPr sz="1500" b="0" i="0" baseline="0">
                <a:solidFill>
                  <a:srgbClr val="92D050"/>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lvl="1"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2pPr>
            <a:lvl3pPr marL="1371600" lvl="2"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3pPr>
            <a:lvl4pPr marL="1828800" lvl="3"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4pPr>
            <a:lvl5pPr marL="2286000" lvl="4" indent="-228600" algn="l">
              <a:lnSpc>
                <a:spcPct val="110000"/>
              </a:lnSpc>
              <a:spcBef>
                <a:spcPts val="0"/>
              </a:spcBef>
              <a:spcAft>
                <a:spcPts val="0"/>
              </a:spcAft>
              <a:buClr>
                <a:srgbClr val="262626"/>
              </a:buClr>
              <a:buSzPts val="1600"/>
              <a:buFont typeface="Bebas Neue"/>
              <a:buNone/>
              <a:defRPr sz="1600">
                <a:latin typeface="Bebas Neue"/>
                <a:ea typeface="Bebas Neue"/>
                <a:cs typeface="Bebas Neue"/>
                <a:sym typeface="Bebas Neu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90" name="Google Shape;90;p18"/>
          <p:cNvSpPr txBox="1">
            <a:spLocks noGrp="1"/>
          </p:cNvSpPr>
          <p:nvPr>
            <p:ph type="body" idx="6"/>
          </p:nvPr>
        </p:nvSpPr>
        <p:spPr>
          <a:xfrm>
            <a:off x="533400" y="3714750"/>
            <a:ext cx="2743200" cy="6096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262626"/>
              </a:buClr>
              <a:buSzPts val="1100"/>
              <a:buFont typeface="Arial"/>
              <a:buNone/>
              <a:defRPr sz="1100">
                <a:solidFill>
                  <a:srgbClr val="262626"/>
                </a:solidFill>
                <a:latin typeface="Arial"/>
                <a:ea typeface="Arial"/>
                <a:cs typeface="Arial"/>
                <a:sym typeface="Arial"/>
              </a:defRPr>
            </a:lvl1pPr>
            <a:lvl2pPr marL="914400" lvl="1" indent="-228600" algn="l">
              <a:lnSpc>
                <a:spcPct val="110000"/>
              </a:lnSpc>
              <a:spcBef>
                <a:spcPts val="0"/>
              </a:spcBef>
              <a:spcAft>
                <a:spcPts val="0"/>
              </a:spcAft>
              <a:buClr>
                <a:srgbClr val="262626"/>
              </a:buClr>
              <a:buSzPts val="1400"/>
              <a:buFont typeface="Arial"/>
              <a:buNone/>
              <a:defRPr/>
            </a:lvl2pPr>
            <a:lvl3pPr marL="1371600" lvl="2" indent="-228600" algn="l">
              <a:lnSpc>
                <a:spcPct val="110000"/>
              </a:lnSpc>
              <a:spcBef>
                <a:spcPts val="0"/>
              </a:spcBef>
              <a:spcAft>
                <a:spcPts val="0"/>
              </a:spcAft>
              <a:buClr>
                <a:srgbClr val="262626"/>
              </a:buClr>
              <a:buSzPts val="1400"/>
              <a:buFont typeface="Arial"/>
              <a:buNone/>
              <a:defRPr/>
            </a:lvl3pPr>
            <a:lvl4pPr marL="1828800" lvl="3" indent="-228600" algn="l">
              <a:lnSpc>
                <a:spcPct val="110000"/>
              </a:lnSpc>
              <a:spcBef>
                <a:spcPts val="0"/>
              </a:spcBef>
              <a:spcAft>
                <a:spcPts val="0"/>
              </a:spcAft>
              <a:buClr>
                <a:srgbClr val="262626"/>
              </a:buClr>
              <a:buSzPts val="1400"/>
              <a:buFont typeface="Arial"/>
              <a:buNone/>
              <a:defRPr/>
            </a:lvl4pPr>
            <a:lvl5pPr marL="2286000" lvl="4" indent="-228600" algn="l">
              <a:lnSpc>
                <a:spcPct val="110000"/>
              </a:lnSpc>
              <a:spcBef>
                <a:spcPts val="0"/>
              </a:spcBef>
              <a:spcAft>
                <a:spcPts val="0"/>
              </a:spcAft>
              <a:buClr>
                <a:srgbClr val="262626"/>
              </a:buClr>
              <a:buSzPts val="1400"/>
              <a:buFont typeface="Arial"/>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8"/>
          <p:cNvPicPr preferRelativeResize="0"/>
          <p:nvPr/>
        </p:nvPicPr>
        <p:blipFill rotWithShape="1">
          <a:blip r:embed="rId34">
            <a:alphaModFix/>
          </a:blip>
          <a:srcRect/>
          <a:stretch/>
        </p:blipFill>
        <p:spPr>
          <a:xfrm>
            <a:off x="0" y="0"/>
            <a:ext cx="9144000" cy="5162550"/>
          </a:xfrm>
          <a:prstGeom prst="rect">
            <a:avLst/>
          </a:prstGeom>
          <a:noFill/>
          <a:ln>
            <a:noFill/>
          </a:ln>
        </p:spPr>
      </p:pic>
      <p:sp>
        <p:nvSpPr>
          <p:cNvPr id="11" name="Google Shape;11;p8"/>
          <p:cNvSpPr txBox="1">
            <a:spLocks noGrp="1"/>
          </p:cNvSpPr>
          <p:nvPr>
            <p:ph type="title"/>
          </p:nvPr>
        </p:nvSpPr>
        <p:spPr>
          <a:xfrm>
            <a:off x="457200" y="438150"/>
            <a:ext cx="7620000" cy="42267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262626"/>
              </a:buClr>
              <a:buSzPts val="3200"/>
              <a:buFont typeface="Arial Black"/>
              <a:buNone/>
              <a:defRPr sz="3200" b="1" i="0" u="none" strike="noStrike" cap="none">
                <a:solidFill>
                  <a:srgbClr val="262626"/>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457200" y="1028701"/>
            <a:ext cx="8229600" cy="3394472"/>
          </a:xfrm>
          <a:prstGeom prst="rect">
            <a:avLst/>
          </a:prstGeom>
          <a:noFill/>
          <a:ln>
            <a:noFill/>
          </a:ln>
        </p:spPr>
        <p:txBody>
          <a:bodyPr spcFirstLastPara="1" wrap="square" lIns="91425" tIns="45700" rIns="91425" bIns="45700" anchor="t" anchorCtr="0">
            <a:normAutofit/>
          </a:bodyPr>
          <a:lstStyle>
            <a:lvl1pPr marL="457200" marR="0" lvl="0" indent="-317500"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1pPr>
            <a:lvl2pPr marL="914400" marR="0" lvl="1" indent="-317500"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2pPr>
            <a:lvl3pPr marL="1371600" marR="0" lvl="2" indent="-317500"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3pPr>
            <a:lvl4pPr marL="1828800" marR="0" lvl="3" indent="-317500"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4pPr>
            <a:lvl5pPr marL="2286000" marR="0" lvl="4" indent="-317500" algn="l" rtl="0">
              <a:lnSpc>
                <a:spcPct val="110000"/>
              </a:lnSpc>
              <a:spcBef>
                <a:spcPts val="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sldNum" idx="12"/>
          </p:nvPr>
        </p:nvSpPr>
        <p:spPr>
          <a:xfrm>
            <a:off x="8305800" y="285750"/>
            <a:ext cx="4572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8"/>
          <p:cNvSpPr/>
          <p:nvPr/>
        </p:nvSpPr>
        <p:spPr>
          <a:xfrm>
            <a:off x="0" y="419100"/>
            <a:ext cx="152400" cy="400050"/>
          </a:xfrm>
          <a:prstGeom prst="rect">
            <a:avLst/>
          </a:prstGeom>
          <a:solidFill>
            <a:srgbClr val="165A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5" name="Google Shape;15;p8"/>
          <p:cNvCxnSpPr/>
          <p:nvPr/>
        </p:nvCxnSpPr>
        <p:spPr>
          <a:xfrm>
            <a:off x="0" y="601662"/>
            <a:ext cx="101600" cy="0"/>
          </a:xfrm>
          <a:prstGeom prst="straightConnector1">
            <a:avLst/>
          </a:prstGeom>
          <a:noFill/>
          <a:ln w="19050" cap="flat" cmpd="sng">
            <a:solidFill>
              <a:schemeClr val="lt1"/>
            </a:solidFill>
            <a:prstDash val="solid"/>
            <a:round/>
            <a:headEnd type="none" w="sm" len="sm"/>
            <a:tailEnd type="none" w="sm" len="sm"/>
          </a:ln>
        </p:spPr>
      </p:cxnSp>
      <p:cxnSp>
        <p:nvCxnSpPr>
          <p:cNvPr id="16" name="Google Shape;16;p8"/>
          <p:cNvCxnSpPr/>
          <p:nvPr/>
        </p:nvCxnSpPr>
        <p:spPr>
          <a:xfrm>
            <a:off x="0" y="647700"/>
            <a:ext cx="101600" cy="0"/>
          </a:xfrm>
          <a:prstGeom prst="straightConnector1">
            <a:avLst/>
          </a:prstGeom>
          <a:noFill/>
          <a:ln w="19050" cap="flat" cmpd="sng">
            <a:solidFill>
              <a:schemeClr val="lt1"/>
            </a:solidFill>
            <a:prstDash val="solid"/>
            <a:round/>
            <a:headEnd type="none" w="sm" len="sm"/>
            <a:tailEnd type="none" w="sm" len="sm"/>
          </a:ln>
        </p:spPr>
      </p:cxnSp>
      <p:sp>
        <p:nvSpPr>
          <p:cNvPr id="17" name="Google Shape;17;p8"/>
          <p:cNvSpPr/>
          <p:nvPr userDrawn="1"/>
        </p:nvSpPr>
        <p:spPr>
          <a:xfrm>
            <a:off x="0" y="4694551"/>
            <a:ext cx="9144000" cy="467999"/>
          </a:xfrm>
          <a:prstGeom prst="rect">
            <a:avLst/>
          </a:prstGeom>
          <a:solidFill>
            <a:schemeClr val="lt1"/>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 name="Google Shape;364;p2">
            <a:extLst>
              <a:ext uri="{FF2B5EF4-FFF2-40B4-BE49-F238E27FC236}">
                <a16:creationId xmlns:a16="http://schemas.microsoft.com/office/drawing/2014/main" id="{DA64A39E-89F2-A39E-D958-528724E56B86}"/>
              </a:ext>
            </a:extLst>
          </p:cNvPr>
          <p:cNvSpPr txBox="1">
            <a:spLocks/>
          </p:cNvSpPr>
          <p:nvPr userDrawn="1"/>
        </p:nvSpPr>
        <p:spPr>
          <a:xfrm>
            <a:off x="457200" y="4781550"/>
            <a:ext cx="1594237" cy="29289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1" i="0" u="none" strike="noStrike" cap="none">
                <a:solidFill>
                  <a:srgbClr val="7F7F7F"/>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r>
              <a:rPr lang="en-US" sz="1400" dirty="0" err="1"/>
              <a:t>RouteViews</a:t>
            </a:r>
            <a:endParaRPr lang="en-US" sz="1400" dirty="0"/>
          </a:p>
        </p:txBody>
      </p:sp>
      <p:pic>
        <p:nvPicPr>
          <p:cNvPr id="3" name="Google Shape;365;p2">
            <a:extLst>
              <a:ext uri="{FF2B5EF4-FFF2-40B4-BE49-F238E27FC236}">
                <a16:creationId xmlns:a16="http://schemas.microsoft.com/office/drawing/2014/main" id="{FA291E1E-DD96-FE5F-452B-FCC1367DC21F}"/>
              </a:ext>
            </a:extLst>
          </p:cNvPr>
          <p:cNvPicPr preferRelativeResize="0"/>
          <p:nvPr userDrawn="1"/>
        </p:nvPicPr>
        <p:blipFill rotWithShape="1">
          <a:blip r:embed="rId35">
            <a:alphaModFix/>
          </a:blip>
          <a:srcRect/>
          <a:stretch/>
        </p:blipFill>
        <p:spPr>
          <a:xfrm>
            <a:off x="8211238" y="4781550"/>
            <a:ext cx="646325" cy="310011"/>
          </a:xfrm>
          <a:prstGeom prst="rect">
            <a:avLst/>
          </a:prstGeom>
          <a:noFill/>
          <a:ln>
            <a:noFill/>
          </a:ln>
        </p:spPr>
      </p:pic>
      <p:pic>
        <p:nvPicPr>
          <p:cNvPr id="4" name="Google Shape;366;p2" descr="UO-Logo-presos.png">
            <a:extLst>
              <a:ext uri="{FF2B5EF4-FFF2-40B4-BE49-F238E27FC236}">
                <a16:creationId xmlns:a16="http://schemas.microsoft.com/office/drawing/2014/main" id="{D3A9166B-041D-5F25-0CA9-EB4E487D696F}"/>
              </a:ext>
            </a:extLst>
          </p:cNvPr>
          <p:cNvPicPr preferRelativeResize="0"/>
          <p:nvPr userDrawn="1"/>
        </p:nvPicPr>
        <p:blipFill rotWithShape="1">
          <a:blip r:embed="rId36">
            <a:alphaModFix/>
          </a:blip>
          <a:srcRect/>
          <a:stretch/>
        </p:blipFill>
        <p:spPr>
          <a:xfrm>
            <a:off x="5767487" y="4786982"/>
            <a:ext cx="1611355" cy="2862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3" r:id="rId2"/>
    <p:sldLayoutId id="2147483650" r:id="rId3"/>
    <p:sldLayoutId id="2147483651" r:id="rId4"/>
    <p:sldLayoutId id="2147483652"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github.com/RIPE-NCC/bgpdump" TargetMode="External"/><Relationship Id="rId3" Type="http://schemas.openxmlformats.org/officeDocument/2006/relationships/hyperlink" Target="https://bgpkit.com/parser" TargetMode="External"/><Relationship Id="rId7" Type="http://schemas.openxmlformats.org/officeDocument/2006/relationships/hyperlink" Target="https://github.com/bgpkit/pybgpkit" TargetMode="External"/><Relationship Id="rId12" Type="http://schemas.openxmlformats.org/officeDocument/2006/relationships/hyperlink" Target="https://github.com/rfc1036/zebra-dump-parser" TargetMode="External"/><Relationship Id="rId2" Type="http://schemas.openxmlformats.org/officeDocument/2006/relationships/hyperlink" Target="https://bgpkit.com/" TargetMode="External"/><Relationship Id="rId1" Type="http://schemas.openxmlformats.org/officeDocument/2006/relationships/slideLayout" Target="../slideLayouts/slideLayout2.xml"/><Relationship Id="rId6" Type="http://schemas.openxmlformats.org/officeDocument/2006/relationships/hyperlink" Target="https://github.com/bgpkit/peer-stats" TargetMode="External"/><Relationship Id="rId11" Type="http://schemas.openxmlformats.org/officeDocument/2006/relationships/hyperlink" Target="https://github.com/t2mune/mrtparse" TargetMode="External"/><Relationship Id="rId5" Type="http://schemas.openxmlformats.org/officeDocument/2006/relationships/hyperlink" Target="https://github.com/bgpkit/bgpkit-parser" TargetMode="External"/><Relationship Id="rId10" Type="http://schemas.openxmlformats.org/officeDocument/2006/relationships/hyperlink" Target="https://github.com/yasuhiro-ohara-ntt/bgpdump2" TargetMode="External"/><Relationship Id="rId4" Type="http://schemas.openxmlformats.org/officeDocument/2006/relationships/hyperlink" Target="https://github.com/bgpkit" TargetMode="External"/><Relationship Id="rId9" Type="http://schemas.openxmlformats.org/officeDocument/2006/relationships/hyperlink" Target="https://github.com/cawka/bgppars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api.routeviews.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nsf.gov/awardsearch/showAward?AWD_ID=2120399" TargetMode="External"/><Relationship Id="rId2" Type="http://schemas.openxmlformats.org/officeDocument/2006/relationships/hyperlink" Target="https://www.nsf.gov/awardsearch/showAward?AWD_ID=2131987" TargetMode="External"/><Relationship Id="rId1" Type="http://schemas.openxmlformats.org/officeDocument/2006/relationships/slideLayout" Target="../slideLayouts/slideLayout7.xml"/><Relationship Id="rId5" Type="http://schemas.openxmlformats.org/officeDocument/2006/relationships/hyperlink" Target="https://www.nsf.gov/awardsearch/showAward?AWD_ID=2029309" TargetMode="External"/><Relationship Id="rId4" Type="http://schemas.openxmlformats.org/officeDocument/2006/relationships/hyperlink" Target="https://www.routeviews.org/routeviews/index.php/supporter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routeviews.org/routeviews/index.php/paper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lists.nsrc.org/listinfo/routeviews-user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routeviews.org/routeview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www.routeviews.org/routeviews/index.php/ma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archive.routeviews.org/" TargetMode="External"/><Relationship Id="rId2" Type="http://schemas.openxmlformats.org/officeDocument/2006/relationships/hyperlink" Target="https://tools.ietf.org/html/rfc639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
          <p:cNvSpPr/>
          <p:nvPr/>
        </p:nvSpPr>
        <p:spPr>
          <a:xfrm>
            <a:off x="1371600" y="1581150"/>
            <a:ext cx="6683022" cy="1104900"/>
          </a:xfrm>
          <a:prstGeom prst="rect">
            <a:avLst/>
          </a:prstGeom>
          <a:solidFill>
            <a:srgbClr val="F2F2F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7" name="Google Shape;347;p1"/>
          <p:cNvSpPr/>
          <p:nvPr/>
        </p:nvSpPr>
        <p:spPr>
          <a:xfrm>
            <a:off x="1371600" y="1820334"/>
            <a:ext cx="208844" cy="626533"/>
          </a:xfrm>
          <a:prstGeom prst="rect">
            <a:avLst/>
          </a:prstGeom>
          <a:solidFill>
            <a:srgbClr val="165A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8" name="Google Shape;348;p1"/>
          <p:cNvSpPr/>
          <p:nvPr/>
        </p:nvSpPr>
        <p:spPr>
          <a:xfrm>
            <a:off x="7845778" y="1820335"/>
            <a:ext cx="208844" cy="626533"/>
          </a:xfrm>
          <a:prstGeom prst="rect">
            <a:avLst/>
          </a:prstGeom>
          <a:solidFill>
            <a:srgbClr val="165A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1"/>
          <p:cNvSpPr txBox="1">
            <a:spLocks noGrp="1"/>
          </p:cNvSpPr>
          <p:nvPr>
            <p:ph type="ctrTitle"/>
          </p:nvPr>
        </p:nvSpPr>
        <p:spPr>
          <a:xfrm>
            <a:off x="1690864" y="1836236"/>
            <a:ext cx="6044496" cy="57401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700"/>
              <a:buFont typeface="Arial Black"/>
              <a:buNone/>
            </a:pPr>
            <a:r>
              <a:rPr lang="en-US" sz="2700" b="0" dirty="0" err="1">
                <a:solidFill>
                  <a:schemeClr val="dk1"/>
                </a:solidFill>
              </a:rPr>
              <a:t>RouteViews</a:t>
            </a:r>
            <a:endParaRPr sz="2700" b="0" dirty="0">
              <a:solidFill>
                <a:schemeClr val="dk1"/>
              </a:solidFill>
            </a:endParaRPr>
          </a:p>
          <a:p>
            <a:pPr marL="0" lvl="0" indent="0" algn="ctr" rtl="0">
              <a:lnSpc>
                <a:spcPct val="100000"/>
              </a:lnSpc>
              <a:spcBef>
                <a:spcPts val="0"/>
              </a:spcBef>
              <a:spcAft>
                <a:spcPts val="0"/>
              </a:spcAft>
              <a:buClr>
                <a:schemeClr val="dk1"/>
              </a:buClr>
              <a:buSzPts val="2700"/>
              <a:buFont typeface="Arial Black"/>
              <a:buNone/>
            </a:pPr>
            <a:r>
              <a:rPr lang="en-US" sz="2000" b="0" dirty="0">
                <a:solidFill>
                  <a:schemeClr val="dk1"/>
                </a:solidFill>
              </a:rPr>
              <a:t>BGP Global Monitoring Infrastructure and Services</a:t>
            </a:r>
            <a:endParaRPr sz="2000" b="0" dirty="0">
              <a:solidFill>
                <a:schemeClr val="dk1"/>
              </a:solidFill>
            </a:endParaRPr>
          </a:p>
        </p:txBody>
      </p:sp>
      <p:cxnSp>
        <p:nvCxnSpPr>
          <p:cNvPr id="350" name="Google Shape;350;p1"/>
          <p:cNvCxnSpPr/>
          <p:nvPr/>
        </p:nvCxnSpPr>
        <p:spPr>
          <a:xfrm>
            <a:off x="1482019" y="2116668"/>
            <a:ext cx="98425" cy="1"/>
          </a:xfrm>
          <a:prstGeom prst="straightConnector1">
            <a:avLst/>
          </a:prstGeom>
          <a:noFill/>
          <a:ln w="19050" cap="flat" cmpd="sng">
            <a:solidFill>
              <a:schemeClr val="lt1"/>
            </a:solidFill>
            <a:prstDash val="solid"/>
            <a:round/>
            <a:headEnd type="none" w="sm" len="sm"/>
            <a:tailEnd type="none" w="sm" len="sm"/>
          </a:ln>
        </p:spPr>
      </p:cxnSp>
      <p:cxnSp>
        <p:nvCxnSpPr>
          <p:cNvPr id="351" name="Google Shape;351;p1"/>
          <p:cNvCxnSpPr/>
          <p:nvPr/>
        </p:nvCxnSpPr>
        <p:spPr>
          <a:xfrm>
            <a:off x="1482019" y="2162706"/>
            <a:ext cx="98425" cy="1"/>
          </a:xfrm>
          <a:prstGeom prst="straightConnector1">
            <a:avLst/>
          </a:prstGeom>
          <a:noFill/>
          <a:ln w="19050" cap="flat" cmpd="sng">
            <a:solidFill>
              <a:schemeClr val="lt1"/>
            </a:solidFill>
            <a:prstDash val="solid"/>
            <a:round/>
            <a:headEnd type="none" w="sm" len="sm"/>
            <a:tailEnd type="none" w="sm" len="sm"/>
          </a:ln>
        </p:spPr>
      </p:cxnSp>
      <p:cxnSp>
        <p:nvCxnSpPr>
          <p:cNvPr id="352" name="Google Shape;352;p1"/>
          <p:cNvCxnSpPr/>
          <p:nvPr/>
        </p:nvCxnSpPr>
        <p:spPr>
          <a:xfrm>
            <a:off x="7845778" y="2116669"/>
            <a:ext cx="98425" cy="1"/>
          </a:xfrm>
          <a:prstGeom prst="straightConnector1">
            <a:avLst/>
          </a:prstGeom>
          <a:noFill/>
          <a:ln w="19050" cap="flat" cmpd="sng">
            <a:solidFill>
              <a:schemeClr val="lt1"/>
            </a:solidFill>
            <a:prstDash val="solid"/>
            <a:round/>
            <a:headEnd type="none" w="sm" len="sm"/>
            <a:tailEnd type="none" w="sm" len="sm"/>
          </a:ln>
        </p:spPr>
      </p:cxnSp>
      <p:cxnSp>
        <p:nvCxnSpPr>
          <p:cNvPr id="353" name="Google Shape;353;p1"/>
          <p:cNvCxnSpPr/>
          <p:nvPr/>
        </p:nvCxnSpPr>
        <p:spPr>
          <a:xfrm>
            <a:off x="7845778" y="2162707"/>
            <a:ext cx="98425" cy="1"/>
          </a:xfrm>
          <a:prstGeom prst="straightConnector1">
            <a:avLst/>
          </a:prstGeom>
          <a:noFill/>
          <a:ln w="19050" cap="flat" cmpd="sng">
            <a:solidFill>
              <a:schemeClr val="lt1"/>
            </a:solidFill>
            <a:prstDash val="solid"/>
            <a:round/>
            <a:headEnd type="none" w="sm" len="sm"/>
            <a:tailEnd type="none" w="sm" len="sm"/>
          </a:ln>
        </p:spPr>
      </p:cxnSp>
      <p:pic>
        <p:nvPicPr>
          <p:cNvPr id="354" name="Google Shape;354;p1"/>
          <p:cNvPicPr preferRelativeResize="0"/>
          <p:nvPr/>
        </p:nvPicPr>
        <p:blipFill rotWithShape="1">
          <a:blip r:embed="rId3">
            <a:alphaModFix/>
          </a:blip>
          <a:srcRect/>
          <a:stretch/>
        </p:blipFill>
        <p:spPr>
          <a:xfrm>
            <a:off x="3947845" y="3209985"/>
            <a:ext cx="1259506" cy="604123"/>
          </a:xfrm>
          <a:prstGeom prst="rect">
            <a:avLst/>
          </a:prstGeom>
          <a:noFill/>
          <a:ln>
            <a:noFill/>
          </a:ln>
        </p:spPr>
      </p:pic>
      <p:pic>
        <p:nvPicPr>
          <p:cNvPr id="355" name="Google Shape;355;p1"/>
          <p:cNvPicPr preferRelativeResize="0"/>
          <p:nvPr/>
        </p:nvPicPr>
        <p:blipFill rotWithShape="1">
          <a:blip r:embed="rId4">
            <a:alphaModFix/>
          </a:blip>
          <a:srcRect/>
          <a:stretch/>
        </p:blipFill>
        <p:spPr>
          <a:xfrm>
            <a:off x="2330701" y="3150763"/>
            <a:ext cx="722569" cy="722569"/>
          </a:xfrm>
          <a:prstGeom prst="rect">
            <a:avLst/>
          </a:prstGeom>
          <a:noFill/>
          <a:ln>
            <a:noFill/>
          </a:ln>
        </p:spPr>
      </p:pic>
      <p:pic>
        <p:nvPicPr>
          <p:cNvPr id="356" name="Google Shape;356;p1"/>
          <p:cNvPicPr preferRelativeResize="0"/>
          <p:nvPr/>
        </p:nvPicPr>
        <p:blipFill rotWithShape="1">
          <a:blip r:embed="rId5">
            <a:alphaModFix/>
          </a:blip>
          <a:srcRect/>
          <a:stretch/>
        </p:blipFill>
        <p:spPr>
          <a:xfrm>
            <a:off x="5607301" y="3002422"/>
            <a:ext cx="1618809" cy="1019247"/>
          </a:xfrm>
          <a:prstGeom prst="rect">
            <a:avLst/>
          </a:prstGeom>
          <a:noFill/>
          <a:ln>
            <a:noFill/>
          </a:ln>
        </p:spPr>
      </p:pic>
      <p:pic>
        <p:nvPicPr>
          <p:cNvPr id="3" name="Picture 2" descr="A logo of a science foundation&#10;&#10;Description automatically generated">
            <a:extLst>
              <a:ext uri="{FF2B5EF4-FFF2-40B4-BE49-F238E27FC236}">
                <a16:creationId xmlns:a16="http://schemas.microsoft.com/office/drawing/2014/main" id="{3C1FCBEC-D84E-450C-F98A-51C46A14D283}"/>
              </a:ext>
            </a:extLst>
          </p:cNvPr>
          <p:cNvPicPr>
            <a:picLocks noChangeAspect="1"/>
          </p:cNvPicPr>
          <p:nvPr/>
        </p:nvPicPr>
        <p:blipFill>
          <a:blip r:embed="rId6"/>
          <a:stretch>
            <a:fillRect/>
          </a:stretch>
        </p:blipFill>
        <p:spPr>
          <a:xfrm>
            <a:off x="4162793" y="4069375"/>
            <a:ext cx="818413" cy="8047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4C4E40-527A-6572-8581-1F1D6346EF7F}"/>
              </a:ext>
            </a:extLst>
          </p:cNvPr>
          <p:cNvSpPr>
            <a:spLocks noGrp="1"/>
          </p:cNvSpPr>
          <p:nvPr>
            <p:ph type="title"/>
          </p:nvPr>
        </p:nvSpPr>
        <p:spPr>
          <a:xfrm>
            <a:off x="457200" y="438150"/>
            <a:ext cx="7620000" cy="422672"/>
          </a:xfrm>
        </p:spPr>
        <p:txBody>
          <a:bodyPr/>
          <a:lstStyle/>
          <a:p>
            <a:r>
              <a:rPr lang="en-GB" dirty="0"/>
              <a:t>Peering </a:t>
            </a:r>
            <a:r>
              <a:rPr lang="en-GB" dirty="0" err="1">
                <a:solidFill>
                  <a:srgbClr val="00B050"/>
                </a:solidFill>
              </a:rPr>
              <a:t>HowTo</a:t>
            </a:r>
            <a:endParaRPr lang="en-GB" dirty="0">
              <a:solidFill>
                <a:srgbClr val="00B050"/>
              </a:solidFill>
            </a:endParaRPr>
          </a:p>
        </p:txBody>
      </p:sp>
      <p:sp>
        <p:nvSpPr>
          <p:cNvPr id="10" name="Text Placeholder 9">
            <a:extLst>
              <a:ext uri="{FF2B5EF4-FFF2-40B4-BE49-F238E27FC236}">
                <a16:creationId xmlns:a16="http://schemas.microsoft.com/office/drawing/2014/main" id="{5FD92A77-6474-1ACB-C69D-0430EAF97262}"/>
              </a:ext>
            </a:extLst>
          </p:cNvPr>
          <p:cNvSpPr>
            <a:spLocks noGrp="1"/>
          </p:cNvSpPr>
          <p:nvPr>
            <p:ph type="body" idx="1"/>
          </p:nvPr>
        </p:nvSpPr>
        <p:spPr>
          <a:xfrm>
            <a:off x="457200" y="1387078"/>
            <a:ext cx="8229600" cy="3199790"/>
          </a:xfrm>
        </p:spPr>
        <p:txBody>
          <a:bodyPr/>
          <a:lstStyle/>
          <a:p>
            <a:pPr lvl="0"/>
            <a:r>
              <a:rPr lang="en-US" dirty="0"/>
              <a:t>Please send full-table if you are able to</a:t>
            </a:r>
          </a:p>
          <a:p>
            <a:pPr lvl="0"/>
            <a:r>
              <a:rPr lang="en-US" dirty="0"/>
              <a:t>Please do not send:</a:t>
            </a:r>
          </a:p>
          <a:p>
            <a:pPr lvl="1"/>
            <a:r>
              <a:rPr lang="en-US" dirty="0"/>
              <a:t>Default route</a:t>
            </a:r>
          </a:p>
          <a:p>
            <a:pPr lvl="1"/>
            <a:r>
              <a:rPr lang="en-US" dirty="0"/>
              <a:t>Private address space</a:t>
            </a:r>
          </a:p>
          <a:p>
            <a:pPr lvl="0"/>
            <a:r>
              <a:rPr lang="en-US" dirty="0"/>
              <a:t>We do not accept/want ADD-PATH TX/RX</a:t>
            </a:r>
          </a:p>
          <a:p>
            <a:pPr lvl="0"/>
            <a:r>
              <a:rPr lang="en-US" dirty="0"/>
              <a:t>We do not send any routes to you</a:t>
            </a:r>
          </a:p>
          <a:p>
            <a:pPr lvl="0"/>
            <a:r>
              <a:rPr lang="en-US" dirty="0"/>
              <a:t>When peering with multi-hop collectors, remember to set </a:t>
            </a:r>
            <a:r>
              <a:rPr lang="en-US" dirty="0" err="1"/>
              <a:t>ebgp-multihop</a:t>
            </a:r>
            <a:endParaRPr lang="en-US" dirty="0"/>
          </a:p>
        </p:txBody>
      </p:sp>
      <p:sp>
        <p:nvSpPr>
          <p:cNvPr id="11" name="Text Placeholder 10">
            <a:extLst>
              <a:ext uri="{FF2B5EF4-FFF2-40B4-BE49-F238E27FC236}">
                <a16:creationId xmlns:a16="http://schemas.microsoft.com/office/drawing/2014/main" id="{3BE6DA5A-B960-8729-B5CA-7D119BA30B42}"/>
              </a:ext>
            </a:extLst>
          </p:cNvPr>
          <p:cNvSpPr>
            <a:spLocks noGrp="1"/>
          </p:cNvSpPr>
          <p:nvPr>
            <p:ph type="body" idx="3"/>
          </p:nvPr>
        </p:nvSpPr>
        <p:spPr>
          <a:xfrm>
            <a:off x="609600" y="1047750"/>
            <a:ext cx="2819400" cy="285750"/>
          </a:xfrm>
        </p:spPr>
        <p:txBody>
          <a:bodyPr/>
          <a:lstStyle/>
          <a:p>
            <a:r>
              <a:rPr lang="en-GB" dirty="0"/>
              <a:t>BGP Configuration</a:t>
            </a:r>
          </a:p>
        </p:txBody>
      </p:sp>
    </p:spTree>
    <p:extLst>
      <p:ext uri="{BB962C8B-B14F-4D97-AF65-F5344CB8AC3E}">
        <p14:creationId xmlns:p14="http://schemas.microsoft.com/office/powerpoint/2010/main" val="3021388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B0D49-318A-CB56-2789-19C5ECB827E7}"/>
              </a:ext>
            </a:extLst>
          </p:cNvPr>
          <p:cNvSpPr>
            <a:spLocks noGrp="1"/>
          </p:cNvSpPr>
          <p:nvPr>
            <p:ph type="title"/>
          </p:nvPr>
        </p:nvSpPr>
        <p:spPr/>
        <p:txBody>
          <a:bodyPr/>
          <a:lstStyle/>
          <a:p>
            <a:r>
              <a:rPr lang="en-GB" dirty="0"/>
              <a:t>MRT Tools</a:t>
            </a:r>
          </a:p>
        </p:txBody>
      </p:sp>
      <p:sp>
        <p:nvSpPr>
          <p:cNvPr id="3" name="Text Placeholder 2">
            <a:extLst>
              <a:ext uri="{FF2B5EF4-FFF2-40B4-BE49-F238E27FC236}">
                <a16:creationId xmlns:a16="http://schemas.microsoft.com/office/drawing/2014/main" id="{FAE96C4D-7774-D58C-6B56-09F4D5E5AA09}"/>
              </a:ext>
            </a:extLst>
          </p:cNvPr>
          <p:cNvSpPr>
            <a:spLocks noGrp="1"/>
          </p:cNvSpPr>
          <p:nvPr>
            <p:ph type="body" idx="1"/>
          </p:nvPr>
        </p:nvSpPr>
        <p:spPr/>
        <p:txBody>
          <a:bodyPr>
            <a:normAutofit/>
          </a:bodyPr>
          <a:lstStyle/>
          <a:p>
            <a:r>
              <a:rPr lang="en-AU" dirty="0">
                <a:solidFill>
                  <a:schemeClr val="tx1"/>
                </a:solidFill>
                <a:hlinkClick r:id="rId2"/>
              </a:rPr>
              <a:t>https://bgpkit.com/</a:t>
            </a:r>
            <a:r>
              <a:rPr lang="en-AU" dirty="0">
                <a:solidFill>
                  <a:schemeClr val="tx1"/>
                </a:solidFill>
              </a:rPr>
              <a:t>			(BGP toolkit written in Rust)</a:t>
            </a:r>
          </a:p>
          <a:p>
            <a:pPr marL="571500" lvl="1" indent="0">
              <a:buNone/>
            </a:pPr>
            <a:r>
              <a:rPr lang="en-AU" dirty="0">
                <a:solidFill>
                  <a:schemeClr val="tx1"/>
                </a:solidFill>
              </a:rPr>
              <a:t>  </a:t>
            </a:r>
            <a:r>
              <a:rPr lang="en-AU" dirty="0">
                <a:solidFill>
                  <a:schemeClr val="tx1"/>
                </a:solidFill>
                <a:hlinkClick r:id="rId3"/>
              </a:rPr>
              <a:t>https://bgpkit.com/parser</a:t>
            </a:r>
            <a:endParaRPr lang="en-AU" dirty="0">
              <a:solidFill>
                <a:schemeClr val="tx1"/>
              </a:solidFill>
            </a:endParaRPr>
          </a:p>
          <a:p>
            <a:r>
              <a:rPr lang="en-AU" dirty="0">
                <a:solidFill>
                  <a:schemeClr val="tx1"/>
                </a:solidFill>
                <a:hlinkClick r:id="rId4"/>
              </a:rPr>
              <a:t>https://github.com/bgpkit</a:t>
            </a:r>
            <a:r>
              <a:rPr lang="en-AU" dirty="0">
                <a:solidFill>
                  <a:schemeClr val="tx1"/>
                </a:solidFill>
              </a:rPr>
              <a:t> </a:t>
            </a:r>
          </a:p>
          <a:p>
            <a:pPr marL="571500" lvl="1" indent="0">
              <a:buNone/>
            </a:pPr>
            <a:r>
              <a:rPr lang="en-AU" dirty="0">
                <a:solidFill>
                  <a:schemeClr val="tx1"/>
                </a:solidFill>
              </a:rPr>
              <a:t>  </a:t>
            </a:r>
            <a:r>
              <a:rPr lang="en-AU" dirty="0">
                <a:solidFill>
                  <a:schemeClr val="tx1"/>
                </a:solidFill>
                <a:hlinkClick r:id="rId5"/>
              </a:rPr>
              <a:t>https://github.com/bgpkit/bgpkit-parser</a:t>
            </a:r>
            <a:endParaRPr lang="en-AU" dirty="0">
              <a:solidFill>
                <a:schemeClr val="tx1"/>
              </a:solidFill>
            </a:endParaRPr>
          </a:p>
          <a:p>
            <a:pPr marL="571500" lvl="1" indent="0">
              <a:buNone/>
            </a:pPr>
            <a:r>
              <a:rPr lang="en-AU" dirty="0">
                <a:solidFill>
                  <a:schemeClr val="tx1"/>
                </a:solidFill>
              </a:rPr>
              <a:t>  </a:t>
            </a:r>
            <a:r>
              <a:rPr lang="en-AU" dirty="0">
                <a:solidFill>
                  <a:schemeClr val="tx1"/>
                </a:solidFill>
                <a:hlinkClick r:id="rId6"/>
              </a:rPr>
              <a:t>https://github.com/bgpkit/peer-stats</a:t>
            </a:r>
            <a:endParaRPr lang="en-AU" dirty="0">
              <a:solidFill>
                <a:schemeClr val="tx1"/>
              </a:solidFill>
            </a:endParaRPr>
          </a:p>
          <a:p>
            <a:pPr marL="571500" lvl="1" indent="0">
              <a:buNone/>
            </a:pPr>
            <a:r>
              <a:rPr lang="en-AU" dirty="0">
                <a:solidFill>
                  <a:schemeClr val="tx1"/>
                </a:solidFill>
              </a:rPr>
              <a:t>  </a:t>
            </a:r>
            <a:r>
              <a:rPr lang="en-AU" dirty="0">
                <a:solidFill>
                  <a:schemeClr val="tx1"/>
                </a:solidFill>
                <a:hlinkClick r:id="rId7"/>
              </a:rPr>
              <a:t>https://github.com/bgpkit/pybgpkit</a:t>
            </a:r>
            <a:endParaRPr lang="en-AU" dirty="0">
              <a:solidFill>
                <a:schemeClr val="tx1"/>
              </a:solidFill>
            </a:endParaRPr>
          </a:p>
          <a:p>
            <a:pPr marL="571500" lvl="1" indent="0">
              <a:buNone/>
            </a:pPr>
            <a:endParaRPr lang="en-AU" dirty="0">
              <a:solidFill>
                <a:schemeClr val="tx1"/>
              </a:solidFill>
              <a:sym typeface="Calibri"/>
              <a:hlinkClick r:id="rId8">
                <a:extLst>
                  <a:ext uri="{A12FA001-AC4F-418D-AE19-62706E023703}">
                    <ahyp:hlinkClr xmlns:ahyp="http://schemas.microsoft.com/office/drawing/2018/hyperlinkcolor" val="tx"/>
                  </a:ext>
                </a:extLst>
              </a:hlinkClick>
            </a:endParaRPr>
          </a:p>
          <a:p>
            <a:r>
              <a:rPr lang="en-AU" dirty="0">
                <a:sym typeface="Calibri"/>
                <a:hlinkClick r:id="rId8"/>
              </a:rPr>
              <a:t>https://github.com/RIPE-NCC/bgpdump</a:t>
            </a:r>
            <a:r>
              <a:rPr lang="en-AU" dirty="0">
                <a:sym typeface="Calibri"/>
              </a:rPr>
              <a:t>		(Last updated 2020)</a:t>
            </a:r>
          </a:p>
          <a:p>
            <a:r>
              <a:rPr lang="en-AU" dirty="0">
                <a:sym typeface="Calibri"/>
                <a:hlinkClick r:id="rId9"/>
              </a:rPr>
              <a:t>https://github.com/cawka/bgpparser</a:t>
            </a:r>
            <a:r>
              <a:rPr lang="en-AU" dirty="0">
                <a:sym typeface="Calibri"/>
              </a:rPr>
              <a:t>		(Last updated 2015 </a:t>
            </a:r>
            <a:r>
              <a:rPr lang="en-US" dirty="0"/>
              <a:t>☹️</a:t>
            </a:r>
            <a:r>
              <a:rPr lang="en-AU" dirty="0">
                <a:sym typeface="Calibri"/>
              </a:rPr>
              <a:t>)</a:t>
            </a:r>
          </a:p>
          <a:p>
            <a:r>
              <a:rPr lang="en-AU" dirty="0">
                <a:sym typeface="Calibri"/>
                <a:hlinkClick r:id="rId10"/>
              </a:rPr>
              <a:t>https://github.com/yasuhiro-ohara-ntt/bgpdump2</a:t>
            </a:r>
            <a:endParaRPr lang="en-AU" dirty="0">
              <a:sym typeface="Calibri"/>
            </a:endParaRPr>
          </a:p>
          <a:p>
            <a:r>
              <a:rPr lang="en-AU" dirty="0">
                <a:sym typeface="Calibri"/>
                <a:hlinkClick r:id="rId11"/>
              </a:rPr>
              <a:t>https://github.com/t2mune/mrtparse</a:t>
            </a:r>
            <a:r>
              <a:rPr lang="en-AU" dirty="0">
                <a:sym typeface="Calibri"/>
              </a:rPr>
              <a:t>		(python)</a:t>
            </a:r>
          </a:p>
          <a:p>
            <a:r>
              <a:rPr lang="en-AU" dirty="0">
                <a:sym typeface="Calibri"/>
                <a:hlinkClick r:id="rId12"/>
              </a:rPr>
              <a:t>https://github.com/rfc1036/zebra-dump-parser</a:t>
            </a:r>
            <a:r>
              <a:rPr lang="en-AU" dirty="0">
                <a:sym typeface="Calibri"/>
              </a:rPr>
              <a:t>	(</a:t>
            </a:r>
            <a:r>
              <a:rPr lang="en-AU" dirty="0" err="1">
                <a:sym typeface="Calibri"/>
              </a:rPr>
              <a:t>perl</a:t>
            </a:r>
            <a:r>
              <a:rPr lang="en-AU" dirty="0">
                <a:sym typeface="Calibri"/>
              </a:rPr>
              <a:t>)	(Last updated 2014 </a:t>
            </a:r>
            <a:r>
              <a:rPr lang="en-US" dirty="0"/>
              <a:t>☹️</a:t>
            </a:r>
            <a:r>
              <a:rPr lang="en-AU" dirty="0">
                <a:sym typeface="Calibri"/>
              </a:rPr>
              <a:t>)</a:t>
            </a:r>
            <a:endParaRPr lang="en-AU" dirty="0"/>
          </a:p>
        </p:txBody>
      </p:sp>
      <p:sp>
        <p:nvSpPr>
          <p:cNvPr id="4" name="Text Placeholder 3">
            <a:extLst>
              <a:ext uri="{FF2B5EF4-FFF2-40B4-BE49-F238E27FC236}">
                <a16:creationId xmlns:a16="http://schemas.microsoft.com/office/drawing/2014/main" id="{72B62682-C0AB-A1B8-B9C2-384D64B7A4FB}"/>
              </a:ext>
            </a:extLst>
          </p:cNvPr>
          <p:cNvSpPr>
            <a:spLocks noGrp="1"/>
          </p:cNvSpPr>
          <p:nvPr>
            <p:ph type="body" idx="3"/>
          </p:nvPr>
        </p:nvSpPr>
        <p:spPr>
          <a:xfrm>
            <a:off x="609600" y="1047750"/>
            <a:ext cx="5886616" cy="285750"/>
          </a:xfrm>
        </p:spPr>
        <p:txBody>
          <a:bodyPr/>
          <a:lstStyle/>
          <a:p>
            <a:r>
              <a:rPr lang="en-GB" dirty="0"/>
              <a:t>BGPKIT, RIPE LIBBGPDUMP, NTT BGPDUMP2, etc</a:t>
            </a:r>
          </a:p>
        </p:txBody>
      </p:sp>
    </p:spTree>
    <p:extLst>
      <p:ext uri="{BB962C8B-B14F-4D97-AF65-F5344CB8AC3E}">
        <p14:creationId xmlns:p14="http://schemas.microsoft.com/office/powerpoint/2010/main" val="3278043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3" name="Picture 2" descr="A map of the world with green dots&#10;&#10;Description automatically generated">
            <a:extLst>
              <a:ext uri="{FF2B5EF4-FFF2-40B4-BE49-F238E27FC236}">
                <a16:creationId xmlns:a16="http://schemas.microsoft.com/office/drawing/2014/main" id="{32DF3A38-AE3B-B416-A874-86DFA95F3DED}"/>
              </a:ext>
            </a:extLst>
          </p:cNvPr>
          <p:cNvPicPr>
            <a:picLocks noChangeAspect="1"/>
          </p:cNvPicPr>
          <p:nvPr/>
        </p:nvPicPr>
        <p:blipFill>
          <a:blip r:embed="rId3"/>
          <a:stretch>
            <a:fillRect/>
          </a:stretch>
        </p:blipFill>
        <p:spPr>
          <a:xfrm>
            <a:off x="0" y="850506"/>
            <a:ext cx="4870873" cy="2234160"/>
          </a:xfrm>
          <a:prstGeom prst="rect">
            <a:avLst/>
          </a:prstGeom>
        </p:spPr>
      </p:pic>
      <p:sp>
        <p:nvSpPr>
          <p:cNvPr id="450" name="Google Shape;450;g22de6155fc6_0_39"/>
          <p:cNvSpPr txBox="1">
            <a:spLocks noGrp="1"/>
          </p:cNvSpPr>
          <p:nvPr>
            <p:ph type="title"/>
          </p:nvPr>
        </p:nvSpPr>
        <p:spPr>
          <a:xfrm>
            <a:off x="457200" y="438150"/>
            <a:ext cx="8400364" cy="422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sz="2400" dirty="0"/>
              <a:t>Route Collection: Global Community Cooperation</a:t>
            </a:r>
            <a:endParaRPr sz="2400" dirty="0"/>
          </a:p>
        </p:txBody>
      </p:sp>
      <p:pic>
        <p:nvPicPr>
          <p:cNvPr id="4" name="Picture 3" descr="A map of the world with red dots&#10;&#10;Description automatically generated">
            <a:extLst>
              <a:ext uri="{FF2B5EF4-FFF2-40B4-BE49-F238E27FC236}">
                <a16:creationId xmlns:a16="http://schemas.microsoft.com/office/drawing/2014/main" id="{6F9075C6-F623-1072-F422-F1B50ACE4DF2}"/>
              </a:ext>
            </a:extLst>
          </p:cNvPr>
          <p:cNvPicPr>
            <a:picLocks noChangeAspect="1"/>
          </p:cNvPicPr>
          <p:nvPr/>
        </p:nvPicPr>
        <p:blipFill>
          <a:blip r:embed="rId4"/>
          <a:stretch>
            <a:fillRect/>
          </a:stretch>
        </p:blipFill>
        <p:spPr>
          <a:xfrm>
            <a:off x="4870873" y="2103298"/>
            <a:ext cx="4273127" cy="2559424"/>
          </a:xfrm>
          <a:prstGeom prst="rect">
            <a:avLst/>
          </a:prstGeom>
        </p:spPr>
      </p:pic>
      <p:sp>
        <p:nvSpPr>
          <p:cNvPr id="8" name="TextBox 7">
            <a:extLst>
              <a:ext uri="{FF2B5EF4-FFF2-40B4-BE49-F238E27FC236}">
                <a16:creationId xmlns:a16="http://schemas.microsoft.com/office/drawing/2014/main" id="{38FB2395-5AFE-3A4C-4D55-1E55E7E4155C}"/>
              </a:ext>
            </a:extLst>
          </p:cNvPr>
          <p:cNvSpPr txBox="1"/>
          <p:nvPr/>
        </p:nvSpPr>
        <p:spPr>
          <a:xfrm>
            <a:off x="1124473" y="3075233"/>
            <a:ext cx="2553546" cy="307777"/>
          </a:xfrm>
          <a:prstGeom prst="rect">
            <a:avLst/>
          </a:prstGeom>
          <a:noFill/>
        </p:spPr>
        <p:txBody>
          <a:bodyPr wrap="square" rtlCol="0">
            <a:spAutoFit/>
          </a:bodyPr>
          <a:lstStyle/>
          <a:p>
            <a:r>
              <a:rPr lang="en-US" b="1" dirty="0" err="1"/>
              <a:t>RouteViews</a:t>
            </a:r>
            <a:r>
              <a:rPr lang="en-US" b="1" dirty="0"/>
              <a:t> Collector Map</a:t>
            </a:r>
          </a:p>
        </p:txBody>
      </p:sp>
      <p:sp>
        <p:nvSpPr>
          <p:cNvPr id="9" name="TextBox 8">
            <a:extLst>
              <a:ext uri="{FF2B5EF4-FFF2-40B4-BE49-F238E27FC236}">
                <a16:creationId xmlns:a16="http://schemas.microsoft.com/office/drawing/2014/main" id="{F43A33B4-D53F-0B64-E8A0-2A6CD9440D43}"/>
              </a:ext>
            </a:extLst>
          </p:cNvPr>
          <p:cNvSpPr txBox="1"/>
          <p:nvPr/>
        </p:nvSpPr>
        <p:spPr>
          <a:xfrm>
            <a:off x="5927651" y="1743642"/>
            <a:ext cx="2317897" cy="307777"/>
          </a:xfrm>
          <a:prstGeom prst="rect">
            <a:avLst/>
          </a:prstGeom>
          <a:noFill/>
        </p:spPr>
        <p:txBody>
          <a:bodyPr wrap="square" rtlCol="0">
            <a:spAutoFit/>
          </a:bodyPr>
          <a:lstStyle/>
          <a:p>
            <a:r>
              <a:rPr lang="en-US" b="1" dirty="0"/>
              <a:t>RIS Collector Map</a:t>
            </a:r>
          </a:p>
        </p:txBody>
      </p:sp>
      <p:sp>
        <p:nvSpPr>
          <p:cNvPr id="10" name="TextBox 9">
            <a:extLst>
              <a:ext uri="{FF2B5EF4-FFF2-40B4-BE49-F238E27FC236}">
                <a16:creationId xmlns:a16="http://schemas.microsoft.com/office/drawing/2014/main" id="{A26A21D5-E6AF-454B-D61D-A493E075D942}"/>
              </a:ext>
            </a:extLst>
          </p:cNvPr>
          <p:cNvSpPr txBox="1"/>
          <p:nvPr/>
        </p:nvSpPr>
        <p:spPr>
          <a:xfrm>
            <a:off x="772746" y="3497735"/>
            <a:ext cx="3038945" cy="954107"/>
          </a:xfrm>
          <a:prstGeom prst="rect">
            <a:avLst/>
          </a:prstGeom>
          <a:noFill/>
        </p:spPr>
        <p:txBody>
          <a:bodyPr wrap="square" rtlCol="0">
            <a:spAutoFit/>
          </a:bodyPr>
          <a:lstStyle/>
          <a:p>
            <a:r>
              <a:rPr lang="en-US" dirty="0"/>
              <a:t>Extends coverage</a:t>
            </a:r>
          </a:p>
          <a:p>
            <a:r>
              <a:rPr lang="en-US" dirty="0"/>
              <a:t>Provides Redundancy</a:t>
            </a:r>
          </a:p>
          <a:p>
            <a:r>
              <a:rPr lang="en-US" dirty="0"/>
              <a:t>Complimentary Services</a:t>
            </a:r>
          </a:p>
          <a:p>
            <a:r>
              <a:rPr lang="en-US" dirty="0"/>
              <a:t>Common files/tools</a:t>
            </a:r>
          </a:p>
        </p:txBody>
      </p:sp>
    </p:spTree>
    <p:extLst>
      <p:ext uri="{BB962C8B-B14F-4D97-AF65-F5344CB8AC3E}">
        <p14:creationId xmlns:p14="http://schemas.microsoft.com/office/powerpoint/2010/main" val="252691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DB4339-88A2-17C4-7A34-61E69EFA5A32}"/>
              </a:ext>
            </a:extLst>
          </p:cNvPr>
          <p:cNvSpPr>
            <a:spLocks noGrp="1"/>
          </p:cNvSpPr>
          <p:nvPr>
            <p:ph type="title"/>
          </p:nvPr>
        </p:nvSpPr>
        <p:spPr>
          <a:xfrm>
            <a:off x="457200" y="438150"/>
            <a:ext cx="7620000" cy="422672"/>
          </a:xfrm>
        </p:spPr>
        <p:txBody>
          <a:bodyPr/>
          <a:lstStyle/>
          <a:p>
            <a:r>
              <a:rPr lang="en-GB" dirty="0"/>
              <a:t>Operations</a:t>
            </a:r>
          </a:p>
        </p:txBody>
      </p:sp>
      <p:sp>
        <p:nvSpPr>
          <p:cNvPr id="10" name="Text Placeholder 9">
            <a:extLst>
              <a:ext uri="{FF2B5EF4-FFF2-40B4-BE49-F238E27FC236}">
                <a16:creationId xmlns:a16="http://schemas.microsoft.com/office/drawing/2014/main" id="{EC1851EE-BD2B-2A32-8643-3F27689DF204}"/>
              </a:ext>
            </a:extLst>
          </p:cNvPr>
          <p:cNvSpPr>
            <a:spLocks noGrp="1"/>
          </p:cNvSpPr>
          <p:nvPr>
            <p:ph type="body" idx="1"/>
          </p:nvPr>
        </p:nvSpPr>
        <p:spPr>
          <a:xfrm>
            <a:off x="457200" y="1387078"/>
            <a:ext cx="8229600" cy="3199790"/>
          </a:xfrm>
        </p:spPr>
        <p:txBody>
          <a:bodyPr/>
          <a:lstStyle/>
          <a:p>
            <a:pPr lvl="0"/>
            <a:r>
              <a:rPr lang="en-US" dirty="0"/>
              <a:t>BGP is the backbone of the Global Routing Infrastructure.</a:t>
            </a:r>
          </a:p>
          <a:p>
            <a:pPr lvl="0"/>
            <a:r>
              <a:rPr lang="en-US" dirty="0"/>
              <a:t>To ensure its stability, it needs to be constantly monitored.</a:t>
            </a:r>
          </a:p>
          <a:p>
            <a:pPr lvl="0"/>
            <a:r>
              <a:rPr lang="en-US" dirty="0" err="1"/>
              <a:t>RouteViews</a:t>
            </a:r>
            <a:r>
              <a:rPr lang="en-US" dirty="0"/>
              <a:t> provides:</a:t>
            </a:r>
          </a:p>
          <a:p>
            <a:pPr lvl="1"/>
            <a:r>
              <a:rPr lang="en-US" dirty="0"/>
              <a:t>Command-Line/Looking Glass</a:t>
            </a:r>
          </a:p>
          <a:p>
            <a:pPr lvl="1"/>
            <a:r>
              <a:rPr lang="en-US" dirty="0"/>
              <a:t>Prefix Visibility, Verify Convergence, Path Stability</a:t>
            </a:r>
          </a:p>
          <a:p>
            <a:pPr lvl="1"/>
            <a:r>
              <a:rPr lang="en-US" dirty="0"/>
              <a:t>Comparing Local/Regional/Global Views</a:t>
            </a:r>
          </a:p>
          <a:p>
            <a:pPr lvl="1"/>
            <a:r>
              <a:rPr lang="en-US" dirty="0"/>
              <a:t>Troubleshooting Reachability</a:t>
            </a:r>
          </a:p>
          <a:p>
            <a:pPr lvl="1"/>
            <a:r>
              <a:rPr lang="en-US" dirty="0"/>
              <a:t>Access to historical BGP data, i.e. “When did this happen??”</a:t>
            </a:r>
          </a:p>
        </p:txBody>
      </p:sp>
      <p:sp>
        <p:nvSpPr>
          <p:cNvPr id="11" name="Text Placeholder 10">
            <a:extLst>
              <a:ext uri="{FF2B5EF4-FFF2-40B4-BE49-F238E27FC236}">
                <a16:creationId xmlns:a16="http://schemas.microsoft.com/office/drawing/2014/main" id="{06B6786B-CF25-46DF-020B-EA9B4CB3C3FA}"/>
              </a:ext>
            </a:extLst>
          </p:cNvPr>
          <p:cNvSpPr>
            <a:spLocks noGrp="1"/>
          </p:cNvSpPr>
          <p:nvPr>
            <p:ph type="body" idx="3"/>
          </p:nvPr>
        </p:nvSpPr>
        <p:spPr>
          <a:xfrm>
            <a:off x="609600" y="1047750"/>
            <a:ext cx="2819400" cy="285750"/>
          </a:xfrm>
        </p:spPr>
        <p:txBody>
          <a:bodyPr/>
          <a:lstStyle/>
          <a:p>
            <a:r>
              <a:rPr lang="en-GB" dirty="0"/>
              <a:t>Access</a:t>
            </a:r>
          </a:p>
        </p:txBody>
      </p:sp>
    </p:spTree>
    <p:extLst>
      <p:ext uri="{BB962C8B-B14F-4D97-AF65-F5344CB8AC3E}">
        <p14:creationId xmlns:p14="http://schemas.microsoft.com/office/powerpoint/2010/main" val="4081474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DB4339-88A2-17C4-7A34-61E69EFA5A32}"/>
              </a:ext>
            </a:extLst>
          </p:cNvPr>
          <p:cNvSpPr>
            <a:spLocks noGrp="1"/>
          </p:cNvSpPr>
          <p:nvPr>
            <p:ph type="title"/>
          </p:nvPr>
        </p:nvSpPr>
        <p:spPr>
          <a:xfrm>
            <a:off x="457200" y="438150"/>
            <a:ext cx="7620000" cy="422672"/>
          </a:xfrm>
        </p:spPr>
        <p:txBody>
          <a:bodyPr/>
          <a:lstStyle/>
          <a:p>
            <a:r>
              <a:rPr lang="en-GB" dirty="0"/>
              <a:t>Operations</a:t>
            </a:r>
          </a:p>
        </p:txBody>
      </p:sp>
      <p:sp>
        <p:nvSpPr>
          <p:cNvPr id="10" name="Text Placeholder 9">
            <a:extLst>
              <a:ext uri="{FF2B5EF4-FFF2-40B4-BE49-F238E27FC236}">
                <a16:creationId xmlns:a16="http://schemas.microsoft.com/office/drawing/2014/main" id="{EC1851EE-BD2B-2A32-8643-3F27689DF204}"/>
              </a:ext>
            </a:extLst>
          </p:cNvPr>
          <p:cNvSpPr>
            <a:spLocks noGrp="1"/>
          </p:cNvSpPr>
          <p:nvPr>
            <p:ph type="body" idx="1"/>
          </p:nvPr>
        </p:nvSpPr>
        <p:spPr>
          <a:xfrm>
            <a:off x="457200" y="1387078"/>
            <a:ext cx="8229600" cy="3199790"/>
          </a:xfrm>
        </p:spPr>
        <p:txBody>
          <a:bodyPr>
            <a:normAutofit/>
          </a:bodyPr>
          <a:lstStyle/>
          <a:p>
            <a:pPr lvl="0"/>
            <a:r>
              <a:rPr lang="en-US" dirty="0">
                <a:solidFill>
                  <a:srgbClr val="0070C0"/>
                </a:solidFill>
                <a:latin typeface="Courier New" panose="02070309020205020404" pitchFamily="49" charset="0"/>
                <a:cs typeface="Courier New" panose="02070309020205020404" pitchFamily="49" charset="0"/>
              </a:rPr>
              <a:t>telnet://route-views*.</a:t>
            </a:r>
            <a:r>
              <a:rPr lang="en-US" dirty="0" err="1">
                <a:solidFill>
                  <a:srgbClr val="0070C0"/>
                </a:solidFill>
                <a:latin typeface="Courier New" panose="02070309020205020404" pitchFamily="49" charset="0"/>
                <a:cs typeface="Courier New" panose="02070309020205020404" pitchFamily="49" charset="0"/>
              </a:rPr>
              <a:t>routeviews.org</a:t>
            </a:r>
            <a:endParaRPr lang="en-US" dirty="0">
              <a:solidFill>
                <a:srgbClr val="0070C0"/>
              </a:solidFill>
              <a:latin typeface="Courier New" panose="02070309020205020404" pitchFamily="49" charset="0"/>
              <a:cs typeface="Courier New" panose="02070309020205020404" pitchFamily="49" charset="0"/>
            </a:endParaRPr>
          </a:p>
          <a:p>
            <a:pPr lvl="0"/>
            <a:r>
              <a:rPr lang="en-US" dirty="0"/>
              <a:t>No username necessary.</a:t>
            </a:r>
          </a:p>
          <a:p>
            <a:pPr lvl="0"/>
            <a:r>
              <a:rPr lang="en-US" dirty="0"/>
              <a:t>Users are able to run show commands, e.g. </a:t>
            </a:r>
            <a:r>
              <a:rPr lang="en-US" dirty="0">
                <a:latin typeface="Courier New" panose="02070309020205020404" pitchFamily="49" charset="0"/>
                <a:cs typeface="Courier New" panose="02070309020205020404" pitchFamily="49" charset="0"/>
              </a:rPr>
              <a:t>show </a:t>
            </a:r>
            <a:r>
              <a:rPr lang="en-US" dirty="0" err="1">
                <a:latin typeface="Courier New" panose="02070309020205020404" pitchFamily="49" charset="0"/>
                <a:cs typeface="Courier New" panose="02070309020205020404" pitchFamily="49" charset="0"/>
              </a:rPr>
              <a:t>ip</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bgp</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x.x.x.x</a:t>
            </a:r>
            <a:endParaRPr lang="en-US" dirty="0">
              <a:latin typeface="Courier New" panose="02070309020205020404" pitchFamily="49" charset="0"/>
              <a:cs typeface="Courier New" panose="02070309020205020404" pitchFamily="49" charset="0"/>
            </a:endParaRPr>
          </a:p>
          <a:p>
            <a:pPr lvl="0"/>
            <a:r>
              <a:rPr lang="en-US" dirty="0"/>
              <a:t>Telnet access is rate-limited to prevent automation overuse</a:t>
            </a:r>
          </a:p>
          <a:p>
            <a:pPr lvl="0"/>
            <a:r>
              <a:rPr lang="en-US" dirty="0"/>
              <a:t>PLEASE don’t script. There is an API for that (</a:t>
            </a:r>
            <a:r>
              <a:rPr lang="en-US" dirty="0">
                <a:solidFill>
                  <a:srgbClr val="0070C0"/>
                </a:solidFill>
                <a:hlinkClick r:id="rId2">
                  <a:extLst>
                    <a:ext uri="{A12FA001-AC4F-418D-AE19-62706E023703}">
                      <ahyp:hlinkClr xmlns:ahyp="http://schemas.microsoft.com/office/drawing/2018/hyperlinkcolor" val="tx"/>
                    </a:ext>
                  </a:extLst>
                </a:hlinkClick>
              </a:rPr>
              <a:t>http://api.routeviews.org</a:t>
            </a:r>
            <a:r>
              <a:rPr lang="en-US" dirty="0"/>
              <a:t>).</a:t>
            </a:r>
          </a:p>
          <a:p>
            <a:pPr lvl="0"/>
            <a:endParaRPr lang="en-US" dirty="0"/>
          </a:p>
          <a:p>
            <a:pPr lvl="0"/>
            <a:endParaRPr lang="en-US" dirty="0"/>
          </a:p>
          <a:p>
            <a:pPr lvl="0"/>
            <a:r>
              <a:rPr lang="en-US" dirty="0">
                <a:sym typeface="Arial"/>
              </a:rPr>
              <a:t>Why not SSH?! </a:t>
            </a:r>
          </a:p>
          <a:p>
            <a:pPr lvl="1"/>
            <a:r>
              <a:rPr lang="en-US" dirty="0" err="1">
                <a:sym typeface="Arial"/>
              </a:rPr>
              <a:t>RouteViews</a:t>
            </a:r>
            <a:r>
              <a:rPr lang="en-US" dirty="0">
                <a:sym typeface="Arial"/>
              </a:rPr>
              <a:t> data are publicly available.  We’ve got nothing to hide.</a:t>
            </a:r>
          </a:p>
          <a:p>
            <a:pPr lvl="0"/>
            <a:r>
              <a:rPr lang="en-US" dirty="0">
                <a:latin typeface="Courier New" panose="02070309020205020404" pitchFamily="49" charset="0"/>
                <a:cs typeface="Courier New" panose="02070309020205020404" pitchFamily="49" charset="0"/>
                <a:sym typeface="Arial"/>
              </a:rPr>
              <a:t>show </a:t>
            </a:r>
            <a:r>
              <a:rPr lang="en-US" dirty="0" err="1">
                <a:latin typeface="Courier New" panose="02070309020205020404" pitchFamily="49" charset="0"/>
                <a:cs typeface="Courier New" panose="02070309020205020404" pitchFamily="49" charset="0"/>
                <a:sym typeface="Arial"/>
              </a:rPr>
              <a:t>ip</a:t>
            </a:r>
            <a:r>
              <a:rPr lang="en-US" dirty="0">
                <a:latin typeface="Courier New" panose="02070309020205020404" pitchFamily="49" charset="0"/>
                <a:cs typeface="Courier New" panose="02070309020205020404" pitchFamily="49" charset="0"/>
                <a:sym typeface="Arial"/>
              </a:rPr>
              <a:t> route </a:t>
            </a:r>
            <a:r>
              <a:rPr lang="en-US" dirty="0" err="1">
                <a:latin typeface="Courier New" panose="02070309020205020404" pitchFamily="49" charset="0"/>
                <a:cs typeface="Courier New" panose="02070309020205020404" pitchFamily="49" charset="0"/>
                <a:sym typeface="Arial"/>
              </a:rPr>
              <a:t>x.x.x.x</a:t>
            </a:r>
            <a:r>
              <a:rPr lang="en-US" dirty="0">
                <a:latin typeface="Courier New" panose="02070309020205020404" pitchFamily="49" charset="0"/>
                <a:cs typeface="Courier New" panose="02070309020205020404" pitchFamily="49" charset="0"/>
                <a:sym typeface="Arial"/>
              </a:rPr>
              <a:t> </a:t>
            </a:r>
            <a:r>
              <a:rPr lang="en-US" dirty="0">
                <a:latin typeface="+mj-lt"/>
                <a:cs typeface="Courier New" panose="02070309020205020404" pitchFamily="49" charset="0"/>
                <a:sym typeface="Arial"/>
              </a:rPr>
              <a:t>next-hop </a:t>
            </a:r>
            <a:r>
              <a:rPr lang="en-US" dirty="0">
                <a:sym typeface="Arial"/>
              </a:rPr>
              <a:t>is incorrect!</a:t>
            </a:r>
          </a:p>
          <a:p>
            <a:pPr lvl="1"/>
            <a:r>
              <a:rPr lang="en-US" dirty="0">
                <a:sym typeface="Arial"/>
              </a:rPr>
              <a:t>Remember, this is a collector</a:t>
            </a:r>
          </a:p>
          <a:p>
            <a:pPr lvl="1"/>
            <a:r>
              <a:rPr lang="en-US" dirty="0">
                <a:sym typeface="Arial"/>
              </a:rPr>
              <a:t>There’s no data-plane, thus no true FIB </a:t>
            </a:r>
          </a:p>
          <a:p>
            <a:pPr lvl="1"/>
            <a:r>
              <a:rPr lang="en-US" dirty="0">
                <a:sym typeface="Arial"/>
              </a:rPr>
              <a:t>Kernel default-route points to transit provider next-hop</a:t>
            </a:r>
          </a:p>
        </p:txBody>
      </p:sp>
      <p:sp>
        <p:nvSpPr>
          <p:cNvPr id="11" name="Text Placeholder 10">
            <a:extLst>
              <a:ext uri="{FF2B5EF4-FFF2-40B4-BE49-F238E27FC236}">
                <a16:creationId xmlns:a16="http://schemas.microsoft.com/office/drawing/2014/main" id="{06B6786B-CF25-46DF-020B-EA9B4CB3C3FA}"/>
              </a:ext>
            </a:extLst>
          </p:cNvPr>
          <p:cNvSpPr>
            <a:spLocks noGrp="1"/>
          </p:cNvSpPr>
          <p:nvPr>
            <p:ph type="body" idx="3"/>
          </p:nvPr>
        </p:nvSpPr>
        <p:spPr>
          <a:xfrm>
            <a:off x="609600" y="1047750"/>
            <a:ext cx="2819400" cy="285750"/>
          </a:xfrm>
        </p:spPr>
        <p:txBody>
          <a:bodyPr/>
          <a:lstStyle/>
          <a:p>
            <a:r>
              <a:rPr lang="en-GB" dirty="0"/>
              <a:t>Accessing a Collector</a:t>
            </a:r>
          </a:p>
        </p:txBody>
      </p:sp>
      <p:sp>
        <p:nvSpPr>
          <p:cNvPr id="8" name="Text Placeholder 10">
            <a:extLst>
              <a:ext uri="{FF2B5EF4-FFF2-40B4-BE49-F238E27FC236}">
                <a16:creationId xmlns:a16="http://schemas.microsoft.com/office/drawing/2014/main" id="{A14E65B5-3C9F-5A9B-8F0F-65F77F430683}"/>
              </a:ext>
            </a:extLst>
          </p:cNvPr>
          <p:cNvSpPr txBox="1">
            <a:spLocks/>
          </p:cNvSpPr>
          <p:nvPr/>
        </p:nvSpPr>
        <p:spPr>
          <a:xfrm>
            <a:off x="609600" y="2701131"/>
            <a:ext cx="2819400" cy="285750"/>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lt1"/>
              </a:buClr>
              <a:buSzPts val="1600"/>
              <a:buFont typeface="Arial"/>
              <a:buNone/>
              <a:defRPr sz="1500" b="1" i="0" u="none" strike="noStrike" cap="none"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marR="0" lvl="1"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2pPr>
            <a:lvl3pPr marL="1371600" marR="0" lvl="2"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3pPr>
            <a:lvl4pPr marL="1828800" marR="0" lvl="3"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4pPr>
            <a:lvl5pPr marL="2286000" marR="0" lvl="4"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r>
              <a:rPr lang="en-GB" dirty="0"/>
              <a:t>Gotchas</a:t>
            </a:r>
          </a:p>
        </p:txBody>
      </p:sp>
    </p:spTree>
    <p:extLst>
      <p:ext uri="{BB962C8B-B14F-4D97-AF65-F5344CB8AC3E}">
        <p14:creationId xmlns:p14="http://schemas.microsoft.com/office/powerpoint/2010/main" val="1606045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DB4339-88A2-17C4-7A34-61E69EFA5A32}"/>
              </a:ext>
            </a:extLst>
          </p:cNvPr>
          <p:cNvSpPr>
            <a:spLocks noGrp="1"/>
          </p:cNvSpPr>
          <p:nvPr>
            <p:ph type="title"/>
          </p:nvPr>
        </p:nvSpPr>
        <p:spPr>
          <a:xfrm>
            <a:off x="457200" y="438150"/>
            <a:ext cx="7620000" cy="422672"/>
          </a:xfrm>
        </p:spPr>
        <p:txBody>
          <a:bodyPr/>
          <a:lstStyle/>
          <a:p>
            <a:r>
              <a:rPr lang="en-GB" dirty="0"/>
              <a:t>Operations</a:t>
            </a:r>
          </a:p>
        </p:txBody>
      </p:sp>
      <p:sp>
        <p:nvSpPr>
          <p:cNvPr id="10" name="Text Placeholder 9">
            <a:extLst>
              <a:ext uri="{FF2B5EF4-FFF2-40B4-BE49-F238E27FC236}">
                <a16:creationId xmlns:a16="http://schemas.microsoft.com/office/drawing/2014/main" id="{EC1851EE-BD2B-2A32-8643-3F27689DF204}"/>
              </a:ext>
            </a:extLst>
          </p:cNvPr>
          <p:cNvSpPr>
            <a:spLocks noGrp="1"/>
          </p:cNvSpPr>
          <p:nvPr>
            <p:ph type="body" idx="1"/>
          </p:nvPr>
        </p:nvSpPr>
        <p:spPr>
          <a:xfrm>
            <a:off x="457200" y="1387078"/>
            <a:ext cx="8229600" cy="3199790"/>
          </a:xfrm>
        </p:spPr>
        <p:txBody>
          <a:bodyPr>
            <a:normAutofit fontScale="92500"/>
          </a:bodyPr>
          <a:lstStyle/>
          <a:p>
            <a:pPr lvl="0"/>
            <a:r>
              <a:rPr lang="en-US" dirty="0"/>
              <a:t>Worldwide CLI access – how to access a collector</a:t>
            </a:r>
          </a:p>
          <a:p>
            <a:pPr lvl="0"/>
            <a:r>
              <a:rPr lang="en-US" dirty="0">
                <a:solidFill>
                  <a:srgbClr val="0070C0"/>
                </a:solidFill>
                <a:latin typeface="Courier New" panose="02070309020205020404" pitchFamily="49" charset="0"/>
                <a:cs typeface="Courier New" panose="02070309020205020404" pitchFamily="49" charset="0"/>
              </a:rPr>
              <a:t>telnet://route-</a:t>
            </a:r>
            <a:r>
              <a:rPr lang="en-US" dirty="0" err="1">
                <a:solidFill>
                  <a:srgbClr val="0070C0"/>
                </a:solidFill>
                <a:latin typeface="Courier New" panose="02070309020205020404" pitchFamily="49" charset="0"/>
                <a:cs typeface="Courier New" panose="02070309020205020404" pitchFamily="49" charset="0"/>
              </a:rPr>
              <a:t>views.routeviews.org</a:t>
            </a:r>
            <a:endParaRPr lang="en-US" dirty="0">
              <a:solidFill>
                <a:srgbClr val="0070C0"/>
              </a:solidFill>
              <a:latin typeface="Courier New" panose="02070309020205020404" pitchFamily="49" charset="0"/>
              <a:cs typeface="Courier New" panose="02070309020205020404" pitchFamily="49" charset="0"/>
            </a:endParaRPr>
          </a:p>
          <a:p>
            <a:pPr lvl="1"/>
            <a:r>
              <a:rPr lang="en-US" dirty="0"/>
              <a:t>route-views, route-views{2,3,4,6} are all housed at University of Oregon in the United States, and each collector has eBGP </a:t>
            </a:r>
            <a:r>
              <a:rPr lang="en-US" dirty="0" err="1"/>
              <a:t>Multihop</a:t>
            </a:r>
            <a:r>
              <a:rPr lang="en-US" dirty="0"/>
              <a:t> sessions with peers from around the world</a:t>
            </a:r>
          </a:p>
          <a:p>
            <a:pPr lvl="0"/>
            <a:endParaRPr lang="en-US" dirty="0"/>
          </a:p>
          <a:p>
            <a:pPr lvl="0"/>
            <a:r>
              <a:rPr lang="en-US" dirty="0"/>
              <a:t>Legacy Naming Scheme</a:t>
            </a:r>
          </a:p>
          <a:p>
            <a:pPr lvl="1"/>
            <a:r>
              <a:rPr lang="en-US" dirty="0">
                <a:solidFill>
                  <a:srgbClr val="0070C0"/>
                </a:solidFill>
                <a:latin typeface="Courier New" panose="02070309020205020404" pitchFamily="49" charset="0"/>
                <a:cs typeface="Courier New" panose="02070309020205020404" pitchFamily="49" charset="0"/>
              </a:rPr>
              <a:t>telnet://route-</a:t>
            </a:r>
            <a:r>
              <a:rPr lang="en-US" dirty="0" err="1">
                <a:solidFill>
                  <a:srgbClr val="0070C0"/>
                </a:solidFill>
                <a:latin typeface="Courier New" panose="02070309020205020404" pitchFamily="49" charset="0"/>
                <a:cs typeface="Courier New" panose="02070309020205020404" pitchFamily="49" charset="0"/>
              </a:rPr>
              <a:t>views.phoix.routeviews.org</a:t>
            </a:r>
            <a:r>
              <a:rPr lang="en-US" dirty="0">
                <a:solidFill>
                  <a:srgbClr val="0070C0"/>
                </a:solidFill>
                <a:latin typeface="Courier New" panose="02070309020205020404" pitchFamily="49" charset="0"/>
                <a:cs typeface="Courier New" panose="02070309020205020404" pitchFamily="49" charset="0"/>
              </a:rPr>
              <a:t> </a:t>
            </a:r>
          </a:p>
          <a:p>
            <a:pPr lvl="1"/>
            <a:r>
              <a:rPr lang="en-US" dirty="0"/>
              <a:t>Other collector locations accessible via these 3</a:t>
            </a:r>
            <a:r>
              <a:rPr lang="en-US" baseline="30000" dirty="0"/>
              <a:t>rd</a:t>
            </a:r>
            <a:r>
              <a:rPr lang="en-US" dirty="0"/>
              <a:t> level domains (replace “</a:t>
            </a:r>
            <a:r>
              <a:rPr lang="en-US" dirty="0" err="1"/>
              <a:t>phoix</a:t>
            </a:r>
            <a:r>
              <a:rPr lang="en-US" dirty="0"/>
              <a:t>”): </a:t>
            </a:r>
            <a:r>
              <a:rPr lang="en-US" dirty="0" err="1"/>
              <a:t>amsix</a:t>
            </a:r>
            <a:r>
              <a:rPr lang="en-US" dirty="0"/>
              <a:t>, </a:t>
            </a:r>
            <a:r>
              <a:rPr lang="en-US" dirty="0" err="1"/>
              <a:t>eqix</a:t>
            </a:r>
            <a:r>
              <a:rPr lang="en-US" dirty="0"/>
              <a:t>, </a:t>
            </a:r>
            <a:r>
              <a:rPr lang="en-US" dirty="0" err="1"/>
              <a:t>telxatl</a:t>
            </a:r>
            <a:r>
              <a:rPr lang="en-US" dirty="0"/>
              <a:t>, </a:t>
            </a:r>
            <a:r>
              <a:rPr lang="en-US" dirty="0" err="1"/>
              <a:t>bknix</a:t>
            </a:r>
            <a:r>
              <a:rPr lang="en-US" dirty="0"/>
              <a:t>, </a:t>
            </a:r>
            <a:r>
              <a:rPr lang="en-US" dirty="0" err="1"/>
              <a:t>soxrs</a:t>
            </a:r>
            <a:r>
              <a:rPr lang="en-US" dirty="0"/>
              <a:t>, </a:t>
            </a:r>
            <a:r>
              <a:rPr lang="en-US" dirty="0" err="1"/>
              <a:t>chicago</a:t>
            </a:r>
            <a:r>
              <a:rPr lang="en-US" dirty="0"/>
              <a:t>, </a:t>
            </a:r>
            <a:r>
              <a:rPr lang="en-US" dirty="0" err="1"/>
              <a:t>bdix</a:t>
            </a:r>
            <a:r>
              <a:rPr lang="en-US" dirty="0"/>
              <a:t>, </a:t>
            </a:r>
            <a:r>
              <a:rPr lang="en-US" dirty="0" err="1"/>
              <a:t>uaeix</a:t>
            </a:r>
            <a:r>
              <a:rPr lang="en-US" dirty="0"/>
              <a:t>, </a:t>
            </a:r>
            <a:r>
              <a:rPr lang="en-US" dirty="0" err="1"/>
              <a:t>fortaleza</a:t>
            </a:r>
            <a:r>
              <a:rPr lang="en-US" dirty="0"/>
              <a:t>, </a:t>
            </a:r>
            <a:r>
              <a:rPr lang="en-US" dirty="0" err="1"/>
              <a:t>gixa</a:t>
            </a:r>
            <a:r>
              <a:rPr lang="en-US" dirty="0"/>
              <a:t>, </a:t>
            </a:r>
            <a:r>
              <a:rPr lang="en-US" dirty="0" err="1"/>
              <a:t>gorex</a:t>
            </a:r>
            <a:r>
              <a:rPr lang="en-US" dirty="0"/>
              <a:t>, </a:t>
            </a:r>
            <a:r>
              <a:rPr lang="en-US" dirty="0" err="1"/>
              <a:t>mwix</a:t>
            </a:r>
            <a:r>
              <a:rPr lang="en-US" dirty="0"/>
              <a:t>, jinx, </a:t>
            </a:r>
            <a:r>
              <a:rPr lang="en-US" dirty="0" err="1"/>
              <a:t>jhb</a:t>
            </a:r>
            <a:r>
              <a:rPr lang="en-US" dirty="0"/>
              <a:t>, </a:t>
            </a:r>
            <a:r>
              <a:rPr lang="en-US" dirty="0" err="1"/>
              <a:t>napafrica</a:t>
            </a:r>
            <a:r>
              <a:rPr lang="en-US" dirty="0"/>
              <a:t>, </a:t>
            </a:r>
            <a:r>
              <a:rPr lang="en-US" dirty="0" err="1"/>
              <a:t>peru</a:t>
            </a:r>
            <a:r>
              <a:rPr lang="en-US" dirty="0"/>
              <a:t>, </a:t>
            </a:r>
            <a:r>
              <a:rPr lang="en-US" dirty="0" err="1"/>
              <a:t>linx</a:t>
            </a:r>
            <a:r>
              <a:rPr lang="en-US" dirty="0"/>
              <a:t>, flix, </a:t>
            </a:r>
            <a:r>
              <a:rPr lang="en-US" dirty="0" err="1"/>
              <a:t>kixp</a:t>
            </a:r>
            <a:r>
              <a:rPr lang="en-US" dirty="0"/>
              <a:t>, </a:t>
            </a:r>
            <a:r>
              <a:rPr lang="en-US" dirty="0" err="1"/>
              <a:t>ny</a:t>
            </a:r>
            <a:r>
              <a:rPr lang="en-US" dirty="0"/>
              <a:t>, </a:t>
            </a:r>
            <a:r>
              <a:rPr lang="en-US" dirty="0" err="1"/>
              <a:t>isc</a:t>
            </a:r>
            <a:r>
              <a:rPr lang="en-US" dirty="0"/>
              <a:t>, </a:t>
            </a:r>
            <a:r>
              <a:rPr lang="en-US" dirty="0" err="1"/>
              <a:t>perth</a:t>
            </a:r>
            <a:r>
              <a:rPr lang="en-US" dirty="0"/>
              <a:t>, </a:t>
            </a:r>
            <a:r>
              <a:rPr lang="en-US" dirty="0" err="1"/>
              <a:t>nwax</a:t>
            </a:r>
            <a:r>
              <a:rPr lang="en-US" dirty="0"/>
              <a:t>, </a:t>
            </a:r>
            <a:r>
              <a:rPr lang="en-US" dirty="0" err="1"/>
              <a:t>rio</a:t>
            </a:r>
            <a:r>
              <a:rPr lang="en-US" dirty="0"/>
              <a:t>, </a:t>
            </a:r>
            <a:r>
              <a:rPr lang="en-US" dirty="0" err="1"/>
              <a:t>siex</a:t>
            </a:r>
            <a:r>
              <a:rPr lang="en-US" dirty="0"/>
              <a:t>, </a:t>
            </a:r>
            <a:r>
              <a:rPr lang="en-US" dirty="0" err="1"/>
              <a:t>sfmix</a:t>
            </a:r>
            <a:r>
              <a:rPr lang="en-US" dirty="0"/>
              <a:t>, </a:t>
            </a:r>
            <a:r>
              <a:rPr lang="en-US" dirty="0" err="1"/>
              <a:t>chile</a:t>
            </a:r>
            <a:r>
              <a:rPr lang="en-US" dirty="0"/>
              <a:t>, </a:t>
            </a:r>
            <a:r>
              <a:rPr lang="en-US" dirty="0" err="1"/>
              <a:t>saopaulo</a:t>
            </a:r>
            <a:r>
              <a:rPr lang="en-US" dirty="0"/>
              <a:t>, sg, </a:t>
            </a:r>
            <a:r>
              <a:rPr lang="en-US" dirty="0" err="1"/>
              <a:t>sydney</a:t>
            </a:r>
            <a:r>
              <a:rPr lang="en-US" dirty="0"/>
              <a:t> &amp; wide</a:t>
            </a:r>
          </a:p>
          <a:p>
            <a:pPr lvl="0"/>
            <a:endParaRPr lang="en-US" dirty="0"/>
          </a:p>
          <a:p>
            <a:pPr lvl="0"/>
            <a:r>
              <a:rPr lang="en-US" dirty="0"/>
              <a:t>New Naming Scheme</a:t>
            </a:r>
          </a:p>
          <a:p>
            <a:pPr lvl="1"/>
            <a:r>
              <a:rPr lang="en-US" dirty="0"/>
              <a:t>(exchange).(closest airport).</a:t>
            </a:r>
            <a:r>
              <a:rPr lang="en-US" dirty="0" err="1"/>
              <a:t>routeviews.org</a:t>
            </a:r>
            <a:endParaRPr lang="en-US" dirty="0"/>
          </a:p>
          <a:p>
            <a:pPr lvl="1"/>
            <a:r>
              <a:rPr lang="en-US" dirty="0" err="1"/>
              <a:t>ie</a:t>
            </a:r>
            <a:r>
              <a:rPr lang="en-US" dirty="0"/>
              <a:t>: </a:t>
            </a:r>
            <a:r>
              <a:rPr lang="en-US" dirty="0" err="1"/>
              <a:t>decix.jhb.routeviews.org</a:t>
            </a:r>
            <a:r>
              <a:rPr lang="en-US" dirty="0"/>
              <a:t> – DE-CIX Asia, Johor Bahru</a:t>
            </a:r>
          </a:p>
        </p:txBody>
      </p:sp>
      <p:sp>
        <p:nvSpPr>
          <p:cNvPr id="11" name="Text Placeholder 10">
            <a:extLst>
              <a:ext uri="{FF2B5EF4-FFF2-40B4-BE49-F238E27FC236}">
                <a16:creationId xmlns:a16="http://schemas.microsoft.com/office/drawing/2014/main" id="{06B6786B-CF25-46DF-020B-EA9B4CB3C3FA}"/>
              </a:ext>
            </a:extLst>
          </p:cNvPr>
          <p:cNvSpPr>
            <a:spLocks noGrp="1"/>
          </p:cNvSpPr>
          <p:nvPr>
            <p:ph type="body" idx="3"/>
          </p:nvPr>
        </p:nvSpPr>
        <p:spPr>
          <a:xfrm>
            <a:off x="609600" y="1047750"/>
            <a:ext cx="2819400" cy="285750"/>
          </a:xfrm>
        </p:spPr>
        <p:txBody>
          <a:bodyPr/>
          <a:lstStyle/>
          <a:p>
            <a:r>
              <a:rPr lang="en-GB" dirty="0"/>
              <a:t>CLI Access</a:t>
            </a:r>
          </a:p>
        </p:txBody>
      </p:sp>
    </p:spTree>
    <p:extLst>
      <p:ext uri="{BB962C8B-B14F-4D97-AF65-F5344CB8AC3E}">
        <p14:creationId xmlns:p14="http://schemas.microsoft.com/office/powerpoint/2010/main" val="3738735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B1ADF-5327-2ECB-FD99-2A07926B6995}"/>
              </a:ext>
            </a:extLst>
          </p:cNvPr>
          <p:cNvSpPr>
            <a:spLocks noGrp="1"/>
          </p:cNvSpPr>
          <p:nvPr>
            <p:ph type="title"/>
          </p:nvPr>
        </p:nvSpPr>
        <p:spPr/>
        <p:txBody>
          <a:bodyPr/>
          <a:lstStyle/>
          <a:p>
            <a:r>
              <a:rPr lang="en-GB" dirty="0"/>
              <a:t>Operations</a:t>
            </a:r>
          </a:p>
        </p:txBody>
      </p:sp>
      <p:sp>
        <p:nvSpPr>
          <p:cNvPr id="3" name="Text Placeholder 2">
            <a:extLst>
              <a:ext uri="{FF2B5EF4-FFF2-40B4-BE49-F238E27FC236}">
                <a16:creationId xmlns:a16="http://schemas.microsoft.com/office/drawing/2014/main" id="{E46ED225-ADA1-1A77-5141-F9DC06A6036A}"/>
              </a:ext>
            </a:extLst>
          </p:cNvPr>
          <p:cNvSpPr>
            <a:spLocks noGrp="1"/>
          </p:cNvSpPr>
          <p:nvPr>
            <p:ph type="body" idx="1"/>
          </p:nvPr>
        </p:nvSpPr>
        <p:spPr>
          <a:xfrm>
            <a:off x="457200" y="1387078"/>
            <a:ext cx="2971800" cy="3199790"/>
          </a:xfrm>
        </p:spPr>
        <p:txBody>
          <a:bodyPr/>
          <a:lstStyle/>
          <a:p>
            <a:r>
              <a:rPr lang="en-GB" dirty="0"/>
              <a:t>Looking Glass front-end as an alternative access is being tested</a:t>
            </a:r>
          </a:p>
          <a:p>
            <a:r>
              <a:rPr lang="en-GB" dirty="0"/>
              <a:t>This will likely replace the telnet access in the near future</a:t>
            </a:r>
          </a:p>
        </p:txBody>
      </p:sp>
      <p:sp>
        <p:nvSpPr>
          <p:cNvPr id="4" name="Text Placeholder 3">
            <a:extLst>
              <a:ext uri="{FF2B5EF4-FFF2-40B4-BE49-F238E27FC236}">
                <a16:creationId xmlns:a16="http://schemas.microsoft.com/office/drawing/2014/main" id="{1BE373E8-8C1D-6BEC-4B70-1415B2F0645E}"/>
              </a:ext>
            </a:extLst>
          </p:cNvPr>
          <p:cNvSpPr>
            <a:spLocks noGrp="1"/>
          </p:cNvSpPr>
          <p:nvPr>
            <p:ph type="body" idx="3"/>
          </p:nvPr>
        </p:nvSpPr>
        <p:spPr/>
        <p:txBody>
          <a:bodyPr/>
          <a:lstStyle/>
          <a:p>
            <a:r>
              <a:rPr lang="en-GB" dirty="0"/>
              <a:t>Looking Glass</a:t>
            </a:r>
          </a:p>
        </p:txBody>
      </p:sp>
      <p:pic>
        <p:nvPicPr>
          <p:cNvPr id="8" name="Picture 7" descr="A screenshot of a computer&#10;&#10;Description automatically generated">
            <a:extLst>
              <a:ext uri="{FF2B5EF4-FFF2-40B4-BE49-F238E27FC236}">
                <a16:creationId xmlns:a16="http://schemas.microsoft.com/office/drawing/2014/main" id="{5A393AE3-87EA-8391-9B0D-EBE65084E379}"/>
              </a:ext>
            </a:extLst>
          </p:cNvPr>
          <p:cNvPicPr>
            <a:picLocks noChangeAspect="1"/>
          </p:cNvPicPr>
          <p:nvPr/>
        </p:nvPicPr>
        <p:blipFill>
          <a:blip r:embed="rId2"/>
          <a:stretch>
            <a:fillRect/>
          </a:stretch>
        </p:blipFill>
        <p:spPr>
          <a:xfrm>
            <a:off x="3583286" y="712895"/>
            <a:ext cx="5560714" cy="3992455"/>
          </a:xfrm>
          <a:prstGeom prst="rect">
            <a:avLst/>
          </a:prstGeom>
        </p:spPr>
      </p:pic>
    </p:spTree>
    <p:extLst>
      <p:ext uri="{BB962C8B-B14F-4D97-AF65-F5344CB8AC3E}">
        <p14:creationId xmlns:p14="http://schemas.microsoft.com/office/powerpoint/2010/main" val="3165247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DB4339-88A2-17C4-7A34-61E69EFA5A32}"/>
              </a:ext>
            </a:extLst>
          </p:cNvPr>
          <p:cNvSpPr>
            <a:spLocks noGrp="1"/>
          </p:cNvSpPr>
          <p:nvPr>
            <p:ph type="title"/>
          </p:nvPr>
        </p:nvSpPr>
        <p:spPr>
          <a:xfrm>
            <a:off x="457200" y="438150"/>
            <a:ext cx="7620000" cy="422672"/>
          </a:xfrm>
        </p:spPr>
        <p:txBody>
          <a:bodyPr/>
          <a:lstStyle/>
          <a:p>
            <a:r>
              <a:rPr lang="en-GB" dirty="0"/>
              <a:t>Use Cases</a:t>
            </a:r>
          </a:p>
        </p:txBody>
      </p:sp>
      <p:sp>
        <p:nvSpPr>
          <p:cNvPr id="10" name="Text Placeholder 9">
            <a:extLst>
              <a:ext uri="{FF2B5EF4-FFF2-40B4-BE49-F238E27FC236}">
                <a16:creationId xmlns:a16="http://schemas.microsoft.com/office/drawing/2014/main" id="{EC1851EE-BD2B-2A32-8643-3F27689DF204}"/>
              </a:ext>
            </a:extLst>
          </p:cNvPr>
          <p:cNvSpPr>
            <a:spLocks noGrp="1"/>
          </p:cNvSpPr>
          <p:nvPr>
            <p:ph type="body" idx="1"/>
          </p:nvPr>
        </p:nvSpPr>
        <p:spPr>
          <a:xfrm>
            <a:off x="457200" y="1387078"/>
            <a:ext cx="8229600" cy="3199790"/>
          </a:xfrm>
        </p:spPr>
        <p:txBody>
          <a:bodyPr>
            <a:normAutofit/>
          </a:bodyPr>
          <a:lstStyle/>
          <a:p>
            <a:pPr marL="0" lvl="0" indent="0" algn="l" rtl="0">
              <a:lnSpc>
                <a:spcPct val="110000"/>
              </a:lnSpc>
              <a:spcBef>
                <a:spcPts val="0"/>
              </a:spcBef>
              <a:spcAft>
                <a:spcPts val="0"/>
              </a:spcAft>
              <a:buClr>
                <a:srgbClr val="262626"/>
              </a:buClr>
              <a:buSzPts val="1600"/>
              <a:buNone/>
            </a:pPr>
            <a:endParaRPr lang="en-AU" sz="1600" dirty="0"/>
          </a:p>
          <a:p>
            <a:pPr marL="742950" lvl="1" indent="-285750" algn="l" rtl="0">
              <a:lnSpc>
                <a:spcPct val="110000"/>
              </a:lnSpc>
              <a:spcBef>
                <a:spcPts val="0"/>
              </a:spcBef>
              <a:spcAft>
                <a:spcPts val="0"/>
              </a:spcAft>
              <a:buClr>
                <a:srgbClr val="262626"/>
              </a:buClr>
              <a:buSzPts val="1600"/>
              <a:buFont typeface="Arial"/>
              <a:buChar char="•"/>
            </a:pPr>
            <a:r>
              <a:rPr lang="en-AU" sz="1600" dirty="0">
                <a:latin typeface="Arial"/>
                <a:ea typeface="Arial"/>
                <a:cs typeface="Arial"/>
                <a:sym typeface="Arial"/>
              </a:rPr>
              <a:t>BMP data will feed tools like </a:t>
            </a:r>
            <a:r>
              <a:rPr lang="en-AU" sz="1600" dirty="0" err="1">
                <a:latin typeface="Arial"/>
                <a:ea typeface="Arial"/>
                <a:cs typeface="Arial"/>
                <a:sym typeface="Arial"/>
              </a:rPr>
              <a:t>BGPStream</a:t>
            </a:r>
            <a:r>
              <a:rPr lang="en-AU" sz="1600" dirty="0">
                <a:latin typeface="Arial"/>
                <a:ea typeface="Arial"/>
                <a:cs typeface="Arial"/>
                <a:sym typeface="Arial"/>
              </a:rPr>
              <a:t> and ARTEMIS.</a:t>
            </a:r>
            <a:endParaRPr lang="en-AU" sz="1600" dirty="0"/>
          </a:p>
          <a:p>
            <a:pPr marL="742950" lvl="1" indent="-285750" algn="l" rtl="0">
              <a:lnSpc>
                <a:spcPct val="110000"/>
              </a:lnSpc>
              <a:spcBef>
                <a:spcPts val="0"/>
              </a:spcBef>
              <a:spcAft>
                <a:spcPts val="0"/>
              </a:spcAft>
              <a:buClr>
                <a:srgbClr val="262626"/>
              </a:buClr>
              <a:buSzPts val="1600"/>
              <a:buFont typeface="Arial"/>
              <a:buChar char="•"/>
            </a:pPr>
            <a:r>
              <a:rPr lang="en-AU" sz="1600" dirty="0">
                <a:latin typeface="Arial"/>
                <a:ea typeface="Arial"/>
                <a:cs typeface="Arial"/>
                <a:sym typeface="Arial"/>
              </a:rPr>
              <a:t>Or write your own Kafka consumer for raw BMP data.</a:t>
            </a:r>
            <a:endParaRPr lang="en-AU" dirty="0"/>
          </a:p>
          <a:p>
            <a:pPr marL="742950" lvl="1" indent="-285750" algn="l" rtl="0">
              <a:lnSpc>
                <a:spcPct val="110000"/>
              </a:lnSpc>
              <a:spcBef>
                <a:spcPts val="0"/>
              </a:spcBef>
              <a:spcAft>
                <a:spcPts val="0"/>
              </a:spcAft>
              <a:buClr>
                <a:srgbClr val="262626"/>
              </a:buClr>
              <a:buSzPts val="1600"/>
              <a:buFont typeface="Arial"/>
              <a:buChar char="•"/>
            </a:pPr>
            <a:r>
              <a:rPr lang="en-AU" sz="1600" dirty="0">
                <a:latin typeface="Arial"/>
                <a:ea typeface="Arial"/>
                <a:cs typeface="Arial"/>
                <a:sym typeface="Arial"/>
              </a:rPr>
              <a:t>Limited access during trial period.</a:t>
            </a:r>
            <a:endParaRPr lang="en-AU" dirty="0"/>
          </a:p>
          <a:p>
            <a:pPr marL="742950" lvl="1" indent="-285750" algn="l" rtl="0">
              <a:lnSpc>
                <a:spcPct val="110000"/>
              </a:lnSpc>
              <a:spcBef>
                <a:spcPts val="0"/>
              </a:spcBef>
              <a:spcAft>
                <a:spcPts val="0"/>
              </a:spcAft>
              <a:buClr>
                <a:srgbClr val="262626"/>
              </a:buClr>
              <a:buSzPts val="1600"/>
              <a:buFont typeface="Arial"/>
              <a:buChar char="•"/>
            </a:pPr>
            <a:r>
              <a:rPr lang="en-AU" sz="1600" dirty="0">
                <a:latin typeface="Arial"/>
                <a:ea typeface="Arial"/>
                <a:cs typeface="Arial"/>
                <a:sym typeface="Arial"/>
              </a:rPr>
              <a:t>Wider availability to follow on completion of trials.</a:t>
            </a:r>
            <a:endParaRPr lang="en-AU" dirty="0"/>
          </a:p>
          <a:p>
            <a:pPr marL="742950" lvl="1" indent="-184150" algn="l" rtl="0">
              <a:lnSpc>
                <a:spcPct val="110000"/>
              </a:lnSpc>
              <a:spcBef>
                <a:spcPts val="0"/>
              </a:spcBef>
              <a:spcAft>
                <a:spcPts val="0"/>
              </a:spcAft>
              <a:buClr>
                <a:srgbClr val="262626"/>
              </a:buClr>
              <a:buSzPts val="1600"/>
              <a:buFont typeface="Arial"/>
              <a:buNone/>
            </a:pPr>
            <a:endParaRPr lang="en-AU" sz="1600" dirty="0">
              <a:latin typeface="Arial"/>
              <a:ea typeface="Arial"/>
              <a:cs typeface="Arial"/>
              <a:sym typeface="Arial"/>
            </a:endParaRPr>
          </a:p>
          <a:p>
            <a:pPr marL="457200" lvl="1" indent="0" algn="l" rtl="0">
              <a:lnSpc>
                <a:spcPct val="110000"/>
              </a:lnSpc>
              <a:spcBef>
                <a:spcPts val="0"/>
              </a:spcBef>
              <a:spcAft>
                <a:spcPts val="0"/>
              </a:spcAft>
              <a:buClr>
                <a:srgbClr val="262626"/>
              </a:buClr>
              <a:buSzPts val="1600"/>
              <a:buNone/>
            </a:pPr>
            <a:endParaRPr lang="en-AU" sz="1600" dirty="0">
              <a:latin typeface="Arial"/>
              <a:ea typeface="Arial"/>
              <a:cs typeface="Arial"/>
              <a:sym typeface="Arial"/>
            </a:endParaRPr>
          </a:p>
          <a:p>
            <a:pPr marL="742950" lvl="1" indent="-285750" algn="l" rtl="0">
              <a:lnSpc>
                <a:spcPct val="110000"/>
              </a:lnSpc>
              <a:spcBef>
                <a:spcPts val="0"/>
              </a:spcBef>
              <a:spcAft>
                <a:spcPts val="0"/>
              </a:spcAft>
              <a:buClr>
                <a:srgbClr val="262626"/>
              </a:buClr>
              <a:buSzPts val="1600"/>
              <a:buFont typeface="Arial"/>
              <a:buChar char="•"/>
            </a:pPr>
            <a:r>
              <a:rPr lang="en-AU" sz="1600" dirty="0">
                <a:latin typeface="Arial"/>
                <a:ea typeface="Arial"/>
                <a:cs typeface="Arial"/>
                <a:sym typeface="Arial"/>
              </a:rPr>
              <a:t>RPKI data is accessible directly from the collectors.</a:t>
            </a:r>
            <a:endParaRPr lang="en-AU" sz="1600" dirty="0"/>
          </a:p>
          <a:p>
            <a:pPr marL="742950" lvl="1" indent="-285750" algn="l" rtl="0">
              <a:lnSpc>
                <a:spcPct val="110000"/>
              </a:lnSpc>
              <a:spcBef>
                <a:spcPts val="0"/>
              </a:spcBef>
              <a:spcAft>
                <a:spcPts val="0"/>
              </a:spcAft>
              <a:buClr>
                <a:srgbClr val="262626"/>
              </a:buClr>
              <a:buSzPts val="1600"/>
              <a:buFont typeface="Arial"/>
              <a:buChar char="•"/>
            </a:pPr>
            <a:r>
              <a:rPr lang="en-AU" sz="1600" dirty="0">
                <a:latin typeface="Arial"/>
                <a:ea typeface="Arial"/>
                <a:cs typeface="Arial"/>
                <a:sym typeface="Arial"/>
              </a:rPr>
              <a:t>We also are establishing an archive of RPKI ROA data.</a:t>
            </a:r>
            <a:endParaRPr lang="en-AU" sz="1300" dirty="0"/>
          </a:p>
          <a:p>
            <a:pPr marL="742950" lvl="1" indent="-285750" algn="l" rtl="0">
              <a:lnSpc>
                <a:spcPct val="110000"/>
              </a:lnSpc>
              <a:spcBef>
                <a:spcPts val="0"/>
              </a:spcBef>
              <a:spcAft>
                <a:spcPts val="0"/>
              </a:spcAft>
              <a:buClr>
                <a:srgbClr val="262626"/>
              </a:buClr>
              <a:buSzPts val="1600"/>
              <a:buFont typeface="Arial"/>
              <a:buChar char="•"/>
            </a:pPr>
            <a:r>
              <a:rPr lang="en-AU" sz="1600" dirty="0">
                <a:latin typeface="Arial"/>
                <a:ea typeface="Arial"/>
                <a:cs typeface="Arial"/>
                <a:sym typeface="Arial"/>
              </a:rPr>
              <a:t>Working on back-filling that data set from the RIR/CAs.</a:t>
            </a:r>
            <a:endParaRPr lang="en-AU" sz="1600" dirty="0"/>
          </a:p>
        </p:txBody>
      </p:sp>
      <p:sp>
        <p:nvSpPr>
          <p:cNvPr id="11" name="Text Placeholder 10">
            <a:extLst>
              <a:ext uri="{FF2B5EF4-FFF2-40B4-BE49-F238E27FC236}">
                <a16:creationId xmlns:a16="http://schemas.microsoft.com/office/drawing/2014/main" id="{06B6786B-CF25-46DF-020B-EA9B4CB3C3FA}"/>
              </a:ext>
            </a:extLst>
          </p:cNvPr>
          <p:cNvSpPr>
            <a:spLocks noGrp="1"/>
          </p:cNvSpPr>
          <p:nvPr>
            <p:ph type="body" idx="3"/>
          </p:nvPr>
        </p:nvSpPr>
        <p:spPr>
          <a:xfrm>
            <a:off x="609599" y="1047750"/>
            <a:ext cx="3429663" cy="285750"/>
          </a:xfrm>
        </p:spPr>
        <p:txBody>
          <a:bodyPr/>
          <a:lstStyle/>
          <a:p>
            <a:r>
              <a:rPr lang="en-GB" dirty="0"/>
              <a:t>New(er) Collector Features</a:t>
            </a:r>
          </a:p>
        </p:txBody>
      </p:sp>
      <p:sp>
        <p:nvSpPr>
          <p:cNvPr id="2" name="Google Shape;519;g24ef2e4e8e9_1_393">
            <a:extLst>
              <a:ext uri="{FF2B5EF4-FFF2-40B4-BE49-F238E27FC236}">
                <a16:creationId xmlns:a16="http://schemas.microsoft.com/office/drawing/2014/main" id="{5BB1426E-33ED-BB9F-77E6-B84E97165223}"/>
              </a:ext>
            </a:extLst>
          </p:cNvPr>
          <p:cNvSpPr txBox="1"/>
          <p:nvPr/>
        </p:nvSpPr>
        <p:spPr>
          <a:xfrm>
            <a:off x="869078" y="1387475"/>
            <a:ext cx="848700" cy="320100"/>
          </a:xfrm>
          <a:prstGeom prst="rect">
            <a:avLst/>
          </a:prstGeom>
          <a:solidFill>
            <a:srgbClr val="165AAB"/>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300"/>
              <a:buFont typeface="Arial"/>
              <a:buNone/>
            </a:pPr>
            <a:r>
              <a:rPr lang="en-US" sz="1300" b="1" i="0" u="none" strike="noStrike" cap="none" dirty="0">
                <a:solidFill>
                  <a:schemeClr val="lt1"/>
                </a:solidFill>
                <a:latin typeface="Arial Black"/>
                <a:ea typeface="Arial Black"/>
                <a:cs typeface="Arial Black"/>
                <a:sym typeface="Arial Black"/>
              </a:rPr>
              <a:t>BMP</a:t>
            </a:r>
            <a:endParaRPr sz="1400" b="0" i="0" u="none" strike="noStrike" cap="none" dirty="0">
              <a:solidFill>
                <a:schemeClr val="lt1"/>
              </a:solidFill>
              <a:latin typeface="Arial"/>
              <a:ea typeface="Arial"/>
              <a:cs typeface="Arial"/>
              <a:sym typeface="Arial"/>
            </a:endParaRPr>
          </a:p>
        </p:txBody>
      </p:sp>
      <p:sp>
        <p:nvSpPr>
          <p:cNvPr id="3" name="Google Shape;520;g24ef2e4e8e9_1_393">
            <a:extLst>
              <a:ext uri="{FF2B5EF4-FFF2-40B4-BE49-F238E27FC236}">
                <a16:creationId xmlns:a16="http://schemas.microsoft.com/office/drawing/2014/main" id="{2E2583E3-9566-9B5D-FF2E-43A2E62D9AA4}"/>
              </a:ext>
            </a:extLst>
          </p:cNvPr>
          <p:cNvSpPr txBox="1"/>
          <p:nvPr/>
        </p:nvSpPr>
        <p:spPr>
          <a:xfrm>
            <a:off x="869045" y="2940675"/>
            <a:ext cx="796200" cy="320100"/>
          </a:xfrm>
          <a:prstGeom prst="rect">
            <a:avLst/>
          </a:prstGeom>
          <a:solidFill>
            <a:srgbClr val="165AAB"/>
          </a:solid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lt1"/>
              </a:buClr>
              <a:buSzPts val="1300"/>
              <a:buFont typeface="Arial"/>
              <a:buNone/>
            </a:pPr>
            <a:r>
              <a:rPr lang="en-US" sz="1300" b="1" i="0" u="none" strike="noStrike" cap="none">
                <a:solidFill>
                  <a:schemeClr val="lt1"/>
                </a:solidFill>
                <a:latin typeface="Arial Black"/>
                <a:ea typeface="Arial Black"/>
                <a:cs typeface="Arial Black"/>
                <a:sym typeface="Arial Black"/>
              </a:rPr>
              <a:t>RPKI</a:t>
            </a:r>
            <a:endParaRPr sz="1400" b="0" i="0" u="none" strike="noStrike" cap="none">
              <a:solidFill>
                <a:srgbClr val="262626"/>
              </a:solidFill>
              <a:latin typeface="Arial"/>
              <a:ea typeface="Arial"/>
              <a:cs typeface="Arial"/>
              <a:sym typeface="Arial"/>
            </a:endParaRPr>
          </a:p>
        </p:txBody>
      </p:sp>
    </p:spTree>
    <p:extLst>
      <p:ext uri="{BB962C8B-B14F-4D97-AF65-F5344CB8AC3E}">
        <p14:creationId xmlns:p14="http://schemas.microsoft.com/office/powerpoint/2010/main" val="3362174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EFA9-984B-B515-CD58-7F0C9EBD7622}"/>
              </a:ext>
            </a:extLst>
          </p:cNvPr>
          <p:cNvSpPr>
            <a:spLocks noGrp="1"/>
          </p:cNvSpPr>
          <p:nvPr>
            <p:ph type="title"/>
          </p:nvPr>
        </p:nvSpPr>
        <p:spPr>
          <a:xfrm>
            <a:off x="457200" y="438150"/>
            <a:ext cx="7620000" cy="422672"/>
          </a:xfrm>
        </p:spPr>
        <p:txBody>
          <a:bodyPr/>
          <a:lstStyle/>
          <a:p>
            <a:r>
              <a:rPr lang="en-GB" dirty="0"/>
              <a:t>Use Cases</a:t>
            </a:r>
          </a:p>
        </p:txBody>
      </p:sp>
      <p:sp>
        <p:nvSpPr>
          <p:cNvPr id="3" name="Text Placeholder 2">
            <a:extLst>
              <a:ext uri="{FF2B5EF4-FFF2-40B4-BE49-F238E27FC236}">
                <a16:creationId xmlns:a16="http://schemas.microsoft.com/office/drawing/2014/main" id="{17F48AAD-F8BD-43BD-135D-F9331AD12203}"/>
              </a:ext>
            </a:extLst>
          </p:cNvPr>
          <p:cNvSpPr>
            <a:spLocks noGrp="1"/>
          </p:cNvSpPr>
          <p:nvPr>
            <p:ph type="body" idx="1"/>
          </p:nvPr>
        </p:nvSpPr>
        <p:spPr>
          <a:xfrm>
            <a:off x="457200" y="1387078"/>
            <a:ext cx="8229600" cy="3199790"/>
          </a:xfrm>
        </p:spPr>
        <p:txBody>
          <a:bodyPr/>
          <a:lstStyle/>
          <a:p>
            <a:r>
              <a:rPr lang="en-US" dirty="0">
                <a:sym typeface="Arial"/>
              </a:rPr>
              <a:t>“Message-based” data distribution (Kafka) </a:t>
            </a:r>
            <a:endParaRPr lang="en-US" dirty="0"/>
          </a:p>
          <a:p>
            <a:pPr lvl="1"/>
            <a:r>
              <a:rPr lang="en-US" dirty="0">
                <a:sym typeface="Arial"/>
              </a:rPr>
              <a:t>Real-time streaming telemetry</a:t>
            </a:r>
            <a:endParaRPr lang="en-US" dirty="0"/>
          </a:p>
          <a:p>
            <a:pPr lvl="1"/>
            <a:r>
              <a:rPr lang="en-US" dirty="0">
                <a:sym typeface="Arial"/>
              </a:rPr>
              <a:t>Per-message timestamps, with meta-data</a:t>
            </a:r>
            <a:endParaRPr lang="en-US" dirty="0"/>
          </a:p>
          <a:p>
            <a:pPr lvl="1"/>
            <a:r>
              <a:rPr lang="en-US" dirty="0">
                <a:sym typeface="Arial"/>
              </a:rPr>
              <a:t>Middle-layer abstraction, multi-client access (facilitates analysis and services) </a:t>
            </a:r>
            <a:endParaRPr lang="en-US" dirty="0"/>
          </a:p>
          <a:p>
            <a:pPr lvl="1"/>
            <a:r>
              <a:rPr lang="en-US" dirty="0">
                <a:sym typeface="Arial"/>
              </a:rPr>
              <a:t>Automated consolidating and sequencing</a:t>
            </a:r>
            <a:endParaRPr lang="en-US" dirty="0"/>
          </a:p>
          <a:p>
            <a:r>
              <a:rPr lang="en-US" dirty="0">
                <a:sym typeface="Arial"/>
              </a:rPr>
              <a:t>RPKI validation and archival</a:t>
            </a:r>
            <a:endParaRPr lang="en-US" dirty="0"/>
          </a:p>
        </p:txBody>
      </p:sp>
      <p:sp>
        <p:nvSpPr>
          <p:cNvPr id="4" name="Text Placeholder 3">
            <a:extLst>
              <a:ext uri="{FF2B5EF4-FFF2-40B4-BE49-F238E27FC236}">
                <a16:creationId xmlns:a16="http://schemas.microsoft.com/office/drawing/2014/main" id="{80EDD626-15BF-3493-3827-29E9BC8B5705}"/>
              </a:ext>
            </a:extLst>
          </p:cNvPr>
          <p:cNvSpPr>
            <a:spLocks noGrp="1"/>
          </p:cNvSpPr>
          <p:nvPr>
            <p:ph type="body" idx="3"/>
          </p:nvPr>
        </p:nvSpPr>
        <p:spPr>
          <a:xfrm>
            <a:off x="609600" y="1047750"/>
            <a:ext cx="2819400" cy="285750"/>
          </a:xfrm>
        </p:spPr>
        <p:txBody>
          <a:bodyPr/>
          <a:lstStyle/>
          <a:p>
            <a:r>
              <a:rPr lang="en-GB" dirty="0"/>
              <a:t>BGP Data Distribution</a:t>
            </a:r>
          </a:p>
        </p:txBody>
      </p:sp>
    </p:spTree>
    <p:extLst>
      <p:ext uri="{BB962C8B-B14F-4D97-AF65-F5344CB8AC3E}">
        <p14:creationId xmlns:p14="http://schemas.microsoft.com/office/powerpoint/2010/main" val="351524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539;g24ef2e4e8e9_1_41" descr="A screenshot of a cell phone&#10;&#10;Description generated with very high confidence">
            <a:extLst>
              <a:ext uri="{FF2B5EF4-FFF2-40B4-BE49-F238E27FC236}">
                <a16:creationId xmlns:a16="http://schemas.microsoft.com/office/drawing/2014/main" id="{998EB4FD-738B-187A-1E23-CC8FA2D6B7A8}"/>
              </a:ext>
            </a:extLst>
          </p:cNvPr>
          <p:cNvPicPr preferRelativeResize="0"/>
          <p:nvPr/>
        </p:nvPicPr>
        <p:blipFill rotWithShape="1">
          <a:blip r:embed="rId2">
            <a:alphaModFix/>
          </a:blip>
          <a:srcRect/>
          <a:stretch/>
        </p:blipFill>
        <p:spPr>
          <a:xfrm>
            <a:off x="665" y="858701"/>
            <a:ext cx="4301536" cy="3841433"/>
          </a:xfrm>
          <a:prstGeom prst="rect">
            <a:avLst/>
          </a:prstGeom>
          <a:noFill/>
          <a:ln>
            <a:noFill/>
          </a:ln>
        </p:spPr>
      </p:pic>
      <p:sp>
        <p:nvSpPr>
          <p:cNvPr id="2" name="Title 1">
            <a:extLst>
              <a:ext uri="{FF2B5EF4-FFF2-40B4-BE49-F238E27FC236}">
                <a16:creationId xmlns:a16="http://schemas.microsoft.com/office/drawing/2014/main" id="{D300708A-E057-9979-19F8-E8A9DB7A9CEF}"/>
              </a:ext>
            </a:extLst>
          </p:cNvPr>
          <p:cNvSpPr>
            <a:spLocks noGrp="1"/>
          </p:cNvSpPr>
          <p:nvPr>
            <p:ph type="title"/>
          </p:nvPr>
        </p:nvSpPr>
        <p:spPr>
          <a:xfrm>
            <a:off x="457200" y="438150"/>
            <a:ext cx="7620000" cy="422672"/>
          </a:xfrm>
        </p:spPr>
        <p:txBody>
          <a:bodyPr/>
          <a:lstStyle/>
          <a:p>
            <a:r>
              <a:rPr lang="en-GB" dirty="0"/>
              <a:t>BMP &amp; </a:t>
            </a:r>
            <a:r>
              <a:rPr lang="en-GB" dirty="0">
                <a:solidFill>
                  <a:srgbClr val="00B050"/>
                </a:solidFill>
              </a:rPr>
              <a:t>Open/</a:t>
            </a:r>
            <a:r>
              <a:rPr lang="en-GB" dirty="0" err="1">
                <a:solidFill>
                  <a:srgbClr val="00B050"/>
                </a:solidFill>
              </a:rPr>
              <a:t>GoBMP</a:t>
            </a:r>
            <a:endParaRPr lang="en-GB" dirty="0">
              <a:solidFill>
                <a:srgbClr val="00B050"/>
              </a:solidFill>
            </a:endParaRPr>
          </a:p>
        </p:txBody>
      </p:sp>
      <p:sp>
        <p:nvSpPr>
          <p:cNvPr id="12" name="Text Placeholder 11">
            <a:extLst>
              <a:ext uri="{FF2B5EF4-FFF2-40B4-BE49-F238E27FC236}">
                <a16:creationId xmlns:a16="http://schemas.microsoft.com/office/drawing/2014/main" id="{94527EE0-DB53-7D84-1C0D-34285AFF9217}"/>
              </a:ext>
            </a:extLst>
          </p:cNvPr>
          <p:cNvSpPr>
            <a:spLocks noGrp="1"/>
          </p:cNvSpPr>
          <p:nvPr>
            <p:ph type="body" idx="1"/>
          </p:nvPr>
        </p:nvSpPr>
        <p:spPr>
          <a:xfrm>
            <a:off x="4460682" y="938255"/>
            <a:ext cx="4226118" cy="3648034"/>
          </a:xfrm>
        </p:spPr>
        <p:txBody>
          <a:bodyPr>
            <a:normAutofit/>
          </a:bodyPr>
          <a:lstStyle/>
          <a:p>
            <a:pPr lvl="0"/>
            <a:r>
              <a:rPr lang="en-US" dirty="0">
                <a:sym typeface="Arial"/>
              </a:rPr>
              <a:t>BGP Monitoring Protocol (BMP) is an IETF standard: RFC7854</a:t>
            </a:r>
            <a:endParaRPr lang="en-US" dirty="0"/>
          </a:p>
          <a:p>
            <a:pPr lvl="1"/>
            <a:r>
              <a:rPr lang="en-US" dirty="0">
                <a:sym typeface="Arial"/>
              </a:rPr>
              <a:t>Available now – (Cisco, Juniper, Arista &amp; FRR)</a:t>
            </a:r>
          </a:p>
          <a:p>
            <a:pPr lvl="1"/>
            <a:r>
              <a:rPr lang="en-US" dirty="0"/>
              <a:t>Consolidates peers/collectors</a:t>
            </a:r>
          </a:p>
          <a:p>
            <a:pPr lvl="1"/>
            <a:r>
              <a:rPr lang="en-US" dirty="0"/>
              <a:t>Splits collector, peer and update messages into separate streams</a:t>
            </a:r>
          </a:p>
          <a:p>
            <a:pPr lvl="0"/>
            <a:endParaRPr lang="en-US" dirty="0"/>
          </a:p>
          <a:p>
            <a:pPr lvl="0"/>
            <a:r>
              <a:rPr lang="en-US" dirty="0" err="1">
                <a:sym typeface="Arial"/>
              </a:rPr>
              <a:t>OpenBMP</a:t>
            </a:r>
            <a:r>
              <a:rPr lang="en-US" dirty="0">
                <a:sym typeface="Arial"/>
              </a:rPr>
              <a:t> is </a:t>
            </a:r>
            <a:r>
              <a:rPr lang="en-US" dirty="0" err="1">
                <a:sym typeface="Arial"/>
              </a:rPr>
              <a:t>OpenSource</a:t>
            </a:r>
            <a:r>
              <a:rPr lang="en-US" dirty="0">
                <a:sym typeface="Arial"/>
              </a:rPr>
              <a:t> (under the Linux Foundation)</a:t>
            </a:r>
            <a:endParaRPr lang="en-US" dirty="0"/>
          </a:p>
          <a:p>
            <a:pPr lvl="1"/>
            <a:r>
              <a:rPr lang="en-US" dirty="0"/>
              <a:t>Latest update: 2018  ☹️</a:t>
            </a:r>
            <a:endParaRPr lang="en-US" dirty="0">
              <a:sym typeface="Arial"/>
            </a:endParaRPr>
          </a:p>
          <a:p>
            <a:pPr lvl="0"/>
            <a:endParaRPr lang="en-US" dirty="0"/>
          </a:p>
          <a:p>
            <a:pPr lvl="0"/>
            <a:r>
              <a:rPr lang="en-US" dirty="0" err="1"/>
              <a:t>GoBMP</a:t>
            </a:r>
            <a:endParaRPr lang="en-US" dirty="0"/>
          </a:p>
          <a:p>
            <a:pPr lvl="1"/>
            <a:r>
              <a:rPr lang="en-US" dirty="0"/>
              <a:t>Latest update: September 2022  😀</a:t>
            </a:r>
          </a:p>
        </p:txBody>
      </p:sp>
    </p:spTree>
    <p:extLst>
      <p:ext uri="{BB962C8B-B14F-4D97-AF65-F5344CB8AC3E}">
        <p14:creationId xmlns:p14="http://schemas.microsoft.com/office/powerpoint/2010/main" val="1590632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29B8D0-F517-4049-F26C-75757558D313}"/>
              </a:ext>
            </a:extLst>
          </p:cNvPr>
          <p:cNvSpPr>
            <a:spLocks noGrp="1"/>
          </p:cNvSpPr>
          <p:nvPr>
            <p:ph type="title"/>
          </p:nvPr>
        </p:nvSpPr>
        <p:spPr/>
        <p:txBody>
          <a:bodyPr/>
          <a:lstStyle/>
          <a:p>
            <a:r>
              <a:rPr lang="en-GB" dirty="0" err="1"/>
              <a:t>RouteViews</a:t>
            </a:r>
            <a:endParaRPr lang="en-GB" dirty="0"/>
          </a:p>
        </p:txBody>
      </p:sp>
      <p:sp>
        <p:nvSpPr>
          <p:cNvPr id="8" name="Text Placeholder 7">
            <a:extLst>
              <a:ext uri="{FF2B5EF4-FFF2-40B4-BE49-F238E27FC236}">
                <a16:creationId xmlns:a16="http://schemas.microsoft.com/office/drawing/2014/main" id="{6FC9E519-E427-58F0-B70C-81EDEDCA327B}"/>
              </a:ext>
            </a:extLst>
          </p:cNvPr>
          <p:cNvSpPr>
            <a:spLocks noGrp="1"/>
          </p:cNvSpPr>
          <p:nvPr>
            <p:ph type="body" idx="1"/>
          </p:nvPr>
        </p:nvSpPr>
        <p:spPr>
          <a:xfrm>
            <a:off x="457199" y="1047750"/>
            <a:ext cx="4190999" cy="3394472"/>
          </a:xfrm>
        </p:spPr>
        <p:txBody>
          <a:bodyPr>
            <a:noAutofit/>
          </a:bodyPr>
          <a:lstStyle/>
          <a:p>
            <a:pPr marL="0" lvl="0" indent="0" algn="l" rtl="0">
              <a:lnSpc>
                <a:spcPct val="110000"/>
              </a:lnSpc>
              <a:spcBef>
                <a:spcPts val="0"/>
              </a:spcBef>
              <a:spcAft>
                <a:spcPts val="0"/>
              </a:spcAft>
              <a:buClr>
                <a:srgbClr val="262626"/>
              </a:buClr>
              <a:buSzPts val="1500"/>
              <a:buNone/>
            </a:pPr>
            <a:r>
              <a:rPr lang="en-US" sz="1050" dirty="0">
                <a:latin typeface="+mn-lt"/>
                <a:ea typeface="Arial"/>
                <a:cs typeface="Arial"/>
                <a:sym typeface="Arial"/>
              </a:rPr>
              <a:t>A collaborative router looking glass to share BGP views among network operators and researchers.</a:t>
            </a:r>
            <a:endParaRPr lang="en-US" sz="1050" dirty="0">
              <a:latin typeface="+mn-lt"/>
            </a:endParaRPr>
          </a:p>
          <a:p>
            <a:pPr marL="0" lvl="0" indent="0" algn="l" rtl="0">
              <a:lnSpc>
                <a:spcPct val="110000"/>
              </a:lnSpc>
              <a:spcBef>
                <a:spcPts val="0"/>
              </a:spcBef>
              <a:spcAft>
                <a:spcPts val="0"/>
              </a:spcAft>
              <a:buClr>
                <a:srgbClr val="262626"/>
              </a:buClr>
              <a:buSzPts val="1500"/>
              <a:buNone/>
            </a:pPr>
            <a:endParaRPr lang="en-US" sz="1050" dirty="0">
              <a:latin typeface="+mn-lt"/>
            </a:endParaRPr>
          </a:p>
          <a:p>
            <a:pPr marL="0" lvl="0" indent="0" algn="l" rtl="0">
              <a:lnSpc>
                <a:spcPct val="110000"/>
              </a:lnSpc>
              <a:spcBef>
                <a:spcPts val="0"/>
              </a:spcBef>
              <a:spcAft>
                <a:spcPts val="0"/>
              </a:spcAft>
              <a:buClr>
                <a:srgbClr val="262626"/>
              </a:buClr>
              <a:buSzPts val="1500"/>
              <a:buNone/>
            </a:pPr>
            <a:r>
              <a:rPr lang="en-US" sz="1050" dirty="0" err="1">
                <a:latin typeface="+mn-lt"/>
                <a:ea typeface="Arial"/>
                <a:cs typeface="Arial"/>
                <a:sym typeface="Arial"/>
              </a:rPr>
              <a:t>RouteViews</a:t>
            </a:r>
            <a:r>
              <a:rPr lang="en-US" sz="1050" dirty="0">
                <a:latin typeface="+mn-lt"/>
                <a:ea typeface="Arial"/>
                <a:cs typeface="Arial"/>
                <a:sym typeface="Arial"/>
              </a:rPr>
              <a:t> was founded at the University of Oregon’s Advanced Network Technology Center (ANTC) in 1995. Data archives began in 1997 and amount to </a:t>
            </a:r>
            <a:r>
              <a:rPr lang="en-US" sz="1050" dirty="0">
                <a:latin typeface="+mn-lt"/>
              </a:rPr>
              <a:t>50</a:t>
            </a:r>
            <a:r>
              <a:rPr lang="en-US" sz="1050" dirty="0">
                <a:latin typeface="+mn-lt"/>
                <a:ea typeface="Arial"/>
                <a:cs typeface="Arial"/>
                <a:sym typeface="Arial"/>
              </a:rPr>
              <a:t>TBs (compressed) today.</a:t>
            </a:r>
            <a:endParaRPr lang="en-US" sz="1050" dirty="0">
              <a:latin typeface="+mn-lt"/>
            </a:endParaRPr>
          </a:p>
          <a:p>
            <a:pPr marL="0" lvl="0" indent="0" algn="l" rtl="0">
              <a:lnSpc>
                <a:spcPct val="110000"/>
              </a:lnSpc>
              <a:spcBef>
                <a:spcPts val="0"/>
              </a:spcBef>
              <a:spcAft>
                <a:spcPts val="0"/>
              </a:spcAft>
              <a:buClr>
                <a:srgbClr val="262626"/>
              </a:buClr>
              <a:buSzPts val="1500"/>
              <a:buNone/>
            </a:pPr>
            <a:endParaRPr lang="en-US" sz="1050" dirty="0">
              <a:latin typeface="+mn-lt"/>
            </a:endParaRPr>
          </a:p>
          <a:p>
            <a:pPr marL="0" indent="0">
              <a:lnSpc>
                <a:spcPct val="115000"/>
              </a:lnSpc>
              <a:buClr>
                <a:schemeClr val="dk1"/>
              </a:buClr>
              <a:buSzPts val="1100"/>
              <a:buNone/>
            </a:pPr>
            <a:r>
              <a:rPr lang="en-US" sz="1050" dirty="0">
                <a:solidFill>
                  <a:schemeClr val="dk1"/>
                </a:solidFill>
                <a:latin typeface="+mn-lt"/>
              </a:rPr>
              <a:t>The group is currently led by the Network Startup Resource Center (NSRC) group engineering team at the University of Oregon. </a:t>
            </a:r>
          </a:p>
          <a:p>
            <a:pPr marL="0" indent="0">
              <a:lnSpc>
                <a:spcPct val="115000"/>
              </a:lnSpc>
              <a:buClr>
                <a:schemeClr val="dk1"/>
              </a:buClr>
              <a:buSzPts val="1100"/>
              <a:buNone/>
            </a:pPr>
            <a:endParaRPr lang="en-US" sz="1050" dirty="0">
              <a:solidFill>
                <a:schemeClr val="dk1"/>
              </a:solidFill>
              <a:latin typeface="+mn-lt"/>
            </a:endParaRPr>
          </a:p>
          <a:p>
            <a:pPr marL="0" indent="0">
              <a:lnSpc>
                <a:spcPct val="115000"/>
              </a:lnSpc>
              <a:buClr>
                <a:schemeClr val="dk1"/>
              </a:buClr>
              <a:buSzPts val="1100"/>
              <a:buNone/>
            </a:pPr>
            <a:r>
              <a:rPr lang="en-US" sz="1050" dirty="0" err="1">
                <a:solidFill>
                  <a:schemeClr val="tx1"/>
                </a:solidFill>
                <a:latin typeface="+mn-lt"/>
              </a:rPr>
              <a:t>RouteViews</a:t>
            </a:r>
            <a:r>
              <a:rPr lang="en-US" sz="1050" dirty="0">
                <a:solidFill>
                  <a:schemeClr val="tx1"/>
                </a:solidFill>
                <a:latin typeface="+mn-lt"/>
              </a:rPr>
              <a:t> collaborates with the </a:t>
            </a:r>
            <a:r>
              <a:rPr lang="en-US" sz="1050" b="0" i="0" dirty="0">
                <a:solidFill>
                  <a:schemeClr val="tx1"/>
                </a:solidFill>
                <a:effectLst/>
                <a:latin typeface="+mn-lt"/>
              </a:rPr>
              <a:t>Center for Applied Internet Data Analysis (CAIDA)</a:t>
            </a:r>
            <a:r>
              <a:rPr lang="en-US" sz="1050" dirty="0">
                <a:solidFill>
                  <a:schemeClr val="tx1"/>
                </a:solidFill>
                <a:latin typeface="+mn-lt"/>
              </a:rPr>
              <a:t> working with NSF grants that support  </a:t>
            </a:r>
            <a:r>
              <a:rPr lang="en-US" sz="1050" b="0" i="1" dirty="0">
                <a:solidFill>
                  <a:schemeClr val="tx1"/>
                </a:solidFill>
                <a:effectLst/>
                <a:latin typeface="+mn-lt"/>
              </a:rPr>
              <a:t>Designing a Global Measurement Infrastructure to Improve Internet Security</a:t>
            </a:r>
            <a:r>
              <a:rPr lang="en-US" sz="1050" b="0" dirty="0">
                <a:solidFill>
                  <a:schemeClr val="tx1"/>
                </a:solidFill>
                <a:effectLst/>
                <a:latin typeface="+mn-lt"/>
              </a:rPr>
              <a:t>, GMI3S</a:t>
            </a:r>
            <a:r>
              <a:rPr lang="en-US" sz="1050" b="0" i="1" dirty="0">
                <a:solidFill>
                  <a:schemeClr val="tx1"/>
                </a:solidFill>
                <a:effectLst/>
                <a:latin typeface="+mn-lt"/>
              </a:rPr>
              <a:t> </a:t>
            </a:r>
            <a:r>
              <a:rPr lang="en-US" sz="1050" b="0" dirty="0">
                <a:solidFill>
                  <a:schemeClr val="tx2">
                    <a:lumMod val="50000"/>
                  </a:schemeClr>
                </a:solidFill>
                <a:effectLst/>
                <a:latin typeface="+mn-lt"/>
              </a:rPr>
              <a:t>(</a:t>
            </a:r>
            <a:r>
              <a:rPr lang="en-US" sz="1050" b="0" i="0" dirty="0">
                <a:solidFill>
                  <a:schemeClr val="tx2">
                    <a:lumMod val="50000"/>
                  </a:schemeClr>
                </a:solidFill>
                <a:effectLst/>
                <a:latin typeface="+mn-lt"/>
                <a:hlinkClick r:id="rId2">
                  <a:extLst>
                    <a:ext uri="{A12FA001-AC4F-418D-AE19-62706E023703}">
                      <ahyp:hlinkClr xmlns:ahyp="http://schemas.microsoft.com/office/drawing/2018/hyperlinkcolor" val="tx"/>
                    </a:ext>
                  </a:extLst>
                </a:hlinkClick>
              </a:rPr>
              <a:t>OAC-2131987</a:t>
            </a:r>
            <a:r>
              <a:rPr lang="en-US" sz="1050" b="0" i="0" dirty="0">
                <a:solidFill>
                  <a:schemeClr val="tx1"/>
                </a:solidFill>
                <a:effectLst/>
                <a:latin typeface="+mn-lt"/>
              </a:rPr>
              <a:t>), and an </a:t>
            </a:r>
            <a:r>
              <a:rPr lang="en-US" sz="1050" b="0" i="1" dirty="0">
                <a:solidFill>
                  <a:schemeClr val="tx1"/>
                </a:solidFill>
                <a:effectLst/>
                <a:latin typeface="+mn-lt"/>
              </a:rPr>
              <a:t>Integrated Library for Advancing Network Data Science, </a:t>
            </a:r>
            <a:r>
              <a:rPr lang="en-US" sz="1050" b="0" dirty="0">
                <a:solidFill>
                  <a:schemeClr val="tx1"/>
                </a:solidFill>
                <a:effectLst/>
                <a:latin typeface="+mn-lt"/>
              </a:rPr>
              <a:t>ILANDS (</a:t>
            </a:r>
            <a:r>
              <a:rPr lang="en-US" sz="1050" b="0" i="0" dirty="0">
                <a:solidFill>
                  <a:schemeClr val="tx2">
                    <a:lumMod val="50000"/>
                  </a:schemeClr>
                </a:solidFill>
                <a:effectLst/>
                <a:latin typeface="+mn-lt"/>
                <a:hlinkClick r:id="rId3">
                  <a:extLst>
                    <a:ext uri="{A12FA001-AC4F-418D-AE19-62706E023703}">
                      <ahyp:hlinkClr xmlns:ahyp="http://schemas.microsoft.com/office/drawing/2018/hyperlinkcolor" val="tx"/>
                    </a:ext>
                  </a:extLst>
                </a:hlinkClick>
              </a:rPr>
              <a:t>CNS-2120399</a:t>
            </a:r>
            <a:r>
              <a:rPr lang="en-US" sz="1050" b="0" i="0" dirty="0">
                <a:solidFill>
                  <a:schemeClr val="tx1"/>
                </a:solidFill>
                <a:effectLst/>
                <a:latin typeface="+mn-lt"/>
              </a:rPr>
              <a:t>). </a:t>
            </a:r>
          </a:p>
          <a:p>
            <a:pPr marL="0" indent="0">
              <a:lnSpc>
                <a:spcPct val="115000"/>
              </a:lnSpc>
              <a:buClr>
                <a:schemeClr val="dk1"/>
              </a:buClr>
              <a:buSzPts val="1100"/>
              <a:buNone/>
            </a:pPr>
            <a:endParaRPr lang="en-US" sz="1050" dirty="0">
              <a:solidFill>
                <a:schemeClr val="tx1"/>
              </a:solidFill>
              <a:latin typeface="+mn-lt"/>
            </a:endParaRPr>
          </a:p>
          <a:p>
            <a:pPr marL="0" indent="0">
              <a:lnSpc>
                <a:spcPct val="115000"/>
              </a:lnSpc>
              <a:buClr>
                <a:schemeClr val="dk1"/>
              </a:buClr>
              <a:buSzPts val="1100"/>
              <a:buNone/>
            </a:pPr>
            <a:r>
              <a:rPr lang="en-US" sz="1050" b="0" i="0" dirty="0" err="1">
                <a:solidFill>
                  <a:schemeClr val="tx1"/>
                </a:solidFill>
                <a:effectLst/>
                <a:latin typeface="+mn-lt"/>
              </a:rPr>
              <a:t>RouteViews</a:t>
            </a:r>
            <a:r>
              <a:rPr lang="en-US" sz="1050" dirty="0">
                <a:solidFill>
                  <a:schemeClr val="dk1"/>
                </a:solidFill>
                <a:latin typeface="+mn-lt"/>
              </a:rPr>
              <a:t> is supported with financial and in-kind donations by multiple additional organizations:</a:t>
            </a:r>
          </a:p>
          <a:p>
            <a:pPr marL="0" indent="0">
              <a:lnSpc>
                <a:spcPct val="115000"/>
              </a:lnSpc>
              <a:buClr>
                <a:schemeClr val="dk1"/>
              </a:buClr>
              <a:buSzPts val="1100"/>
              <a:buNone/>
            </a:pPr>
            <a:endParaRPr lang="en-US" sz="700" dirty="0">
              <a:solidFill>
                <a:schemeClr val="dk1"/>
              </a:solidFill>
              <a:latin typeface="+mn-lt"/>
            </a:endParaRPr>
          </a:p>
          <a:p>
            <a:pPr marL="0" indent="0">
              <a:lnSpc>
                <a:spcPct val="115000"/>
              </a:lnSpc>
              <a:buClr>
                <a:schemeClr val="dk1"/>
              </a:buClr>
              <a:buSzPts val="1100"/>
              <a:buNone/>
            </a:pPr>
            <a:r>
              <a:rPr lang="en-US" sz="1050" dirty="0">
                <a:solidFill>
                  <a:schemeClr val="tx2">
                    <a:lumMod val="50000"/>
                  </a:schemeClr>
                </a:solidFill>
                <a:latin typeface="+mn-lt"/>
                <a:hlinkClick r:id="rId4">
                  <a:extLst>
                    <a:ext uri="{A12FA001-AC4F-418D-AE19-62706E023703}">
                      <ahyp:hlinkClr xmlns:ahyp="http://schemas.microsoft.com/office/drawing/2018/hyperlinkcolor" val="tx"/>
                    </a:ext>
                  </a:extLst>
                </a:hlinkClick>
              </a:rPr>
              <a:t>https://www.routeviews.org/routeviews/index.php/supporters/</a:t>
            </a:r>
            <a:endParaRPr lang="en-US" sz="1050" dirty="0">
              <a:solidFill>
                <a:schemeClr val="tx2">
                  <a:lumMod val="50000"/>
                </a:schemeClr>
              </a:solidFill>
              <a:latin typeface="+mn-lt"/>
            </a:endParaRPr>
          </a:p>
        </p:txBody>
      </p:sp>
      <p:sp>
        <p:nvSpPr>
          <p:cNvPr id="9" name="Text Placeholder 8">
            <a:extLst>
              <a:ext uri="{FF2B5EF4-FFF2-40B4-BE49-F238E27FC236}">
                <a16:creationId xmlns:a16="http://schemas.microsoft.com/office/drawing/2014/main" id="{BA60ACED-79DD-F68E-5BB9-784CA8563143}"/>
              </a:ext>
            </a:extLst>
          </p:cNvPr>
          <p:cNvSpPr>
            <a:spLocks noGrp="1"/>
          </p:cNvSpPr>
          <p:nvPr>
            <p:ph type="body" idx="2"/>
          </p:nvPr>
        </p:nvSpPr>
        <p:spPr>
          <a:xfrm>
            <a:off x="4648199" y="1047750"/>
            <a:ext cx="4368579" cy="3394472"/>
          </a:xfrm>
        </p:spPr>
        <p:txBody>
          <a:bodyPr>
            <a:normAutofit lnSpcReduction="10000"/>
          </a:bodyPr>
          <a:lstStyle/>
          <a:p>
            <a:pPr marL="139700" indent="0">
              <a:buNone/>
            </a:pPr>
            <a:r>
              <a:rPr lang="en-GB" dirty="0"/>
              <a:t>NSRC </a:t>
            </a:r>
            <a:r>
              <a:rPr lang="en-US" sz="1400" b="0" i="0" u="none" strike="noStrike" cap="none" dirty="0">
                <a:solidFill>
                  <a:srgbClr val="262626"/>
                </a:solidFill>
                <a:latin typeface="Arial"/>
                <a:ea typeface="Arial"/>
                <a:cs typeface="Arial"/>
                <a:sym typeface="Arial"/>
              </a:rPr>
              <a:t>supports the growth of global Internet infrastructure by providing engineering assistance, collaborative technical workshops, training, and other resources to university, research &amp; education networks worldwide. NSRC is partially funded by the IRNC program of the NSF (</a:t>
            </a:r>
            <a:r>
              <a:rPr lang="en-US" sz="1400" b="0" i="0" u="none" strike="noStrike" cap="none" dirty="0">
                <a:solidFill>
                  <a:schemeClr val="tx2">
                    <a:lumMod val="50000"/>
                  </a:schemeClr>
                </a:solidFill>
                <a:latin typeface="Arial"/>
                <a:ea typeface="Arial"/>
                <a:cs typeface="Arial"/>
                <a:sym typeface="Arial"/>
                <a:hlinkClick r:id="rId5">
                  <a:extLst>
                    <a:ext uri="{A12FA001-AC4F-418D-AE19-62706E023703}">
                      <ahyp:hlinkClr xmlns:ahyp="http://schemas.microsoft.com/office/drawing/2018/hyperlinkcolor" val="tx"/>
                    </a:ext>
                  </a:extLst>
                </a:hlinkClick>
              </a:rPr>
              <a:t>OAC-2029309</a:t>
            </a:r>
            <a:r>
              <a:rPr lang="en-US" sz="1400" b="0" i="0" u="none" strike="noStrike" cap="none" dirty="0">
                <a:solidFill>
                  <a:srgbClr val="262626"/>
                </a:solidFill>
                <a:latin typeface="Arial"/>
                <a:ea typeface="Arial"/>
                <a:cs typeface="Arial"/>
                <a:sym typeface="Arial"/>
              </a:rPr>
              <a:t>) and Google with other contributions from public and private organizations.</a:t>
            </a:r>
          </a:p>
          <a:p>
            <a:pPr marL="139700" indent="0">
              <a:buNone/>
            </a:pPr>
            <a:endParaRPr lang="en-US" dirty="0"/>
          </a:p>
          <a:p>
            <a:pPr marL="139700" indent="0">
              <a:buNone/>
            </a:pPr>
            <a:endParaRPr lang="en-US" dirty="0"/>
          </a:p>
          <a:p>
            <a:pPr marL="139700" indent="0">
              <a:buNone/>
            </a:pPr>
            <a:r>
              <a:rPr lang="en-US" sz="1400" dirty="0">
                <a:latin typeface="Arial"/>
                <a:ea typeface="Arial"/>
                <a:cs typeface="Arial"/>
                <a:sym typeface="Arial"/>
              </a:rPr>
              <a:t>The University of Oregon is a public research institution in Eugene, Oregon, USA founded in 1876. UO is renowned for its research prowess and commitment to teaching. Both NSRC and </a:t>
            </a:r>
            <a:r>
              <a:rPr lang="en-US" sz="1400" dirty="0" err="1">
                <a:latin typeface="Arial"/>
                <a:ea typeface="Arial"/>
                <a:cs typeface="Arial"/>
                <a:sym typeface="Arial"/>
              </a:rPr>
              <a:t>RouteViews</a:t>
            </a:r>
            <a:r>
              <a:rPr lang="en-US" sz="1400" dirty="0">
                <a:latin typeface="Arial"/>
                <a:ea typeface="Arial"/>
                <a:cs typeface="Arial"/>
                <a:sym typeface="Arial"/>
              </a:rPr>
              <a:t> are based at the UO.</a:t>
            </a:r>
            <a:endParaRPr lang="en-US" sz="1400" b="0" i="0" u="none" strike="noStrike" cap="none" dirty="0">
              <a:solidFill>
                <a:srgbClr val="262626"/>
              </a:solidFill>
              <a:latin typeface="Arial"/>
              <a:ea typeface="Arial"/>
              <a:cs typeface="Arial"/>
              <a:sym typeface="Arial"/>
            </a:endParaRPr>
          </a:p>
          <a:p>
            <a:pPr marL="139700" indent="0">
              <a:buNone/>
            </a:pPr>
            <a:endParaRPr lang="en-US" dirty="0"/>
          </a:p>
          <a:p>
            <a:pPr marL="139700" indent="0">
              <a:buNone/>
            </a:pPr>
            <a:endParaRPr lang="en-US" sz="1200" b="0" i="0" u="none" strike="noStrike" cap="none" dirty="0">
              <a:solidFill>
                <a:srgbClr val="000000"/>
              </a:solidFill>
              <a:latin typeface="Arial"/>
              <a:ea typeface="Arial"/>
              <a:cs typeface="Arial"/>
              <a:sym typeface="Arial"/>
            </a:endParaRPr>
          </a:p>
        </p:txBody>
      </p:sp>
      <p:sp>
        <p:nvSpPr>
          <p:cNvPr id="10" name="Google Shape;369;p2">
            <a:extLst>
              <a:ext uri="{FF2B5EF4-FFF2-40B4-BE49-F238E27FC236}">
                <a16:creationId xmlns:a16="http://schemas.microsoft.com/office/drawing/2014/main" id="{707A9173-081B-C2C8-A2AE-9FC2FD9A2C8D}"/>
              </a:ext>
            </a:extLst>
          </p:cNvPr>
          <p:cNvSpPr txBox="1"/>
          <p:nvPr/>
        </p:nvSpPr>
        <p:spPr>
          <a:xfrm>
            <a:off x="4800600" y="701278"/>
            <a:ext cx="2819400" cy="285750"/>
          </a:xfrm>
          <a:prstGeom prst="rect">
            <a:avLst/>
          </a:prstGeom>
          <a:solidFill>
            <a:srgbClr val="165AAB"/>
          </a:solidFill>
          <a:ln>
            <a:noFill/>
          </a:ln>
        </p:spPr>
        <p:txBody>
          <a:bodyPr spcFirstLastPara="1" wrap="square" lIns="91425" tIns="45700" rIns="91425" bIns="45700" anchor="ctr" anchorCtr="0">
            <a:noAutofit/>
          </a:bodyPr>
          <a:lstStyle/>
          <a:p>
            <a:pPr marL="342900" marR="0" lvl="0" indent="-342900" algn="l" rtl="0">
              <a:lnSpc>
                <a:spcPct val="110000"/>
              </a:lnSpc>
              <a:spcBef>
                <a:spcPts val="0"/>
              </a:spcBef>
              <a:spcAft>
                <a:spcPts val="0"/>
              </a:spcAft>
              <a:buClr>
                <a:schemeClr val="lt1"/>
              </a:buClr>
              <a:buSzPts val="1300"/>
              <a:buFont typeface="Arial"/>
              <a:buNone/>
            </a:pPr>
            <a:r>
              <a:rPr lang="en-US" sz="1300" b="1" i="0" u="none" strike="noStrike" cap="none" dirty="0">
                <a:solidFill>
                  <a:schemeClr val="lt1"/>
                </a:solidFill>
                <a:latin typeface="Arial Black"/>
                <a:ea typeface="Arial Black"/>
                <a:cs typeface="Arial Black"/>
                <a:sym typeface="Arial Black"/>
              </a:rPr>
              <a:t>NSRC</a:t>
            </a:r>
            <a:endParaRPr sz="1400" b="0" i="0" u="none" strike="noStrike" cap="none" dirty="0">
              <a:solidFill>
                <a:srgbClr val="000000"/>
              </a:solidFill>
              <a:latin typeface="Arial"/>
              <a:ea typeface="Arial"/>
              <a:cs typeface="Arial"/>
              <a:sym typeface="Arial"/>
            </a:endParaRPr>
          </a:p>
        </p:txBody>
      </p:sp>
      <p:sp>
        <p:nvSpPr>
          <p:cNvPr id="11" name="Google Shape;370;p2">
            <a:extLst>
              <a:ext uri="{FF2B5EF4-FFF2-40B4-BE49-F238E27FC236}">
                <a16:creationId xmlns:a16="http://schemas.microsoft.com/office/drawing/2014/main" id="{C2BB0624-BE92-A20A-FAE7-17F0BFC040B9}"/>
              </a:ext>
            </a:extLst>
          </p:cNvPr>
          <p:cNvSpPr txBox="1"/>
          <p:nvPr/>
        </p:nvSpPr>
        <p:spPr>
          <a:xfrm>
            <a:off x="4800600" y="2925583"/>
            <a:ext cx="2819400" cy="285750"/>
          </a:xfrm>
          <a:prstGeom prst="rect">
            <a:avLst/>
          </a:prstGeom>
          <a:solidFill>
            <a:srgbClr val="165AAB"/>
          </a:solidFill>
          <a:ln>
            <a:noFill/>
          </a:ln>
        </p:spPr>
        <p:txBody>
          <a:bodyPr spcFirstLastPara="1" wrap="square" lIns="91425" tIns="45700" rIns="91425" bIns="45700" anchor="ctr" anchorCtr="0">
            <a:noAutofit/>
          </a:bodyPr>
          <a:lstStyle/>
          <a:p>
            <a:pPr marL="342900" marR="0" lvl="0" indent="-342900" algn="l" rtl="0">
              <a:lnSpc>
                <a:spcPct val="110000"/>
              </a:lnSpc>
              <a:spcBef>
                <a:spcPts val="0"/>
              </a:spcBef>
              <a:spcAft>
                <a:spcPts val="0"/>
              </a:spcAft>
              <a:buClr>
                <a:schemeClr val="lt1"/>
              </a:buClr>
              <a:buSzPts val="1300"/>
              <a:buFont typeface="Arial"/>
              <a:buNone/>
            </a:pPr>
            <a:r>
              <a:rPr lang="en-US" sz="1300" b="1" i="0" u="none" strike="noStrike" cap="none" dirty="0">
                <a:solidFill>
                  <a:schemeClr val="lt1"/>
                </a:solidFill>
                <a:latin typeface="Arial Black"/>
                <a:ea typeface="Arial Black"/>
                <a:cs typeface="Arial Black"/>
                <a:sym typeface="Arial Black"/>
              </a:rPr>
              <a:t>UNIVERSITY OF OREGON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77017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49;g24ef2e4e8e9_1_51" descr="A screenshot of a cell phone&#10;&#10;Description generated with very high confidence">
            <a:extLst>
              <a:ext uri="{FF2B5EF4-FFF2-40B4-BE49-F238E27FC236}">
                <a16:creationId xmlns:a16="http://schemas.microsoft.com/office/drawing/2014/main" id="{500B49A4-FC14-C7FE-CB19-9B5C05520CBB}"/>
              </a:ext>
            </a:extLst>
          </p:cNvPr>
          <p:cNvPicPr preferRelativeResize="0"/>
          <p:nvPr/>
        </p:nvPicPr>
        <p:blipFill rotWithShape="1">
          <a:blip r:embed="rId2">
            <a:alphaModFix/>
          </a:blip>
          <a:srcRect/>
          <a:stretch/>
        </p:blipFill>
        <p:spPr>
          <a:xfrm>
            <a:off x="665" y="858701"/>
            <a:ext cx="4278273" cy="3841428"/>
          </a:xfrm>
          <a:prstGeom prst="rect">
            <a:avLst/>
          </a:prstGeom>
          <a:noFill/>
          <a:ln>
            <a:noFill/>
          </a:ln>
        </p:spPr>
      </p:pic>
      <p:sp>
        <p:nvSpPr>
          <p:cNvPr id="2" name="Title 1">
            <a:extLst>
              <a:ext uri="{FF2B5EF4-FFF2-40B4-BE49-F238E27FC236}">
                <a16:creationId xmlns:a16="http://schemas.microsoft.com/office/drawing/2014/main" id="{D300708A-E057-9979-19F8-E8A9DB7A9CEF}"/>
              </a:ext>
            </a:extLst>
          </p:cNvPr>
          <p:cNvSpPr>
            <a:spLocks noGrp="1"/>
          </p:cNvSpPr>
          <p:nvPr>
            <p:ph type="title"/>
          </p:nvPr>
        </p:nvSpPr>
        <p:spPr>
          <a:xfrm>
            <a:off x="457200" y="438150"/>
            <a:ext cx="7620000" cy="422672"/>
          </a:xfrm>
        </p:spPr>
        <p:txBody>
          <a:bodyPr/>
          <a:lstStyle/>
          <a:p>
            <a:r>
              <a:rPr lang="en-GB" dirty="0"/>
              <a:t>Apache </a:t>
            </a:r>
            <a:r>
              <a:rPr lang="en-GB" dirty="0">
                <a:solidFill>
                  <a:srgbClr val="00B050"/>
                </a:solidFill>
              </a:rPr>
              <a:t>Kafka</a:t>
            </a:r>
          </a:p>
        </p:txBody>
      </p:sp>
      <p:sp>
        <p:nvSpPr>
          <p:cNvPr id="12" name="Text Placeholder 11">
            <a:extLst>
              <a:ext uri="{FF2B5EF4-FFF2-40B4-BE49-F238E27FC236}">
                <a16:creationId xmlns:a16="http://schemas.microsoft.com/office/drawing/2014/main" id="{94527EE0-DB53-7D84-1C0D-34285AFF9217}"/>
              </a:ext>
            </a:extLst>
          </p:cNvPr>
          <p:cNvSpPr>
            <a:spLocks noGrp="1"/>
          </p:cNvSpPr>
          <p:nvPr>
            <p:ph type="body" idx="1"/>
          </p:nvPr>
        </p:nvSpPr>
        <p:spPr>
          <a:xfrm>
            <a:off x="4572000" y="1387475"/>
            <a:ext cx="4114800" cy="3198813"/>
          </a:xfrm>
        </p:spPr>
        <p:txBody>
          <a:bodyPr>
            <a:normAutofit/>
          </a:bodyPr>
          <a:lstStyle/>
          <a:p>
            <a:pPr marL="114300" lvl="0" indent="0">
              <a:buNone/>
            </a:pPr>
            <a:r>
              <a:rPr lang="en-US" dirty="0">
                <a:sym typeface="Arial"/>
              </a:rPr>
              <a:t>Apache Kafka comprises the message bus for </a:t>
            </a:r>
            <a:r>
              <a:rPr lang="en-US" dirty="0" err="1">
                <a:sym typeface="Arial"/>
              </a:rPr>
              <a:t>OpenBMP</a:t>
            </a:r>
            <a:endParaRPr lang="en-US" dirty="0"/>
          </a:p>
          <a:p>
            <a:r>
              <a:rPr lang="en-US" dirty="0">
                <a:sym typeface="Arial"/>
              </a:rPr>
              <a:t>Proven to scale</a:t>
            </a:r>
            <a:endParaRPr lang="en-US" dirty="0"/>
          </a:p>
          <a:p>
            <a:r>
              <a:rPr lang="en-US" dirty="0">
                <a:sym typeface="Arial"/>
              </a:rPr>
              <a:t>Mature client API</a:t>
            </a:r>
            <a:endParaRPr lang="en-US" dirty="0"/>
          </a:p>
          <a:p>
            <a:pPr lvl="1"/>
            <a:r>
              <a:rPr lang="en-US" dirty="0">
                <a:sym typeface="Arial"/>
              </a:rPr>
              <a:t>Clients in 16 different programming languages</a:t>
            </a:r>
          </a:p>
          <a:p>
            <a:pPr lvl="1"/>
            <a:endParaRPr lang="en-US" dirty="0">
              <a:sym typeface="Arial"/>
            </a:endParaRPr>
          </a:p>
          <a:p>
            <a:r>
              <a:rPr lang="en-US" dirty="0"/>
              <a:t>Send email to:</a:t>
            </a:r>
          </a:p>
          <a:p>
            <a:pPr lvl="1"/>
            <a:r>
              <a:rPr lang="en-US" dirty="0" err="1">
                <a:solidFill>
                  <a:srgbClr val="0070C0"/>
                </a:solidFill>
              </a:rPr>
              <a:t>help@routeviews.org</a:t>
            </a:r>
            <a:endParaRPr lang="en-US" dirty="0">
              <a:solidFill>
                <a:srgbClr val="0070C0"/>
              </a:solidFill>
            </a:endParaRPr>
          </a:p>
        </p:txBody>
      </p:sp>
    </p:spTree>
    <p:extLst>
      <p:ext uri="{BB962C8B-B14F-4D97-AF65-F5344CB8AC3E}">
        <p14:creationId xmlns:p14="http://schemas.microsoft.com/office/powerpoint/2010/main" val="3861742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4ef2e4e8e9_1_436"/>
          <p:cNvSpPr txBox="1">
            <a:spLocks noGrp="1"/>
          </p:cNvSpPr>
          <p:nvPr>
            <p:ph type="title"/>
          </p:nvPr>
        </p:nvSpPr>
        <p:spPr>
          <a:xfrm>
            <a:off x="457200" y="438150"/>
            <a:ext cx="7620000" cy="42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Use Cases</a:t>
            </a:r>
            <a:endParaRPr dirty="0"/>
          </a:p>
        </p:txBody>
      </p:sp>
      <p:sp>
        <p:nvSpPr>
          <p:cNvPr id="566" name="Google Shape;566;g24ef2e4e8e9_1_436"/>
          <p:cNvSpPr txBox="1">
            <a:spLocks noGrp="1"/>
          </p:cNvSpPr>
          <p:nvPr>
            <p:ph type="body" idx="1"/>
          </p:nvPr>
        </p:nvSpPr>
        <p:spPr>
          <a:xfrm>
            <a:off x="302950" y="1520550"/>
            <a:ext cx="7315200" cy="2800500"/>
          </a:xfrm>
          <a:prstGeom prst="rect">
            <a:avLst/>
          </a:prstGeom>
          <a:noFill/>
          <a:ln>
            <a:noFill/>
          </a:ln>
        </p:spPr>
        <p:txBody>
          <a:bodyPr spcFirstLastPara="1" wrap="square" lIns="91425" tIns="45700" rIns="91425" bIns="45700" anchor="t" anchorCtr="0">
            <a:normAutofit/>
          </a:bodyPr>
          <a:lstStyle/>
          <a:p>
            <a:pPr marL="742950" lvl="1" indent="-184150" algn="l" rtl="0">
              <a:lnSpc>
                <a:spcPct val="110000"/>
              </a:lnSpc>
              <a:spcBef>
                <a:spcPts val="0"/>
              </a:spcBef>
              <a:spcAft>
                <a:spcPts val="0"/>
              </a:spcAft>
              <a:buClr>
                <a:srgbClr val="262626"/>
              </a:buClr>
              <a:buSzPts val="1600"/>
              <a:buFont typeface="Noto Sans Symbols"/>
              <a:buNone/>
            </a:pPr>
            <a:endParaRPr sz="1600" dirty="0"/>
          </a:p>
          <a:p>
            <a:pPr marL="742950" lvl="1" indent="-184150" algn="l" rtl="0">
              <a:lnSpc>
                <a:spcPct val="110000"/>
              </a:lnSpc>
              <a:spcBef>
                <a:spcPts val="0"/>
              </a:spcBef>
              <a:spcAft>
                <a:spcPts val="0"/>
              </a:spcAft>
              <a:buClr>
                <a:srgbClr val="262626"/>
              </a:buClr>
              <a:buSzPts val="1600"/>
              <a:buFont typeface="Noto Sans Symbols"/>
              <a:buNone/>
            </a:pPr>
            <a:endParaRPr sz="1600" dirty="0"/>
          </a:p>
          <a:p>
            <a:pPr marL="342900" lvl="0" indent="-241300" algn="l" rtl="0">
              <a:lnSpc>
                <a:spcPct val="110000"/>
              </a:lnSpc>
              <a:spcBef>
                <a:spcPts val="0"/>
              </a:spcBef>
              <a:spcAft>
                <a:spcPts val="0"/>
              </a:spcAft>
              <a:buClr>
                <a:srgbClr val="262626"/>
              </a:buClr>
              <a:buSzPts val="1600"/>
              <a:buFont typeface="Noto Sans Symbols"/>
              <a:buNone/>
            </a:pPr>
            <a:endParaRPr sz="1600" dirty="0"/>
          </a:p>
        </p:txBody>
      </p:sp>
      <p:sp>
        <p:nvSpPr>
          <p:cNvPr id="567" name="Google Shape;567;g24ef2e4e8e9_1_436"/>
          <p:cNvSpPr txBox="1"/>
          <p:nvPr/>
        </p:nvSpPr>
        <p:spPr>
          <a:xfrm>
            <a:off x="420724" y="981725"/>
            <a:ext cx="6958118"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err="1"/>
              <a:t>BGPStream</a:t>
            </a:r>
            <a:r>
              <a:rPr lang="en-US" sz="1800" dirty="0"/>
              <a:t> is a project of CAIDA group at UC San Diego:</a:t>
            </a:r>
            <a:br>
              <a:rPr lang="en-US" sz="1800" dirty="0"/>
            </a:br>
            <a:r>
              <a:rPr lang="en-US" sz="1700" dirty="0">
                <a:solidFill>
                  <a:srgbClr val="0070C0"/>
                </a:solidFill>
              </a:rPr>
              <a:t>https://</a:t>
            </a:r>
            <a:r>
              <a:rPr lang="en-US" sz="1700" dirty="0" err="1">
                <a:solidFill>
                  <a:srgbClr val="0070C0"/>
                </a:solidFill>
              </a:rPr>
              <a:t>bgpstream.caida.org</a:t>
            </a:r>
            <a:endParaRPr sz="1700" dirty="0">
              <a:solidFill>
                <a:srgbClr val="0070C0"/>
              </a:solidFill>
            </a:endParaRPr>
          </a:p>
        </p:txBody>
      </p:sp>
      <p:pic>
        <p:nvPicPr>
          <p:cNvPr id="568" name="Google Shape;568;g24ef2e4e8e9_1_436"/>
          <p:cNvPicPr preferRelativeResize="0"/>
          <p:nvPr/>
        </p:nvPicPr>
        <p:blipFill>
          <a:blip r:embed="rId3">
            <a:alphaModFix/>
          </a:blip>
          <a:stretch>
            <a:fillRect/>
          </a:stretch>
        </p:blipFill>
        <p:spPr>
          <a:xfrm>
            <a:off x="3888513" y="1847988"/>
            <a:ext cx="4772025" cy="2657475"/>
          </a:xfrm>
          <a:prstGeom prst="rect">
            <a:avLst/>
          </a:prstGeom>
          <a:noFill/>
          <a:ln>
            <a:noFill/>
          </a:ln>
        </p:spPr>
      </p:pic>
      <p:pic>
        <p:nvPicPr>
          <p:cNvPr id="569" name="Google Shape;569;g24ef2e4e8e9_1_436"/>
          <p:cNvPicPr preferRelativeResize="0"/>
          <p:nvPr/>
        </p:nvPicPr>
        <p:blipFill>
          <a:blip r:embed="rId4">
            <a:alphaModFix/>
          </a:blip>
          <a:stretch>
            <a:fillRect/>
          </a:stretch>
        </p:blipFill>
        <p:spPr>
          <a:xfrm>
            <a:off x="626325" y="1810600"/>
            <a:ext cx="2898500" cy="6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24ef2e4e8e9_1_427"/>
          <p:cNvSpPr txBox="1">
            <a:spLocks noGrp="1"/>
          </p:cNvSpPr>
          <p:nvPr>
            <p:ph type="title"/>
          </p:nvPr>
        </p:nvSpPr>
        <p:spPr>
          <a:xfrm>
            <a:off x="457200" y="438150"/>
            <a:ext cx="7620000" cy="42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Use Cases</a:t>
            </a:r>
            <a:endParaRPr dirty="0"/>
          </a:p>
        </p:txBody>
      </p:sp>
      <p:sp>
        <p:nvSpPr>
          <p:cNvPr id="576" name="Google Shape;576;g24ef2e4e8e9_1_427"/>
          <p:cNvSpPr txBox="1">
            <a:spLocks noGrp="1"/>
          </p:cNvSpPr>
          <p:nvPr>
            <p:ph type="body" idx="1"/>
          </p:nvPr>
        </p:nvSpPr>
        <p:spPr>
          <a:xfrm>
            <a:off x="302950" y="1520550"/>
            <a:ext cx="7315200" cy="2800500"/>
          </a:xfrm>
          <a:prstGeom prst="rect">
            <a:avLst/>
          </a:prstGeom>
          <a:noFill/>
          <a:ln>
            <a:noFill/>
          </a:ln>
        </p:spPr>
        <p:txBody>
          <a:bodyPr spcFirstLastPara="1" wrap="square" lIns="91425" tIns="45700" rIns="91425" bIns="45700" anchor="t" anchorCtr="0">
            <a:normAutofit/>
          </a:bodyPr>
          <a:lstStyle/>
          <a:p>
            <a:pPr marL="742950" lvl="1" indent="-184150" algn="l" rtl="0">
              <a:lnSpc>
                <a:spcPct val="110000"/>
              </a:lnSpc>
              <a:spcBef>
                <a:spcPts val="0"/>
              </a:spcBef>
              <a:spcAft>
                <a:spcPts val="0"/>
              </a:spcAft>
              <a:buClr>
                <a:srgbClr val="262626"/>
              </a:buClr>
              <a:buSzPts val="1600"/>
              <a:buFont typeface="Noto Sans Symbols"/>
              <a:buNone/>
            </a:pPr>
            <a:endParaRPr sz="1600"/>
          </a:p>
          <a:p>
            <a:pPr marL="742950" lvl="1" indent="-184150" algn="l" rtl="0">
              <a:lnSpc>
                <a:spcPct val="110000"/>
              </a:lnSpc>
              <a:spcBef>
                <a:spcPts val="0"/>
              </a:spcBef>
              <a:spcAft>
                <a:spcPts val="0"/>
              </a:spcAft>
              <a:buClr>
                <a:srgbClr val="262626"/>
              </a:buClr>
              <a:buSzPts val="1600"/>
              <a:buFont typeface="Noto Sans Symbols"/>
              <a:buNone/>
            </a:pPr>
            <a:endParaRPr sz="1600"/>
          </a:p>
          <a:p>
            <a:pPr marL="342900" lvl="0" indent="-241300" algn="l" rtl="0">
              <a:lnSpc>
                <a:spcPct val="110000"/>
              </a:lnSpc>
              <a:spcBef>
                <a:spcPts val="0"/>
              </a:spcBef>
              <a:spcAft>
                <a:spcPts val="0"/>
              </a:spcAft>
              <a:buClr>
                <a:srgbClr val="262626"/>
              </a:buClr>
              <a:buSzPts val="1600"/>
              <a:buFont typeface="Noto Sans Symbols"/>
              <a:buNone/>
            </a:pPr>
            <a:endParaRPr sz="1600"/>
          </a:p>
        </p:txBody>
      </p:sp>
      <p:pic>
        <p:nvPicPr>
          <p:cNvPr id="577" name="Google Shape;577;g24ef2e4e8e9_1_427"/>
          <p:cNvPicPr preferRelativeResize="0"/>
          <p:nvPr/>
        </p:nvPicPr>
        <p:blipFill>
          <a:blip r:embed="rId3">
            <a:alphaModFix/>
          </a:blip>
          <a:stretch>
            <a:fillRect/>
          </a:stretch>
        </p:blipFill>
        <p:spPr>
          <a:xfrm>
            <a:off x="102850" y="1755200"/>
            <a:ext cx="8823876" cy="2800500"/>
          </a:xfrm>
          <a:prstGeom prst="rect">
            <a:avLst/>
          </a:prstGeom>
          <a:noFill/>
          <a:ln>
            <a:noFill/>
          </a:ln>
        </p:spPr>
      </p:pic>
      <p:sp>
        <p:nvSpPr>
          <p:cNvPr id="578" name="Google Shape;578;g24ef2e4e8e9_1_427"/>
          <p:cNvSpPr txBox="1"/>
          <p:nvPr/>
        </p:nvSpPr>
        <p:spPr>
          <a:xfrm>
            <a:off x="420724" y="981725"/>
            <a:ext cx="6480589"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err="1"/>
              <a:t>BGPStream</a:t>
            </a:r>
            <a:r>
              <a:rPr lang="en-US" sz="1800" dirty="0"/>
              <a:t> is a project of CAIDA group at UC San Diego: </a:t>
            </a:r>
            <a:r>
              <a:rPr lang="en-US" sz="1700" dirty="0">
                <a:solidFill>
                  <a:srgbClr val="0070C0"/>
                </a:solidFill>
              </a:rPr>
              <a:t>https://</a:t>
            </a:r>
            <a:r>
              <a:rPr lang="en-US" sz="1700" dirty="0" err="1">
                <a:solidFill>
                  <a:srgbClr val="0070C0"/>
                </a:solidFill>
              </a:rPr>
              <a:t>bgpstream.caida.org</a:t>
            </a:r>
            <a:endParaRPr sz="1700" dirty="0">
              <a:solidFill>
                <a:srgbClr val="0070C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07D0BF7-9795-770E-A97E-DCB1437EA4C1}"/>
              </a:ext>
            </a:extLst>
          </p:cNvPr>
          <p:cNvSpPr>
            <a:spLocks noGrp="1"/>
          </p:cNvSpPr>
          <p:nvPr>
            <p:ph type="title"/>
          </p:nvPr>
        </p:nvSpPr>
        <p:spPr>
          <a:xfrm>
            <a:off x="457200" y="438150"/>
            <a:ext cx="7620000" cy="422672"/>
          </a:xfrm>
        </p:spPr>
        <p:txBody>
          <a:bodyPr/>
          <a:lstStyle/>
          <a:p>
            <a:r>
              <a:rPr lang="en-GB" dirty="0"/>
              <a:t>Use Cases</a:t>
            </a:r>
          </a:p>
        </p:txBody>
      </p:sp>
      <p:sp>
        <p:nvSpPr>
          <p:cNvPr id="10" name="Text Placeholder 9">
            <a:extLst>
              <a:ext uri="{FF2B5EF4-FFF2-40B4-BE49-F238E27FC236}">
                <a16:creationId xmlns:a16="http://schemas.microsoft.com/office/drawing/2014/main" id="{83ED4AD9-40CF-07E6-F9EB-3675FF7A2D33}"/>
              </a:ext>
            </a:extLst>
          </p:cNvPr>
          <p:cNvSpPr>
            <a:spLocks noGrp="1"/>
          </p:cNvSpPr>
          <p:nvPr>
            <p:ph type="body" idx="1"/>
          </p:nvPr>
        </p:nvSpPr>
        <p:spPr>
          <a:xfrm>
            <a:off x="5168348" y="1387475"/>
            <a:ext cx="3518452" cy="3198813"/>
          </a:xfrm>
        </p:spPr>
        <p:txBody>
          <a:bodyPr/>
          <a:lstStyle/>
          <a:p>
            <a:r>
              <a:rPr lang="en-US" dirty="0"/>
              <a:t>An open-source tool to monitor, detect, and mitigate BGP hijacks</a:t>
            </a:r>
          </a:p>
          <a:p>
            <a:r>
              <a:rPr lang="en-US" dirty="0"/>
              <a:t>Real-time detection and notifications of BGP prefix hijacking attacks/events </a:t>
            </a:r>
          </a:p>
          <a:p>
            <a:r>
              <a:rPr lang="en-US" dirty="0">
                <a:solidFill>
                  <a:srgbClr val="0070C0"/>
                </a:solidFill>
              </a:rPr>
              <a:t>https://</a:t>
            </a:r>
            <a:r>
              <a:rPr lang="en-US" dirty="0" err="1">
                <a:solidFill>
                  <a:srgbClr val="0070C0"/>
                </a:solidFill>
              </a:rPr>
              <a:t>github.com</a:t>
            </a:r>
            <a:r>
              <a:rPr lang="en-US" dirty="0">
                <a:solidFill>
                  <a:srgbClr val="0070C0"/>
                </a:solidFill>
              </a:rPr>
              <a:t>/FORTH-ICS-INSPIRE/</a:t>
            </a:r>
            <a:r>
              <a:rPr lang="en-US" dirty="0" err="1">
                <a:solidFill>
                  <a:srgbClr val="0070C0"/>
                </a:solidFill>
              </a:rPr>
              <a:t>artemis</a:t>
            </a:r>
            <a:endParaRPr lang="en-US" dirty="0">
              <a:solidFill>
                <a:srgbClr val="0070C0"/>
              </a:solidFill>
            </a:endParaRPr>
          </a:p>
          <a:p>
            <a:endParaRPr lang="en-GB" dirty="0"/>
          </a:p>
        </p:txBody>
      </p:sp>
      <p:sp>
        <p:nvSpPr>
          <p:cNvPr id="11" name="Text Placeholder 10">
            <a:extLst>
              <a:ext uri="{FF2B5EF4-FFF2-40B4-BE49-F238E27FC236}">
                <a16:creationId xmlns:a16="http://schemas.microsoft.com/office/drawing/2014/main" id="{C10AE3E9-045D-A684-EFF3-5F6EAE1387C5}"/>
              </a:ext>
            </a:extLst>
          </p:cNvPr>
          <p:cNvSpPr>
            <a:spLocks noGrp="1"/>
          </p:cNvSpPr>
          <p:nvPr>
            <p:ph type="body" idx="3"/>
          </p:nvPr>
        </p:nvSpPr>
        <p:spPr>
          <a:xfrm>
            <a:off x="609600" y="1047750"/>
            <a:ext cx="4216842" cy="285750"/>
          </a:xfrm>
        </p:spPr>
        <p:txBody>
          <a:bodyPr/>
          <a:lstStyle/>
          <a:p>
            <a:r>
              <a:rPr lang="en-GB" dirty="0"/>
              <a:t>Other Open Source Tools: Artemis</a:t>
            </a:r>
          </a:p>
        </p:txBody>
      </p:sp>
      <p:pic>
        <p:nvPicPr>
          <p:cNvPr id="15" name="Picture 14" descr="A screenshot of a computer&#10;&#10;Description automatically generated">
            <a:extLst>
              <a:ext uri="{FF2B5EF4-FFF2-40B4-BE49-F238E27FC236}">
                <a16:creationId xmlns:a16="http://schemas.microsoft.com/office/drawing/2014/main" id="{9B809277-2B3C-C77F-179B-13072BA10CFB}"/>
              </a:ext>
            </a:extLst>
          </p:cNvPr>
          <p:cNvPicPr>
            <a:picLocks noChangeAspect="1"/>
          </p:cNvPicPr>
          <p:nvPr/>
        </p:nvPicPr>
        <p:blipFill>
          <a:blip r:embed="rId2"/>
          <a:stretch>
            <a:fillRect/>
          </a:stretch>
        </p:blipFill>
        <p:spPr>
          <a:xfrm>
            <a:off x="609600" y="1387475"/>
            <a:ext cx="4618818" cy="2971078"/>
          </a:xfrm>
          <a:prstGeom prst="rect">
            <a:avLst/>
          </a:prstGeom>
        </p:spPr>
      </p:pic>
    </p:spTree>
    <p:extLst>
      <p:ext uri="{BB962C8B-B14F-4D97-AF65-F5344CB8AC3E}">
        <p14:creationId xmlns:p14="http://schemas.microsoft.com/office/powerpoint/2010/main" val="3632154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C94B71-25D3-9331-74CC-122197B189D9}"/>
              </a:ext>
            </a:extLst>
          </p:cNvPr>
          <p:cNvSpPr>
            <a:spLocks noGrp="1"/>
          </p:cNvSpPr>
          <p:nvPr>
            <p:ph type="title"/>
          </p:nvPr>
        </p:nvSpPr>
        <p:spPr/>
        <p:txBody>
          <a:bodyPr/>
          <a:lstStyle/>
          <a:p>
            <a:r>
              <a:rPr lang="en-GB" dirty="0"/>
              <a:t>Use Cases</a:t>
            </a:r>
          </a:p>
        </p:txBody>
      </p:sp>
      <p:sp>
        <p:nvSpPr>
          <p:cNvPr id="3" name="Text Placeholder 2">
            <a:extLst>
              <a:ext uri="{FF2B5EF4-FFF2-40B4-BE49-F238E27FC236}">
                <a16:creationId xmlns:a16="http://schemas.microsoft.com/office/drawing/2014/main" id="{AF4C8B2D-0BE1-4F5D-E62C-E9FA85212D68}"/>
              </a:ext>
            </a:extLst>
          </p:cNvPr>
          <p:cNvSpPr>
            <a:spLocks noGrp="1"/>
          </p:cNvSpPr>
          <p:nvPr>
            <p:ph type="body" idx="1"/>
          </p:nvPr>
        </p:nvSpPr>
        <p:spPr>
          <a:xfrm>
            <a:off x="2997642" y="1387475"/>
            <a:ext cx="5689158" cy="3198813"/>
          </a:xfrm>
        </p:spPr>
        <p:txBody>
          <a:bodyPr/>
          <a:lstStyle/>
          <a:p>
            <a:pPr lvl="0"/>
            <a:r>
              <a:rPr lang="en-US" dirty="0"/>
              <a:t>BGPKIT Parser</a:t>
            </a:r>
          </a:p>
          <a:p>
            <a:pPr lvl="1"/>
            <a:r>
              <a:rPr lang="en-US" dirty="0"/>
              <a:t>Rust-based MRT/BGP Data Parser</a:t>
            </a:r>
          </a:p>
          <a:p>
            <a:pPr lvl="0"/>
            <a:r>
              <a:rPr lang="en-US" dirty="0"/>
              <a:t>BGPKIT Broker</a:t>
            </a:r>
          </a:p>
          <a:p>
            <a:pPr lvl="1"/>
            <a:r>
              <a:rPr lang="en-US" dirty="0"/>
              <a:t>REST API for searching archive files across public data collection projects. Data updated in real-time.</a:t>
            </a:r>
          </a:p>
          <a:p>
            <a:pPr lvl="0"/>
            <a:r>
              <a:rPr lang="en-US" dirty="0"/>
              <a:t>BPPKIT Monocle</a:t>
            </a:r>
          </a:p>
          <a:p>
            <a:pPr lvl="1"/>
            <a:r>
              <a:rPr lang="en-US" dirty="0"/>
              <a:t>A </a:t>
            </a:r>
            <a:r>
              <a:rPr lang="en-US" dirty="0" err="1"/>
              <a:t>commandline</a:t>
            </a:r>
            <a:r>
              <a:rPr lang="en-US" dirty="0"/>
              <a:t> application to search, parse, and process BGP information in public sources</a:t>
            </a:r>
          </a:p>
          <a:p>
            <a:pPr lvl="0"/>
            <a:endParaRPr lang="en-US" dirty="0"/>
          </a:p>
          <a:p>
            <a:pPr lvl="0"/>
            <a:endParaRPr lang="en-US" dirty="0"/>
          </a:p>
          <a:p>
            <a:pPr lvl="0"/>
            <a:r>
              <a:rPr lang="en-US" dirty="0">
                <a:solidFill>
                  <a:srgbClr val="0070C0"/>
                </a:solidFill>
              </a:rPr>
              <a:t>https://</a:t>
            </a:r>
            <a:r>
              <a:rPr lang="en-US" dirty="0" err="1">
                <a:solidFill>
                  <a:srgbClr val="0070C0"/>
                </a:solidFill>
              </a:rPr>
              <a:t>bgpkit.com</a:t>
            </a:r>
            <a:r>
              <a:rPr lang="en-US" dirty="0">
                <a:solidFill>
                  <a:srgbClr val="0070C0"/>
                </a:solidFill>
              </a:rPr>
              <a:t>/</a:t>
            </a:r>
          </a:p>
        </p:txBody>
      </p:sp>
      <p:sp>
        <p:nvSpPr>
          <p:cNvPr id="4" name="Text Placeholder 3">
            <a:extLst>
              <a:ext uri="{FF2B5EF4-FFF2-40B4-BE49-F238E27FC236}">
                <a16:creationId xmlns:a16="http://schemas.microsoft.com/office/drawing/2014/main" id="{B31558C8-9406-23B6-E51E-50F6F5F3F87D}"/>
              </a:ext>
            </a:extLst>
          </p:cNvPr>
          <p:cNvSpPr>
            <a:spLocks noGrp="1"/>
          </p:cNvSpPr>
          <p:nvPr>
            <p:ph type="body" idx="3"/>
          </p:nvPr>
        </p:nvSpPr>
        <p:spPr>
          <a:xfrm>
            <a:off x="609600" y="1047750"/>
            <a:ext cx="4081670" cy="285750"/>
          </a:xfrm>
        </p:spPr>
        <p:txBody>
          <a:bodyPr/>
          <a:lstStyle/>
          <a:p>
            <a:r>
              <a:rPr lang="en-GB" dirty="0"/>
              <a:t>Other Open Source Tools: BGPKIT</a:t>
            </a:r>
          </a:p>
        </p:txBody>
      </p:sp>
      <p:pic>
        <p:nvPicPr>
          <p:cNvPr id="8" name="Google Shape;597;g24ef2e4e8e9_1_484">
            <a:extLst>
              <a:ext uri="{FF2B5EF4-FFF2-40B4-BE49-F238E27FC236}">
                <a16:creationId xmlns:a16="http://schemas.microsoft.com/office/drawing/2014/main" id="{64BE0055-264F-8ECE-9C8A-59841D1A09FF}"/>
              </a:ext>
            </a:extLst>
          </p:cNvPr>
          <p:cNvPicPr preferRelativeResize="0"/>
          <p:nvPr/>
        </p:nvPicPr>
        <p:blipFill>
          <a:blip r:embed="rId2">
            <a:alphaModFix/>
          </a:blip>
          <a:stretch>
            <a:fillRect/>
          </a:stretch>
        </p:blipFill>
        <p:spPr>
          <a:xfrm>
            <a:off x="609600" y="1588100"/>
            <a:ext cx="2155651" cy="983650"/>
          </a:xfrm>
          <a:prstGeom prst="rect">
            <a:avLst/>
          </a:prstGeom>
          <a:noFill/>
          <a:ln>
            <a:noFill/>
          </a:ln>
        </p:spPr>
      </p:pic>
    </p:spTree>
    <p:extLst>
      <p:ext uri="{BB962C8B-B14F-4D97-AF65-F5344CB8AC3E}">
        <p14:creationId xmlns:p14="http://schemas.microsoft.com/office/powerpoint/2010/main" val="3971675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84C4-854E-1EF5-B614-4F5184379468}"/>
              </a:ext>
            </a:extLst>
          </p:cNvPr>
          <p:cNvSpPr>
            <a:spLocks noGrp="1"/>
          </p:cNvSpPr>
          <p:nvPr>
            <p:ph type="title"/>
          </p:nvPr>
        </p:nvSpPr>
        <p:spPr/>
        <p:txBody>
          <a:bodyPr/>
          <a:lstStyle/>
          <a:p>
            <a:r>
              <a:rPr lang="en-GB" dirty="0"/>
              <a:t>Use Cases</a:t>
            </a:r>
          </a:p>
        </p:txBody>
      </p:sp>
      <p:sp>
        <p:nvSpPr>
          <p:cNvPr id="4" name="Text Placeholder 3">
            <a:extLst>
              <a:ext uri="{FF2B5EF4-FFF2-40B4-BE49-F238E27FC236}">
                <a16:creationId xmlns:a16="http://schemas.microsoft.com/office/drawing/2014/main" id="{170C5318-82E2-9C1A-D53D-107FA4629645}"/>
              </a:ext>
            </a:extLst>
          </p:cNvPr>
          <p:cNvSpPr>
            <a:spLocks noGrp="1"/>
          </p:cNvSpPr>
          <p:nvPr>
            <p:ph type="body" idx="3"/>
          </p:nvPr>
        </p:nvSpPr>
        <p:spPr>
          <a:xfrm>
            <a:off x="609600" y="1047750"/>
            <a:ext cx="3572786" cy="285750"/>
          </a:xfrm>
        </p:spPr>
        <p:txBody>
          <a:bodyPr/>
          <a:lstStyle/>
          <a:p>
            <a:r>
              <a:rPr lang="en-GB" dirty="0"/>
              <a:t>Not so Open Source Tools…</a:t>
            </a:r>
          </a:p>
        </p:txBody>
      </p:sp>
      <p:pic>
        <p:nvPicPr>
          <p:cNvPr id="5" name="Google Shape;608;g24ef2e4e8e9_1_467">
            <a:extLst>
              <a:ext uri="{FF2B5EF4-FFF2-40B4-BE49-F238E27FC236}">
                <a16:creationId xmlns:a16="http://schemas.microsoft.com/office/drawing/2014/main" id="{8B6E2147-E490-04A9-36FF-E26B05F27039}"/>
              </a:ext>
            </a:extLst>
          </p:cNvPr>
          <p:cNvPicPr preferRelativeResize="0"/>
          <p:nvPr/>
        </p:nvPicPr>
        <p:blipFill>
          <a:blip r:embed="rId2">
            <a:alphaModFix/>
          </a:blip>
          <a:stretch>
            <a:fillRect/>
          </a:stretch>
        </p:blipFill>
        <p:spPr>
          <a:xfrm>
            <a:off x="828675" y="1520538"/>
            <a:ext cx="6877050" cy="2562225"/>
          </a:xfrm>
          <a:prstGeom prst="rect">
            <a:avLst/>
          </a:prstGeom>
          <a:noFill/>
          <a:ln>
            <a:noFill/>
          </a:ln>
        </p:spPr>
      </p:pic>
    </p:spTree>
    <p:extLst>
      <p:ext uri="{BB962C8B-B14F-4D97-AF65-F5344CB8AC3E}">
        <p14:creationId xmlns:p14="http://schemas.microsoft.com/office/powerpoint/2010/main" val="3517163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C56D-A02A-E054-D6F8-D1177FB7EB86}"/>
              </a:ext>
            </a:extLst>
          </p:cNvPr>
          <p:cNvSpPr>
            <a:spLocks noGrp="1"/>
          </p:cNvSpPr>
          <p:nvPr>
            <p:ph type="title"/>
          </p:nvPr>
        </p:nvSpPr>
        <p:spPr/>
        <p:txBody>
          <a:bodyPr/>
          <a:lstStyle/>
          <a:p>
            <a:r>
              <a:rPr lang="en-GB" dirty="0"/>
              <a:t>Use Cases</a:t>
            </a:r>
          </a:p>
        </p:txBody>
      </p:sp>
      <p:sp>
        <p:nvSpPr>
          <p:cNvPr id="4" name="Text Placeholder 3">
            <a:extLst>
              <a:ext uri="{FF2B5EF4-FFF2-40B4-BE49-F238E27FC236}">
                <a16:creationId xmlns:a16="http://schemas.microsoft.com/office/drawing/2014/main" id="{898438B5-D0A9-B6AA-D2E8-68017113ED59}"/>
              </a:ext>
            </a:extLst>
          </p:cNvPr>
          <p:cNvSpPr>
            <a:spLocks noGrp="1"/>
          </p:cNvSpPr>
          <p:nvPr>
            <p:ph type="body" idx="3"/>
          </p:nvPr>
        </p:nvSpPr>
        <p:spPr/>
        <p:txBody>
          <a:bodyPr/>
          <a:lstStyle/>
          <a:p>
            <a:r>
              <a:rPr lang="en-GB" dirty="0"/>
              <a:t>Operations</a:t>
            </a:r>
          </a:p>
        </p:txBody>
      </p:sp>
      <p:sp>
        <p:nvSpPr>
          <p:cNvPr id="5" name="TextBox 4">
            <a:extLst>
              <a:ext uri="{FF2B5EF4-FFF2-40B4-BE49-F238E27FC236}">
                <a16:creationId xmlns:a16="http://schemas.microsoft.com/office/drawing/2014/main" id="{A771BFEE-CF4E-48CE-9354-9506CEDE7A01}"/>
              </a:ext>
            </a:extLst>
          </p:cNvPr>
          <p:cNvSpPr txBox="1"/>
          <p:nvPr/>
        </p:nvSpPr>
        <p:spPr>
          <a:xfrm>
            <a:off x="609600" y="1333500"/>
            <a:ext cx="7311617" cy="3416320"/>
          </a:xfrm>
          <a:prstGeom prst="rect">
            <a:avLst/>
          </a:prstGeom>
          <a:noFill/>
        </p:spPr>
        <p:txBody>
          <a:bodyPr wrap="none" rtlCol="0">
            <a:spAutoFit/>
          </a:bodyPr>
          <a:lstStyle/>
          <a:p>
            <a:r>
              <a:rPr lang="en-GB" sz="800" b="1" dirty="0">
                <a:latin typeface="Courier New" panose="02070309020205020404" pitchFamily="49" charset="0"/>
                <a:cs typeface="Courier New" panose="02070309020205020404" pitchFamily="49" charset="0"/>
              </a:rPr>
              <a:t>route-views2.routeviews.org&gt; </a:t>
            </a:r>
            <a:r>
              <a:rPr lang="en-GB" sz="800" b="1" dirty="0" err="1">
                <a:latin typeface="Courier New" panose="02070309020205020404" pitchFamily="49" charset="0"/>
                <a:cs typeface="Courier New" panose="02070309020205020404" pitchFamily="49" charset="0"/>
              </a:rPr>
              <a:t>sh</a:t>
            </a:r>
            <a:r>
              <a:rPr lang="en-GB" sz="800" b="1" dirty="0">
                <a:latin typeface="Courier New" panose="02070309020205020404" pitchFamily="49" charset="0"/>
                <a:cs typeface="Courier New" panose="02070309020205020404" pitchFamily="49" charset="0"/>
              </a:rPr>
              <a:t> </a:t>
            </a:r>
            <a:r>
              <a:rPr lang="en-GB" sz="800" b="1" dirty="0" err="1">
                <a:latin typeface="Courier New" panose="02070309020205020404" pitchFamily="49" charset="0"/>
                <a:cs typeface="Courier New" panose="02070309020205020404" pitchFamily="49" charset="0"/>
              </a:rPr>
              <a:t>ip</a:t>
            </a:r>
            <a:r>
              <a:rPr lang="en-GB" sz="800" b="1" dirty="0">
                <a:latin typeface="Courier New" panose="02070309020205020404" pitchFamily="49" charset="0"/>
                <a:cs typeface="Courier New" panose="02070309020205020404" pitchFamily="49" charset="0"/>
              </a:rPr>
              <a:t> </a:t>
            </a:r>
            <a:r>
              <a:rPr lang="en-GB" sz="800" b="1" dirty="0" err="1">
                <a:latin typeface="Courier New" panose="02070309020205020404" pitchFamily="49" charset="0"/>
                <a:cs typeface="Courier New" panose="02070309020205020404" pitchFamily="49" charset="0"/>
              </a:rPr>
              <a:t>bgp</a:t>
            </a:r>
            <a:r>
              <a:rPr lang="en-GB" sz="800" b="1" dirty="0">
                <a:latin typeface="Courier New" panose="02070309020205020404" pitchFamily="49" charset="0"/>
                <a:cs typeface="Courier New" panose="02070309020205020404" pitchFamily="49" charset="0"/>
              </a:rPr>
              <a:t> sum</a:t>
            </a:r>
          </a:p>
          <a:p>
            <a:endParaRPr lang="en-GB" sz="800" b="1" dirty="0">
              <a:latin typeface="Courier New" panose="02070309020205020404" pitchFamily="49" charset="0"/>
              <a:cs typeface="Courier New" panose="02070309020205020404" pitchFamily="49" charset="0"/>
            </a:endParaRPr>
          </a:p>
          <a:p>
            <a:r>
              <a:rPr lang="en-GB" sz="800" b="1" dirty="0">
                <a:latin typeface="Courier New" panose="02070309020205020404" pitchFamily="49" charset="0"/>
                <a:cs typeface="Courier New" panose="02070309020205020404" pitchFamily="49" charset="0"/>
              </a:rPr>
              <a:t>IPv4 Unicast Summary (VRF default):</a:t>
            </a:r>
          </a:p>
          <a:p>
            <a:r>
              <a:rPr lang="en-GB" sz="800" b="1" dirty="0">
                <a:latin typeface="Courier New" panose="02070309020205020404" pitchFamily="49" charset="0"/>
                <a:cs typeface="Courier New" panose="02070309020205020404" pitchFamily="49" charset="0"/>
              </a:rPr>
              <a:t>BGP router identifier 128.223.51.102, local AS number 6447 </a:t>
            </a:r>
            <a:r>
              <a:rPr lang="en-GB" sz="800" b="1" dirty="0" err="1">
                <a:latin typeface="Courier New" panose="02070309020205020404" pitchFamily="49" charset="0"/>
                <a:cs typeface="Courier New" panose="02070309020205020404" pitchFamily="49" charset="0"/>
              </a:rPr>
              <a:t>vrf</a:t>
            </a:r>
            <a:r>
              <a:rPr lang="en-GB" sz="800" b="1" dirty="0">
                <a:latin typeface="Courier New" panose="02070309020205020404" pitchFamily="49" charset="0"/>
                <a:cs typeface="Courier New" panose="02070309020205020404" pitchFamily="49" charset="0"/>
              </a:rPr>
              <a:t>-id 0</a:t>
            </a:r>
          </a:p>
          <a:p>
            <a:r>
              <a:rPr lang="en-GB" sz="800" b="1" dirty="0">
                <a:latin typeface="Courier New" panose="02070309020205020404" pitchFamily="49" charset="0"/>
                <a:cs typeface="Courier New" panose="02070309020205020404" pitchFamily="49" charset="0"/>
              </a:rPr>
              <a:t>BGP table version 53814890</a:t>
            </a:r>
          </a:p>
          <a:p>
            <a:r>
              <a:rPr lang="en-GB" sz="800" b="1" dirty="0">
                <a:latin typeface="Courier New" panose="02070309020205020404" pitchFamily="49" charset="0"/>
                <a:cs typeface="Courier New" panose="02070309020205020404" pitchFamily="49" charset="0"/>
              </a:rPr>
              <a:t>RIB entries 1867939, using 342 MiB of memory</a:t>
            </a:r>
          </a:p>
          <a:p>
            <a:r>
              <a:rPr lang="en-GB" sz="800" b="1" dirty="0">
                <a:latin typeface="Courier New" panose="02070309020205020404" pitchFamily="49" charset="0"/>
                <a:cs typeface="Courier New" panose="02070309020205020404" pitchFamily="49" charset="0"/>
              </a:rPr>
              <a:t>Peers 77, using 54 MiB of memory</a:t>
            </a:r>
          </a:p>
          <a:p>
            <a:endParaRPr lang="en-GB" sz="800" b="1" dirty="0">
              <a:latin typeface="Courier New" panose="02070309020205020404" pitchFamily="49" charset="0"/>
              <a:cs typeface="Courier New" panose="02070309020205020404" pitchFamily="49" charset="0"/>
            </a:endParaRPr>
          </a:p>
          <a:p>
            <a:r>
              <a:rPr lang="en-GB" sz="800" b="1" dirty="0" err="1">
                <a:latin typeface="Courier New" panose="02070309020205020404" pitchFamily="49" charset="0"/>
                <a:cs typeface="Courier New" panose="02070309020205020404" pitchFamily="49" charset="0"/>
              </a:rPr>
              <a:t>Neighbor</a:t>
            </a:r>
            <a:r>
              <a:rPr lang="en-GB" sz="800" b="1" dirty="0">
                <a:latin typeface="Courier New" panose="02070309020205020404" pitchFamily="49" charset="0"/>
                <a:cs typeface="Courier New" panose="02070309020205020404" pitchFamily="49" charset="0"/>
              </a:rPr>
              <a:t>        V         AS   </a:t>
            </a:r>
            <a:r>
              <a:rPr lang="en-GB" sz="800" b="1" dirty="0" err="1">
                <a:latin typeface="Courier New" panose="02070309020205020404" pitchFamily="49" charset="0"/>
                <a:cs typeface="Courier New" panose="02070309020205020404" pitchFamily="49" charset="0"/>
              </a:rPr>
              <a:t>MsgRcvd</a:t>
            </a:r>
            <a:r>
              <a:rPr lang="en-GB" sz="800" b="1" dirty="0">
                <a:latin typeface="Courier New" panose="02070309020205020404" pitchFamily="49" charset="0"/>
                <a:cs typeface="Courier New" panose="02070309020205020404" pitchFamily="49" charset="0"/>
              </a:rPr>
              <a:t>   </a:t>
            </a:r>
            <a:r>
              <a:rPr lang="en-GB" sz="800" b="1" dirty="0" err="1">
                <a:latin typeface="Courier New" panose="02070309020205020404" pitchFamily="49" charset="0"/>
                <a:cs typeface="Courier New" panose="02070309020205020404" pitchFamily="49" charset="0"/>
              </a:rPr>
              <a:t>MsgSent</a:t>
            </a:r>
            <a:r>
              <a:rPr lang="en-GB" sz="800" b="1" dirty="0">
                <a:latin typeface="Courier New" panose="02070309020205020404" pitchFamily="49" charset="0"/>
                <a:cs typeface="Courier New" panose="02070309020205020404" pitchFamily="49" charset="0"/>
              </a:rPr>
              <a:t>   </a:t>
            </a:r>
            <a:r>
              <a:rPr lang="en-GB" sz="800" b="1" dirty="0" err="1">
                <a:latin typeface="Courier New" panose="02070309020205020404" pitchFamily="49" charset="0"/>
                <a:cs typeface="Courier New" panose="02070309020205020404" pitchFamily="49" charset="0"/>
              </a:rPr>
              <a:t>TblVer</a:t>
            </a:r>
            <a:r>
              <a:rPr lang="en-GB" sz="800" b="1" dirty="0">
                <a:latin typeface="Courier New" panose="02070309020205020404" pitchFamily="49" charset="0"/>
                <a:cs typeface="Courier New" panose="02070309020205020404" pitchFamily="49" charset="0"/>
              </a:rPr>
              <a:t>  </a:t>
            </a:r>
            <a:r>
              <a:rPr lang="en-GB" sz="800" b="1" dirty="0" err="1">
                <a:latin typeface="Courier New" panose="02070309020205020404" pitchFamily="49" charset="0"/>
                <a:cs typeface="Courier New" panose="02070309020205020404" pitchFamily="49" charset="0"/>
              </a:rPr>
              <a:t>InQ</a:t>
            </a:r>
            <a:r>
              <a:rPr lang="en-GB" sz="800" b="1" dirty="0">
                <a:latin typeface="Courier New" panose="02070309020205020404" pitchFamily="49" charset="0"/>
                <a:cs typeface="Courier New" panose="02070309020205020404" pitchFamily="49" charset="0"/>
              </a:rPr>
              <a:t> </a:t>
            </a:r>
            <a:r>
              <a:rPr lang="en-GB" sz="800" b="1" dirty="0" err="1">
                <a:latin typeface="Courier New" panose="02070309020205020404" pitchFamily="49" charset="0"/>
                <a:cs typeface="Courier New" panose="02070309020205020404" pitchFamily="49" charset="0"/>
              </a:rPr>
              <a:t>OutQ</a:t>
            </a:r>
            <a:r>
              <a:rPr lang="en-GB" sz="800" b="1" dirty="0">
                <a:latin typeface="Courier New" panose="02070309020205020404" pitchFamily="49" charset="0"/>
                <a:cs typeface="Courier New" panose="02070309020205020404" pitchFamily="49" charset="0"/>
              </a:rPr>
              <a:t>  Up/Down State/</a:t>
            </a:r>
            <a:r>
              <a:rPr lang="en-GB" sz="800" b="1" dirty="0" err="1">
                <a:latin typeface="Courier New" panose="02070309020205020404" pitchFamily="49" charset="0"/>
                <a:cs typeface="Courier New" panose="02070309020205020404" pitchFamily="49" charset="0"/>
              </a:rPr>
              <a:t>PfxRcd</a:t>
            </a:r>
            <a:r>
              <a:rPr lang="en-GB" sz="800" b="1" dirty="0">
                <a:latin typeface="Courier New" panose="02070309020205020404" pitchFamily="49" charset="0"/>
                <a:cs typeface="Courier New" panose="02070309020205020404" pitchFamily="49" charset="0"/>
              </a:rPr>
              <a:t>   </a:t>
            </a:r>
            <a:r>
              <a:rPr lang="en-GB" sz="800" b="1" dirty="0" err="1">
                <a:latin typeface="Courier New" panose="02070309020205020404" pitchFamily="49" charset="0"/>
                <a:cs typeface="Courier New" panose="02070309020205020404" pitchFamily="49" charset="0"/>
              </a:rPr>
              <a:t>PfxSnt</a:t>
            </a:r>
            <a:r>
              <a:rPr lang="en-GB" sz="800" b="1" dirty="0">
                <a:latin typeface="Courier New" panose="02070309020205020404" pitchFamily="49" charset="0"/>
                <a:cs typeface="Courier New" panose="02070309020205020404" pitchFamily="49" charset="0"/>
              </a:rPr>
              <a:t> </a:t>
            </a:r>
            <a:r>
              <a:rPr lang="en-GB" sz="800" b="1" dirty="0" err="1">
                <a:latin typeface="Courier New" panose="02070309020205020404" pitchFamily="49" charset="0"/>
                <a:cs typeface="Courier New" panose="02070309020205020404" pitchFamily="49" charset="0"/>
              </a:rPr>
              <a:t>Desc</a:t>
            </a:r>
            <a:endParaRPr lang="en-GB" sz="800" b="1" dirty="0">
              <a:latin typeface="Courier New" panose="02070309020205020404" pitchFamily="49" charset="0"/>
              <a:cs typeface="Courier New" panose="02070309020205020404" pitchFamily="49" charset="0"/>
            </a:endParaRPr>
          </a:p>
          <a:p>
            <a:r>
              <a:rPr lang="en-GB" sz="800" b="1" dirty="0">
                <a:latin typeface="Courier New" panose="02070309020205020404" pitchFamily="49" charset="0"/>
                <a:cs typeface="Courier New" panose="02070309020205020404" pitchFamily="49" charset="0"/>
              </a:rPr>
              <a:t>4.68.4.46       4       3356         0     36081        0    0    0    never       Active        0 Level3</a:t>
            </a:r>
          </a:p>
          <a:p>
            <a:r>
              <a:rPr lang="en-GB" sz="800" b="1" dirty="0">
                <a:latin typeface="Courier New" panose="02070309020205020404" pitchFamily="49" charset="0"/>
                <a:cs typeface="Courier New" panose="02070309020205020404" pitchFamily="49" charset="0"/>
              </a:rPr>
              <a:t>5.101.110.2     4      14061         0         0        0    0    0    never      Connect        0 DIGITALOCEAN</a:t>
            </a:r>
          </a:p>
          <a:p>
            <a:r>
              <a:rPr lang="en-GB" sz="800" b="1" dirty="0">
                <a:latin typeface="Courier New" panose="02070309020205020404" pitchFamily="49" charset="0"/>
                <a:cs typeface="Courier New" panose="02070309020205020404" pitchFamily="49" charset="0"/>
              </a:rPr>
              <a:t>12.0.1.63       4       7018  22762421     72706        0    0    0 2d13h50m       918220        0 ATT</a:t>
            </a:r>
          </a:p>
          <a:p>
            <a:r>
              <a:rPr lang="en-GB" sz="800" b="1" dirty="0">
                <a:latin typeface="Courier New" panose="02070309020205020404" pitchFamily="49" charset="0"/>
                <a:cs typeface="Courier New" panose="02070309020205020404" pitchFamily="49" charset="0"/>
              </a:rPr>
              <a:t>37.139.139.17   4      57866  15583523    146075        0    0    0 4d03h24m       920755        0 </a:t>
            </a:r>
            <a:r>
              <a:rPr lang="en-GB" sz="800" b="1" dirty="0" err="1">
                <a:latin typeface="Courier New" panose="02070309020205020404" pitchFamily="49" charset="0"/>
                <a:cs typeface="Courier New" panose="02070309020205020404" pitchFamily="49" charset="0"/>
              </a:rPr>
              <a:t>Fusix</a:t>
            </a:r>
            <a:endParaRPr lang="en-GB" sz="800" b="1" dirty="0">
              <a:latin typeface="Courier New" panose="02070309020205020404" pitchFamily="49" charset="0"/>
              <a:cs typeface="Courier New" panose="02070309020205020404" pitchFamily="49" charset="0"/>
            </a:endParaRPr>
          </a:p>
          <a:p>
            <a:r>
              <a:rPr lang="en-GB" sz="800" b="1" dirty="0">
                <a:latin typeface="Courier New" panose="02070309020205020404" pitchFamily="49" charset="0"/>
                <a:cs typeface="Courier New" panose="02070309020205020404" pitchFamily="49" charset="0"/>
              </a:rPr>
              <a:t>43.226.4.1      4      63927         0         0        0    0    0    never      Connect        0 Rise</a:t>
            </a:r>
          </a:p>
          <a:p>
            <a:r>
              <a:rPr lang="en-GB" sz="800" b="1" dirty="0">
                <a:latin typeface="Courier New" panose="02070309020205020404" pitchFamily="49" charset="0"/>
                <a:cs typeface="Courier New" panose="02070309020205020404" pitchFamily="49" charset="0"/>
              </a:rPr>
              <a:t>45.61.0.85      4      22652  21203029    146091        0    0    0 4d03h25m       921946        0 FIBRENOIRE</a:t>
            </a:r>
          </a:p>
          <a:p>
            <a:r>
              <a:rPr lang="en-GB" sz="800" b="1" dirty="0">
                <a:latin typeface="Courier New" panose="02070309020205020404" pitchFamily="49" charset="0"/>
                <a:cs typeface="Courier New" panose="02070309020205020404" pitchFamily="49" charset="0"/>
              </a:rPr>
              <a:t>62.115.128.137  4       1299  63541287     73041        0    0    0 4d03h23m       903897        0 Telia</a:t>
            </a:r>
          </a:p>
          <a:p>
            <a:r>
              <a:rPr lang="en-GB" sz="800" b="1" dirty="0">
                <a:latin typeface="Courier New" panose="02070309020205020404" pitchFamily="49" charset="0"/>
                <a:cs typeface="Courier New" panose="02070309020205020404" pitchFamily="49" charset="0"/>
              </a:rPr>
              <a:t>64.71.137.241   4       6939  20081396     73037        0    0    0 13:06:54       943729        0 Hurricane Electric</a:t>
            </a:r>
          </a:p>
          <a:p>
            <a:r>
              <a:rPr lang="en-GB" sz="800" b="1" dirty="0">
                <a:latin typeface="Courier New" panose="02070309020205020404" pitchFamily="49" charset="0"/>
                <a:cs typeface="Courier New" panose="02070309020205020404" pitchFamily="49" charset="0"/>
              </a:rPr>
              <a:t>64.71.255.61    4        812         0         0        0    0    0    never      Connect        0 Sprint</a:t>
            </a:r>
          </a:p>
          <a:p>
            <a:r>
              <a:rPr lang="en-GB" sz="800" b="1" dirty="0">
                <a:latin typeface="Courier New" panose="02070309020205020404" pitchFamily="49" charset="0"/>
                <a:cs typeface="Courier New" panose="02070309020205020404" pitchFamily="49" charset="0"/>
              </a:rPr>
              <a:t>66.185.128.1    4       1668         0         0        0    0    0    never      Connect        0 AOL</a:t>
            </a:r>
          </a:p>
          <a:p>
            <a:r>
              <a:rPr lang="en-GB" sz="800" b="1" dirty="0">
                <a:latin typeface="Courier New" panose="02070309020205020404" pitchFamily="49" charset="0"/>
                <a:cs typeface="Courier New" panose="02070309020205020404" pitchFamily="49" charset="0"/>
              </a:rPr>
              <a:t>67.219.192.18   4      19653         0         0        0    0    0    never       Active        0 </a:t>
            </a:r>
            <a:r>
              <a:rPr lang="en-GB" sz="800" b="1" dirty="0" err="1">
                <a:latin typeface="Courier New" panose="02070309020205020404" pitchFamily="49" charset="0"/>
                <a:cs typeface="Courier New" panose="02070309020205020404" pitchFamily="49" charset="0"/>
              </a:rPr>
              <a:t>CTSTelecom</a:t>
            </a:r>
            <a:endParaRPr lang="en-GB" sz="800" b="1" dirty="0">
              <a:latin typeface="Courier New" panose="02070309020205020404" pitchFamily="49" charset="0"/>
              <a:cs typeface="Courier New" panose="02070309020205020404" pitchFamily="49" charset="0"/>
            </a:endParaRPr>
          </a:p>
          <a:p>
            <a:r>
              <a:rPr lang="en-GB" sz="800" b="1" dirty="0">
                <a:latin typeface="Courier New" panose="02070309020205020404" pitchFamily="49" charset="0"/>
                <a:cs typeface="Courier New" panose="02070309020205020404" pitchFamily="49" charset="0"/>
              </a:rPr>
              <a:t>68.67.63.245    4      22652         0         0        0    0    0    never       Active        0 FIBRENOIRE</a:t>
            </a:r>
          </a:p>
          <a:p>
            <a:r>
              <a:rPr lang="en-GB" sz="800" b="1" dirty="0">
                <a:latin typeface="Courier New" panose="02070309020205020404" pitchFamily="49" charset="0"/>
                <a:cs typeface="Courier New" panose="02070309020205020404" pitchFamily="49" charset="0"/>
              </a:rPr>
              <a:t>80.241.176.31   4      20771         0         0        0    0    0    never      Connect        0 CAUCASUS</a:t>
            </a:r>
          </a:p>
          <a:p>
            <a:r>
              <a:rPr lang="en-GB" sz="800" b="1" dirty="0">
                <a:latin typeface="Courier New" panose="02070309020205020404" pitchFamily="49" charset="0"/>
                <a:cs typeface="Courier New" panose="02070309020205020404" pitchFamily="49" charset="0"/>
              </a:rPr>
              <a:t>85.114.0.217    4       8492  25929838    146099        0    0    0 01w1d10h       932986        0 OBITRU</a:t>
            </a:r>
          </a:p>
          <a:p>
            <a:r>
              <a:rPr lang="en-GB" sz="800" b="1" dirty="0">
                <a:latin typeface="Courier New" panose="02070309020205020404" pitchFamily="49" charset="0"/>
                <a:cs typeface="Courier New" panose="02070309020205020404" pitchFamily="49" charset="0"/>
              </a:rPr>
              <a:t>87.121.64.4     4      57463   5292260     72989        0    0    0 4d03h16m       443778        0 NETIXLTD</a:t>
            </a:r>
          </a:p>
          <a:p>
            <a:r>
              <a:rPr lang="en-GB" sz="800" b="1" dirty="0">
                <a:latin typeface="Courier New" panose="02070309020205020404" pitchFamily="49" charset="0"/>
                <a:cs typeface="Courier New" panose="02070309020205020404" pitchFamily="49" charset="0"/>
              </a:rPr>
              <a:t>89.149.178.10   4       3257  21296299     73041        0    0    0 4d03h22m       918375        0 Tiscali</a:t>
            </a:r>
          </a:p>
          <a:p>
            <a:r>
              <a:rPr lang="en-GB" sz="800" b="1" dirty="0">
                <a:latin typeface="Courier New" panose="02070309020205020404" pitchFamily="49" charset="0"/>
                <a:cs typeface="Courier New" panose="02070309020205020404" pitchFamily="49" charset="0"/>
              </a:rPr>
              <a:t>91.209.102.1    4      39756         0         0        0    0    0    never      Connect        0 HOSTWAY-RO</a:t>
            </a:r>
          </a:p>
          <a:p>
            <a:r>
              <a:rPr lang="en-GB" sz="800" b="1" dirty="0">
                <a:latin typeface="Courier New" panose="02070309020205020404" pitchFamily="49" charset="0"/>
                <a:cs typeface="Courier New" panose="02070309020205020404" pitchFamily="49" charset="0"/>
              </a:rPr>
              <a:t>91.218.184.60   4      49788  28486819     73045        0    0    0 01w1d03h       923119        0 NEXTHOPNO</a:t>
            </a:r>
          </a:p>
        </p:txBody>
      </p:sp>
      <p:sp>
        <p:nvSpPr>
          <p:cNvPr id="6" name="Google Shape;617;g222c3f2cee4_1_16">
            <a:extLst>
              <a:ext uri="{FF2B5EF4-FFF2-40B4-BE49-F238E27FC236}">
                <a16:creationId xmlns:a16="http://schemas.microsoft.com/office/drawing/2014/main" id="{7B21A347-A511-4E83-8C45-B34D08155C88}"/>
              </a:ext>
            </a:extLst>
          </p:cNvPr>
          <p:cNvSpPr txBox="1">
            <a:spLocks/>
          </p:cNvSpPr>
          <p:nvPr/>
        </p:nvSpPr>
        <p:spPr>
          <a:xfrm>
            <a:off x="3906883" y="1300332"/>
            <a:ext cx="2103000" cy="285900"/>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SzPts val="1600"/>
            </a:pPr>
            <a:r>
              <a:rPr lang="en-US" sz="1200" dirty="0">
                <a:solidFill>
                  <a:schemeClr val="bg1"/>
                </a:solidFill>
                <a:latin typeface="Arial Black"/>
                <a:ea typeface="Arial Black"/>
                <a:cs typeface="Arial Black"/>
                <a:sym typeface="Arial Black"/>
              </a:rPr>
              <a:t>77 peers, multi-hop</a:t>
            </a:r>
          </a:p>
        </p:txBody>
      </p:sp>
      <p:cxnSp>
        <p:nvCxnSpPr>
          <p:cNvPr id="7" name="Google Shape;618;g222c3f2cee4_1_16">
            <a:extLst>
              <a:ext uri="{FF2B5EF4-FFF2-40B4-BE49-F238E27FC236}">
                <a16:creationId xmlns:a16="http://schemas.microsoft.com/office/drawing/2014/main" id="{335CFFF0-7BDA-AD1D-6C91-356B53667481}"/>
              </a:ext>
            </a:extLst>
          </p:cNvPr>
          <p:cNvCxnSpPr>
            <a:stCxn id="6" idx="1"/>
          </p:cNvCxnSpPr>
          <p:nvPr/>
        </p:nvCxnSpPr>
        <p:spPr>
          <a:xfrm flipH="1">
            <a:off x="1222783" y="1443282"/>
            <a:ext cx="2684100" cy="708900"/>
          </a:xfrm>
          <a:prstGeom prst="straightConnector1">
            <a:avLst/>
          </a:prstGeom>
          <a:noFill/>
          <a:ln w="9525" cap="flat" cmpd="sng">
            <a:solidFill>
              <a:schemeClr val="dk2"/>
            </a:solidFill>
            <a:prstDash val="solid"/>
            <a:round/>
            <a:headEnd type="none" w="sm" len="sm"/>
            <a:tailEnd type="triangle" w="med" len="med"/>
          </a:ln>
        </p:spPr>
      </p:cxnSp>
      <p:sp>
        <p:nvSpPr>
          <p:cNvPr id="8" name="Google Shape;619;g222c3f2cee4_1_16">
            <a:extLst>
              <a:ext uri="{FF2B5EF4-FFF2-40B4-BE49-F238E27FC236}">
                <a16:creationId xmlns:a16="http://schemas.microsoft.com/office/drawing/2014/main" id="{88B9BA5B-E05E-058A-7E8A-C9789C138D17}"/>
              </a:ext>
            </a:extLst>
          </p:cNvPr>
          <p:cNvSpPr txBox="1">
            <a:spLocks/>
          </p:cNvSpPr>
          <p:nvPr/>
        </p:nvSpPr>
        <p:spPr>
          <a:xfrm>
            <a:off x="7474733" y="4397873"/>
            <a:ext cx="1669267" cy="285900"/>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SzPts val="1600"/>
            </a:pPr>
            <a:r>
              <a:rPr lang="en-US" sz="1200" dirty="0">
                <a:solidFill>
                  <a:schemeClr val="bg1"/>
                </a:solidFill>
                <a:latin typeface="Arial Black"/>
                <a:ea typeface="Arial Black"/>
                <a:cs typeface="Arial Black"/>
                <a:sym typeface="Arial Black"/>
              </a:rPr>
              <a:t>Lots of full tables</a:t>
            </a:r>
          </a:p>
        </p:txBody>
      </p:sp>
      <p:cxnSp>
        <p:nvCxnSpPr>
          <p:cNvPr id="9" name="Google Shape;620;g222c3f2cee4_1_16">
            <a:extLst>
              <a:ext uri="{FF2B5EF4-FFF2-40B4-BE49-F238E27FC236}">
                <a16:creationId xmlns:a16="http://schemas.microsoft.com/office/drawing/2014/main" id="{EC227992-5C6F-51F0-FD72-298A1E263711}"/>
              </a:ext>
            </a:extLst>
          </p:cNvPr>
          <p:cNvCxnSpPr>
            <a:cxnSpLocks/>
          </p:cNvCxnSpPr>
          <p:nvPr/>
        </p:nvCxnSpPr>
        <p:spPr>
          <a:xfrm flipH="1" flipV="1">
            <a:off x="6122504" y="4142630"/>
            <a:ext cx="1352229" cy="388181"/>
          </a:xfrm>
          <a:prstGeom prst="straightConnector1">
            <a:avLst/>
          </a:prstGeom>
          <a:noFill/>
          <a:ln w="9525" cap="flat" cmpd="sng">
            <a:solidFill>
              <a:schemeClr val="dk2"/>
            </a:solidFill>
            <a:prstDash val="solid"/>
            <a:round/>
            <a:headEnd type="none" w="sm" len="sm"/>
            <a:tailEnd type="triangle" w="med" len="med"/>
          </a:ln>
        </p:spPr>
      </p:cxnSp>
      <p:sp>
        <p:nvSpPr>
          <p:cNvPr id="10" name="Google Shape;621;g222c3f2cee4_1_16">
            <a:extLst>
              <a:ext uri="{FF2B5EF4-FFF2-40B4-BE49-F238E27FC236}">
                <a16:creationId xmlns:a16="http://schemas.microsoft.com/office/drawing/2014/main" id="{5A8648E2-ABE3-9369-E645-30490824B5C9}"/>
              </a:ext>
            </a:extLst>
          </p:cNvPr>
          <p:cNvSpPr txBox="1">
            <a:spLocks/>
          </p:cNvSpPr>
          <p:nvPr/>
        </p:nvSpPr>
        <p:spPr>
          <a:xfrm>
            <a:off x="6379916" y="1915960"/>
            <a:ext cx="2215443" cy="285900"/>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SzPts val="1600"/>
            </a:pPr>
            <a:r>
              <a:rPr lang="en-US" sz="1200" dirty="0">
                <a:solidFill>
                  <a:schemeClr val="bg1"/>
                </a:solidFill>
                <a:latin typeface="Arial Black"/>
                <a:ea typeface="Arial Black"/>
                <a:cs typeface="Arial Black"/>
                <a:sym typeface="Arial Black"/>
              </a:rPr>
              <a:t>Not all peers are up.. ☹️</a:t>
            </a:r>
          </a:p>
        </p:txBody>
      </p:sp>
      <p:cxnSp>
        <p:nvCxnSpPr>
          <p:cNvPr id="11" name="Google Shape;622;g222c3f2cee4_1_16">
            <a:extLst>
              <a:ext uri="{FF2B5EF4-FFF2-40B4-BE49-F238E27FC236}">
                <a16:creationId xmlns:a16="http://schemas.microsoft.com/office/drawing/2014/main" id="{3E90154C-32B0-6F1D-D3AD-5F35BC597F5D}"/>
              </a:ext>
            </a:extLst>
          </p:cNvPr>
          <p:cNvCxnSpPr>
            <a:cxnSpLocks/>
            <a:stCxn id="10" idx="1"/>
          </p:cNvCxnSpPr>
          <p:nvPr/>
        </p:nvCxnSpPr>
        <p:spPr>
          <a:xfrm flipH="1">
            <a:off x="5980617" y="2058910"/>
            <a:ext cx="399299" cy="272100"/>
          </a:xfrm>
          <a:prstGeom prst="straightConnector1">
            <a:avLst/>
          </a:prstGeom>
          <a:noFill/>
          <a:ln w="9525" cap="flat" cmpd="sng">
            <a:solidFill>
              <a:schemeClr val="dk2"/>
            </a:solidFill>
            <a:prstDash val="solid"/>
            <a:round/>
            <a:headEnd type="none" w="sm" len="sm"/>
            <a:tailEnd type="triangle" w="med" len="med"/>
          </a:ln>
        </p:spPr>
      </p:cxnSp>
    </p:spTree>
    <p:extLst>
      <p:ext uri="{BB962C8B-B14F-4D97-AF65-F5344CB8AC3E}">
        <p14:creationId xmlns:p14="http://schemas.microsoft.com/office/powerpoint/2010/main" val="3852769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6FEB0-0DE7-E468-C6BF-B201770DB5BC}"/>
              </a:ext>
            </a:extLst>
          </p:cNvPr>
          <p:cNvSpPr>
            <a:spLocks noGrp="1"/>
          </p:cNvSpPr>
          <p:nvPr>
            <p:ph type="title"/>
          </p:nvPr>
        </p:nvSpPr>
        <p:spPr/>
        <p:txBody>
          <a:bodyPr/>
          <a:lstStyle/>
          <a:p>
            <a:r>
              <a:rPr lang="en-GB" dirty="0"/>
              <a:t>Use Cases</a:t>
            </a:r>
          </a:p>
        </p:txBody>
      </p:sp>
      <p:sp>
        <p:nvSpPr>
          <p:cNvPr id="4" name="Text Placeholder 3">
            <a:extLst>
              <a:ext uri="{FF2B5EF4-FFF2-40B4-BE49-F238E27FC236}">
                <a16:creationId xmlns:a16="http://schemas.microsoft.com/office/drawing/2014/main" id="{5EB5B4CB-1F24-E584-A195-2C1B32FDD39E}"/>
              </a:ext>
            </a:extLst>
          </p:cNvPr>
          <p:cNvSpPr>
            <a:spLocks noGrp="1"/>
          </p:cNvSpPr>
          <p:nvPr>
            <p:ph type="body" idx="3"/>
          </p:nvPr>
        </p:nvSpPr>
        <p:spPr/>
        <p:txBody>
          <a:bodyPr/>
          <a:lstStyle/>
          <a:p>
            <a:r>
              <a:rPr lang="en-GB" dirty="0"/>
              <a:t>Operations</a:t>
            </a:r>
          </a:p>
        </p:txBody>
      </p:sp>
      <p:sp>
        <p:nvSpPr>
          <p:cNvPr id="5" name="TextBox 4">
            <a:extLst>
              <a:ext uri="{FF2B5EF4-FFF2-40B4-BE49-F238E27FC236}">
                <a16:creationId xmlns:a16="http://schemas.microsoft.com/office/drawing/2014/main" id="{8D614C9E-CB85-0BD7-A9CF-03E56C560972}"/>
              </a:ext>
            </a:extLst>
          </p:cNvPr>
          <p:cNvSpPr txBox="1"/>
          <p:nvPr/>
        </p:nvSpPr>
        <p:spPr>
          <a:xfrm>
            <a:off x="609600" y="1333500"/>
            <a:ext cx="8286243" cy="3046988"/>
          </a:xfrm>
          <a:prstGeom prst="rect">
            <a:avLst/>
          </a:prstGeom>
          <a:noFill/>
        </p:spPr>
        <p:txBody>
          <a:bodyPr wrap="none" rtlCol="0">
            <a:spAutoFit/>
          </a:bodyPr>
          <a:lstStyle/>
          <a:p>
            <a:r>
              <a:rPr lang="en-GB" sz="800" b="1" dirty="0">
                <a:latin typeface="Courier New" panose="02070309020205020404" pitchFamily="49" charset="0"/>
                <a:cs typeface="Courier New" panose="02070309020205020404" pitchFamily="49" charset="0"/>
              </a:rPr>
              <a:t>BGP routing table entry for 41.77.223.0/24, version 53271948</a:t>
            </a:r>
          </a:p>
          <a:p>
            <a:r>
              <a:rPr lang="en-GB" sz="800" b="1" dirty="0">
                <a:latin typeface="Courier New" panose="02070309020205020404" pitchFamily="49" charset="0"/>
                <a:cs typeface="Courier New" panose="02070309020205020404" pitchFamily="49" charset="0"/>
              </a:rPr>
              <a:t>Paths: (29 available, best #2, table default)</a:t>
            </a:r>
          </a:p>
          <a:p>
            <a:r>
              <a:rPr lang="en-GB" sz="800" b="1" dirty="0">
                <a:latin typeface="Courier New" panose="02070309020205020404" pitchFamily="49" charset="0"/>
                <a:cs typeface="Courier New" panose="02070309020205020404" pitchFamily="49" charset="0"/>
              </a:rPr>
              <a:t>  Not advertised to any peer</a:t>
            </a:r>
          </a:p>
          <a:p>
            <a:r>
              <a:rPr lang="en-GB" sz="800" b="1" dirty="0">
                <a:latin typeface="Courier New" panose="02070309020205020404" pitchFamily="49" charset="0"/>
                <a:cs typeface="Courier New" panose="02070309020205020404" pitchFamily="49" charset="0"/>
              </a:rPr>
              <a:t>  23673 6939 33763 37447</a:t>
            </a:r>
          </a:p>
          <a:p>
            <a:r>
              <a:rPr lang="en-GB" sz="800" b="1" dirty="0">
                <a:latin typeface="Courier New" panose="02070309020205020404" pitchFamily="49" charset="0"/>
                <a:cs typeface="Courier New" panose="02070309020205020404" pitchFamily="49" charset="0"/>
              </a:rPr>
              <a:t>    203.189.128.233 from 203.189.128.233 (203.189.128.233)</a:t>
            </a:r>
          </a:p>
          <a:p>
            <a:r>
              <a:rPr lang="en-GB" sz="800" b="1" dirty="0">
                <a:latin typeface="Courier New" panose="02070309020205020404" pitchFamily="49" charset="0"/>
                <a:cs typeface="Courier New" panose="02070309020205020404" pitchFamily="49" charset="0"/>
              </a:rPr>
              <a:t>      Origin IGP, valid, external, </a:t>
            </a:r>
            <a:r>
              <a:rPr lang="en-GB" sz="800" b="1" dirty="0" err="1">
                <a:latin typeface="Courier New" panose="02070309020205020404" pitchFamily="49" charset="0"/>
                <a:cs typeface="Courier New" panose="02070309020205020404" pitchFamily="49" charset="0"/>
              </a:rPr>
              <a:t>rpki</a:t>
            </a:r>
            <a:r>
              <a:rPr lang="en-GB" sz="800" b="1" dirty="0">
                <a:latin typeface="Courier New" panose="02070309020205020404" pitchFamily="49" charset="0"/>
                <a:cs typeface="Courier New" panose="02070309020205020404" pitchFamily="49" charset="0"/>
              </a:rPr>
              <a:t> validation-state: not found</a:t>
            </a:r>
          </a:p>
          <a:p>
            <a:r>
              <a:rPr lang="en-GB" sz="800" b="1" dirty="0">
                <a:latin typeface="Courier New" panose="02070309020205020404" pitchFamily="49" charset="0"/>
                <a:cs typeface="Courier New" panose="02070309020205020404" pitchFamily="49" charset="0"/>
              </a:rPr>
              <a:t>      Community: 23673:50 23673:4636 23673:65401</a:t>
            </a:r>
          </a:p>
          <a:p>
            <a:r>
              <a:rPr lang="en-GB" sz="800" b="1" dirty="0">
                <a:latin typeface="Courier New" panose="02070309020205020404" pitchFamily="49" charset="0"/>
                <a:cs typeface="Courier New" panose="02070309020205020404" pitchFamily="49" charset="0"/>
              </a:rPr>
              <a:t>      Last update: Sat Oct 28 00:55:33 2023</a:t>
            </a:r>
          </a:p>
          <a:p>
            <a:r>
              <a:rPr lang="en-GB" sz="800" b="1" dirty="0">
                <a:latin typeface="Courier New" panose="02070309020205020404" pitchFamily="49" charset="0"/>
                <a:cs typeface="Courier New" panose="02070309020205020404" pitchFamily="49" charset="0"/>
              </a:rPr>
              <a:t>…</a:t>
            </a:r>
          </a:p>
          <a:p>
            <a:r>
              <a:rPr lang="en-GB" sz="800" b="1" dirty="0">
                <a:latin typeface="Courier New" panose="02070309020205020404" pitchFamily="49" charset="0"/>
                <a:cs typeface="Courier New" panose="02070309020205020404" pitchFamily="49" charset="0"/>
              </a:rPr>
              <a:t>  3257 37468 37273 37447 37447 37447 37447 37447 37447 37447 37447 37447 37447 37447 37447 37447 37447 37447 37447 37447 37447 37447</a:t>
            </a:r>
          </a:p>
          <a:p>
            <a:r>
              <a:rPr lang="en-GB" sz="800" b="1" dirty="0">
                <a:latin typeface="Courier New" panose="02070309020205020404" pitchFamily="49" charset="0"/>
                <a:cs typeface="Courier New" panose="02070309020205020404" pitchFamily="49" charset="0"/>
              </a:rPr>
              <a:t> 37447 37447 37447 37447 37447 37447 37447 37447 37447 37447 37447 37447 37447 37447 37447 37447 37447 37447 37447 37447 37447 37447</a:t>
            </a:r>
          </a:p>
          <a:p>
            <a:r>
              <a:rPr lang="en-GB" sz="800" b="1" dirty="0">
                <a:latin typeface="Courier New" panose="02070309020205020404" pitchFamily="49" charset="0"/>
                <a:cs typeface="Courier New" panose="02070309020205020404" pitchFamily="49" charset="0"/>
              </a:rPr>
              <a:t> 37447 37447 37447 37447 37447 37447 37447 37447 37447 37447 37447 37447 37447 37447 37447 37447 37447 37447 37447 37447 37447 37447</a:t>
            </a:r>
          </a:p>
          <a:p>
            <a:r>
              <a:rPr lang="en-GB" sz="800" b="1" dirty="0">
                <a:latin typeface="Courier New" panose="02070309020205020404" pitchFamily="49" charset="0"/>
                <a:cs typeface="Courier New" panose="02070309020205020404" pitchFamily="49" charset="0"/>
              </a:rPr>
              <a:t> 37447 37447 37447 37447 37447 37447 37447 37447 37447 37447 37447 37447 37447 37447 37447 37447 37447 37447 37447 37447 37447 37447</a:t>
            </a:r>
          </a:p>
          <a:p>
            <a:r>
              <a:rPr lang="en-GB" sz="800" b="1" dirty="0">
                <a:latin typeface="Courier New" panose="02070309020205020404" pitchFamily="49" charset="0"/>
                <a:cs typeface="Courier New" panose="02070309020205020404" pitchFamily="49" charset="0"/>
              </a:rPr>
              <a:t> 37447 37447 37447 37447 37447 37447 37447 37447 37447 37447 37447 37447 37447 37447 37447 37447 37447 37447</a:t>
            </a:r>
          </a:p>
          <a:p>
            <a:r>
              <a:rPr lang="en-GB" sz="800" b="1" dirty="0">
                <a:latin typeface="Courier New" panose="02070309020205020404" pitchFamily="49" charset="0"/>
                <a:cs typeface="Courier New" panose="02070309020205020404" pitchFamily="49" charset="0"/>
              </a:rPr>
              <a:t>    89.149.178.10 from 89.149.178.10 (213.200.83.26)</a:t>
            </a:r>
          </a:p>
          <a:p>
            <a:r>
              <a:rPr lang="en-GB" sz="800" b="1" dirty="0">
                <a:latin typeface="Courier New" panose="02070309020205020404" pitchFamily="49" charset="0"/>
                <a:cs typeface="Courier New" panose="02070309020205020404" pitchFamily="49" charset="0"/>
              </a:rPr>
              <a:t>      Origin incomplete, metric 10, valid, external, </a:t>
            </a:r>
            <a:r>
              <a:rPr lang="en-GB" sz="800" b="1" dirty="0" err="1">
                <a:latin typeface="Courier New" panose="02070309020205020404" pitchFamily="49" charset="0"/>
                <a:cs typeface="Courier New" panose="02070309020205020404" pitchFamily="49" charset="0"/>
              </a:rPr>
              <a:t>rpki</a:t>
            </a:r>
            <a:r>
              <a:rPr lang="en-GB" sz="800" b="1" dirty="0">
                <a:latin typeface="Courier New" panose="02070309020205020404" pitchFamily="49" charset="0"/>
                <a:cs typeface="Courier New" panose="02070309020205020404" pitchFamily="49" charset="0"/>
              </a:rPr>
              <a:t> validation-state: not found</a:t>
            </a:r>
          </a:p>
          <a:p>
            <a:r>
              <a:rPr lang="en-GB" sz="800" b="1" dirty="0">
                <a:latin typeface="Courier New" panose="02070309020205020404" pitchFamily="49" charset="0"/>
                <a:cs typeface="Courier New" panose="02070309020205020404" pitchFamily="49" charset="0"/>
              </a:rPr>
              <a:t>      Community: 3257:2993 3257:4000 3257:8027 3257:50001 3257:50110 3257:54400 3257:54401 65000:174 65000:1299 65000:3356 65000:4134</a:t>
            </a:r>
          </a:p>
          <a:p>
            <a:r>
              <a:rPr lang="en-GB" sz="800" b="1" dirty="0">
                <a:latin typeface="Courier New" panose="02070309020205020404" pitchFamily="49" charset="0"/>
                <a:cs typeface="Courier New" panose="02070309020205020404" pitchFamily="49" charset="0"/>
              </a:rPr>
              <a:t> 65000:10429</a:t>
            </a:r>
          </a:p>
          <a:p>
            <a:r>
              <a:rPr lang="en-GB" sz="800" b="1" dirty="0">
                <a:latin typeface="Courier New" panose="02070309020205020404" pitchFamily="49" charset="0"/>
                <a:cs typeface="Courier New" panose="02070309020205020404" pitchFamily="49" charset="0"/>
              </a:rPr>
              <a:t>      Last update: Fri Oct 27 01:38:19 2023</a:t>
            </a:r>
          </a:p>
          <a:p>
            <a:r>
              <a:rPr lang="en-GB" sz="800" b="1" dirty="0">
                <a:latin typeface="Courier New" panose="02070309020205020404" pitchFamily="49" charset="0"/>
                <a:cs typeface="Courier New" panose="02070309020205020404" pitchFamily="49" charset="0"/>
              </a:rPr>
              <a:t>…</a:t>
            </a:r>
          </a:p>
          <a:p>
            <a:r>
              <a:rPr lang="en-GB" sz="800" b="1" dirty="0">
                <a:latin typeface="Courier New" panose="02070309020205020404" pitchFamily="49" charset="0"/>
                <a:cs typeface="Courier New" panose="02070309020205020404" pitchFamily="49" charset="0"/>
              </a:rPr>
              <a:t>  1299 6939 6939 33763 37447</a:t>
            </a:r>
          </a:p>
          <a:p>
            <a:r>
              <a:rPr lang="en-GB" sz="800" b="1" dirty="0">
                <a:latin typeface="Courier New" panose="02070309020205020404" pitchFamily="49" charset="0"/>
                <a:cs typeface="Courier New" panose="02070309020205020404" pitchFamily="49" charset="0"/>
              </a:rPr>
              <a:t>    62.115.128.137 from 62.115.128.137 (2.255.254.88)</a:t>
            </a:r>
          </a:p>
          <a:p>
            <a:r>
              <a:rPr lang="en-GB" sz="800" b="1" dirty="0">
                <a:latin typeface="Courier New" panose="02070309020205020404" pitchFamily="49" charset="0"/>
                <a:cs typeface="Courier New" panose="02070309020205020404" pitchFamily="49" charset="0"/>
              </a:rPr>
              <a:t>      Origin IGP, valid, external, </a:t>
            </a:r>
            <a:r>
              <a:rPr lang="en-GB" sz="800" b="1" dirty="0" err="1">
                <a:latin typeface="Courier New" panose="02070309020205020404" pitchFamily="49" charset="0"/>
                <a:cs typeface="Courier New" panose="02070309020205020404" pitchFamily="49" charset="0"/>
              </a:rPr>
              <a:t>rpki</a:t>
            </a:r>
            <a:r>
              <a:rPr lang="en-GB" sz="800" b="1" dirty="0">
                <a:latin typeface="Courier New" panose="02070309020205020404" pitchFamily="49" charset="0"/>
                <a:cs typeface="Courier New" panose="02070309020205020404" pitchFamily="49" charset="0"/>
              </a:rPr>
              <a:t> validation-state: not found</a:t>
            </a:r>
          </a:p>
          <a:p>
            <a:r>
              <a:rPr lang="en-GB" sz="800" b="1" dirty="0">
                <a:latin typeface="Courier New" panose="02070309020205020404" pitchFamily="49" charset="0"/>
                <a:cs typeface="Courier New" panose="02070309020205020404" pitchFamily="49" charset="0"/>
              </a:rPr>
              <a:t>      Last update: Wed Oct 25 14:02:01 2023</a:t>
            </a:r>
          </a:p>
        </p:txBody>
      </p:sp>
      <p:sp>
        <p:nvSpPr>
          <p:cNvPr id="6" name="Google Shape;631;g222c3f2cee4_1_195">
            <a:extLst>
              <a:ext uri="{FF2B5EF4-FFF2-40B4-BE49-F238E27FC236}">
                <a16:creationId xmlns:a16="http://schemas.microsoft.com/office/drawing/2014/main" id="{3B6B7A7E-1863-C8F3-E7A0-A46A4B4B41E6}"/>
              </a:ext>
            </a:extLst>
          </p:cNvPr>
          <p:cNvSpPr txBox="1">
            <a:spLocks/>
          </p:cNvSpPr>
          <p:nvPr/>
        </p:nvSpPr>
        <p:spPr>
          <a:xfrm>
            <a:off x="5908804" y="1406993"/>
            <a:ext cx="3078820" cy="507178"/>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SzPts val="1600"/>
            </a:pPr>
            <a:r>
              <a:rPr lang="en-US" b="1" dirty="0">
                <a:solidFill>
                  <a:schemeClr val="bg1"/>
                </a:solidFill>
              </a:rPr>
              <a:t>What is AS37447 trying to achieve by prepending 97 times??</a:t>
            </a:r>
          </a:p>
        </p:txBody>
      </p:sp>
      <p:cxnSp>
        <p:nvCxnSpPr>
          <p:cNvPr id="7" name="Google Shape;632;g222c3f2cee4_1_195">
            <a:extLst>
              <a:ext uri="{FF2B5EF4-FFF2-40B4-BE49-F238E27FC236}">
                <a16:creationId xmlns:a16="http://schemas.microsoft.com/office/drawing/2014/main" id="{8B686915-6437-BF6C-5DC0-013B41DA5A31}"/>
              </a:ext>
            </a:extLst>
          </p:cNvPr>
          <p:cNvCxnSpPr>
            <a:cxnSpLocks/>
            <a:stCxn id="6" idx="2"/>
          </p:cNvCxnSpPr>
          <p:nvPr/>
        </p:nvCxnSpPr>
        <p:spPr>
          <a:xfrm flipH="1">
            <a:off x="6854024" y="1914171"/>
            <a:ext cx="594190" cy="558685"/>
          </a:xfrm>
          <a:prstGeom prst="straightConnector1">
            <a:avLst/>
          </a:prstGeom>
          <a:noFill/>
          <a:ln w="9525" cap="flat" cmpd="sng">
            <a:solidFill>
              <a:schemeClr val="dk2"/>
            </a:solidFill>
            <a:prstDash val="solid"/>
            <a:round/>
            <a:headEnd type="none" w="sm" len="sm"/>
            <a:tailEnd type="triangle" w="med" len="med"/>
          </a:ln>
        </p:spPr>
      </p:cxnSp>
    </p:spTree>
    <p:extLst>
      <p:ext uri="{BB962C8B-B14F-4D97-AF65-F5344CB8AC3E}">
        <p14:creationId xmlns:p14="http://schemas.microsoft.com/office/powerpoint/2010/main" val="1496538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EA72-C7CA-AB8F-8E68-4875A7CF79D6}"/>
              </a:ext>
            </a:extLst>
          </p:cNvPr>
          <p:cNvSpPr>
            <a:spLocks noGrp="1"/>
          </p:cNvSpPr>
          <p:nvPr>
            <p:ph type="title"/>
          </p:nvPr>
        </p:nvSpPr>
        <p:spPr/>
        <p:txBody>
          <a:bodyPr/>
          <a:lstStyle/>
          <a:p>
            <a:r>
              <a:rPr lang="en-GB" dirty="0"/>
              <a:t>Use Cases</a:t>
            </a:r>
          </a:p>
        </p:txBody>
      </p:sp>
      <p:sp>
        <p:nvSpPr>
          <p:cNvPr id="4" name="Text Placeholder 3">
            <a:extLst>
              <a:ext uri="{FF2B5EF4-FFF2-40B4-BE49-F238E27FC236}">
                <a16:creationId xmlns:a16="http://schemas.microsoft.com/office/drawing/2014/main" id="{A4272984-F556-D9F6-B62D-DC9071FDE05D}"/>
              </a:ext>
            </a:extLst>
          </p:cNvPr>
          <p:cNvSpPr>
            <a:spLocks noGrp="1"/>
          </p:cNvSpPr>
          <p:nvPr>
            <p:ph type="body" idx="3"/>
          </p:nvPr>
        </p:nvSpPr>
        <p:spPr/>
        <p:txBody>
          <a:bodyPr/>
          <a:lstStyle/>
          <a:p>
            <a:r>
              <a:rPr lang="en-GB" dirty="0"/>
              <a:t>Invalid ROAs</a:t>
            </a:r>
          </a:p>
        </p:txBody>
      </p:sp>
      <p:sp>
        <p:nvSpPr>
          <p:cNvPr id="5" name="TextBox 4">
            <a:extLst>
              <a:ext uri="{FF2B5EF4-FFF2-40B4-BE49-F238E27FC236}">
                <a16:creationId xmlns:a16="http://schemas.microsoft.com/office/drawing/2014/main" id="{FB75363E-50EE-E347-42B7-51567CA9A3B5}"/>
              </a:ext>
            </a:extLst>
          </p:cNvPr>
          <p:cNvSpPr txBox="1"/>
          <p:nvPr/>
        </p:nvSpPr>
        <p:spPr>
          <a:xfrm>
            <a:off x="609600" y="1333500"/>
            <a:ext cx="7571303" cy="3016210"/>
          </a:xfrm>
          <a:prstGeom prst="rect">
            <a:avLst/>
          </a:prstGeom>
          <a:noFill/>
        </p:spPr>
        <p:txBody>
          <a:bodyPr wrap="none" rtlCol="0">
            <a:spAutoFit/>
          </a:bodyPr>
          <a:lstStyle/>
          <a:p>
            <a:r>
              <a:rPr lang="en-GB" sz="1000" b="1" dirty="0">
                <a:latin typeface="Courier New" panose="02070309020205020404" pitchFamily="49" charset="0"/>
                <a:cs typeface="Courier New" panose="02070309020205020404" pitchFamily="49" charset="0"/>
              </a:rPr>
              <a:t>I*  36.90.220.0/23   203.189.128.233                        0 23673 55329 9304 7713 64503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I*                   212.66.96.126                          0 20912 49367 6762 7713 64503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I*                   94.156.252.18            0             0 34224 6762 7713 64503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I*&gt;                  85.114.0.217                           0 8492 3216 7713 64503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endParaRPr lang="en-GB" sz="1000" b="1" dirty="0">
              <a:latin typeface="Courier New" panose="02070309020205020404" pitchFamily="49" charset="0"/>
              <a:cs typeface="Courier New" panose="02070309020205020404" pitchFamily="49" charset="0"/>
            </a:endParaRPr>
          </a:p>
          <a:p>
            <a:endParaRPr lang="en-GB" sz="1000" b="1" dirty="0">
              <a:latin typeface="Courier New" panose="02070309020205020404" pitchFamily="49" charset="0"/>
              <a:cs typeface="Courier New" panose="02070309020205020404" pitchFamily="49" charset="0"/>
            </a:endParaRPr>
          </a:p>
          <a:p>
            <a:endParaRPr lang="en-GB" sz="1000" b="1" dirty="0">
              <a:latin typeface="Courier New" panose="02070309020205020404" pitchFamily="49" charset="0"/>
              <a:cs typeface="Courier New" panose="02070309020205020404" pitchFamily="49" charset="0"/>
            </a:endParaRPr>
          </a:p>
          <a:p>
            <a:endParaRPr lang="en-GB" sz="1000" b="1" dirty="0">
              <a:latin typeface="Courier New" panose="02070309020205020404" pitchFamily="49" charset="0"/>
              <a:cs typeface="Courier New" panose="02070309020205020404" pitchFamily="49" charset="0"/>
            </a:endParaRPr>
          </a:p>
          <a:p>
            <a:endParaRPr lang="en-GB" sz="1000" b="1" dirty="0">
              <a:latin typeface="Courier New" panose="02070309020205020404" pitchFamily="49" charset="0"/>
              <a:cs typeface="Courier New" panose="02070309020205020404" pitchFamily="49" charset="0"/>
            </a:endParaRPr>
          </a:p>
          <a:p>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I*  43.255.37.0/24   203.189.128.233                        0 23673 55329 6939 7473 9381 64021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I*                   64.71.137.241                          0 6939 7473 9381 64021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I*                   12.0.1.63                              0 7018 2914 64050 137451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I*                   105.16.0.247                           0 37100 2914 64050 137451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I*                   212.66.96.126                          0 20912 3257 2914 64050 137451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I*                   94.156.252.18            0             0 34224 6453 9381 64021 ?</a:t>
            </a:r>
          </a:p>
          <a:p>
            <a:r>
              <a:rPr lang="en-GB" sz="1000" b="1" dirty="0">
                <a:latin typeface="Courier New" panose="02070309020205020404" pitchFamily="49" charset="0"/>
                <a:cs typeface="Courier New" panose="02070309020205020404" pitchFamily="49" charset="0"/>
              </a:rPr>
              <a:t>I*&gt;                  129.250.1.71             0             0 2914 64050 137451 </a:t>
            </a:r>
            <a:r>
              <a:rPr lang="en-GB" sz="1000" b="1" dirty="0" err="1">
                <a:latin typeface="Courier New" panose="02070309020205020404" pitchFamily="49" charset="0"/>
                <a:cs typeface="Courier New" panose="02070309020205020404" pitchFamily="49" charset="0"/>
              </a:rPr>
              <a:t>i</a:t>
            </a:r>
            <a:endParaRPr lang="en-GB" sz="1000" b="1" dirty="0">
              <a:latin typeface="Courier New" panose="02070309020205020404" pitchFamily="49" charset="0"/>
              <a:cs typeface="Courier New" panose="02070309020205020404" pitchFamily="49" charset="0"/>
            </a:endParaRPr>
          </a:p>
          <a:p>
            <a:r>
              <a:rPr lang="en-GB" sz="1000" b="1" dirty="0">
                <a:latin typeface="Courier New" panose="02070309020205020404" pitchFamily="49" charset="0"/>
                <a:cs typeface="Courier New" panose="02070309020205020404" pitchFamily="49" charset="0"/>
              </a:rPr>
              <a:t>…</a:t>
            </a:r>
          </a:p>
          <a:p>
            <a:endParaRPr lang="en-GB" sz="1000" b="1" dirty="0">
              <a:latin typeface="Courier New" panose="02070309020205020404" pitchFamily="49" charset="0"/>
              <a:cs typeface="Courier New" panose="02070309020205020404" pitchFamily="49" charset="0"/>
            </a:endParaRPr>
          </a:p>
        </p:txBody>
      </p:sp>
      <p:sp>
        <p:nvSpPr>
          <p:cNvPr id="6" name="Google Shape;642;g222c3f2cee4_1_50">
            <a:extLst>
              <a:ext uri="{FF2B5EF4-FFF2-40B4-BE49-F238E27FC236}">
                <a16:creationId xmlns:a16="http://schemas.microsoft.com/office/drawing/2014/main" id="{D9E431D2-B071-5586-F7BB-D88C55202858}"/>
              </a:ext>
            </a:extLst>
          </p:cNvPr>
          <p:cNvSpPr txBox="1">
            <a:spLocks/>
          </p:cNvSpPr>
          <p:nvPr/>
        </p:nvSpPr>
        <p:spPr>
          <a:xfrm>
            <a:off x="6130456" y="761774"/>
            <a:ext cx="2556344" cy="422671"/>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SzPts val="1600"/>
            </a:pPr>
            <a:r>
              <a:rPr lang="en-US" b="1" dirty="0">
                <a:solidFill>
                  <a:schemeClr val="bg1"/>
                </a:solidFill>
              </a:rPr>
              <a:t>AS64503 – this is RFC5398 Documentation ASN!</a:t>
            </a:r>
          </a:p>
        </p:txBody>
      </p:sp>
      <p:cxnSp>
        <p:nvCxnSpPr>
          <p:cNvPr id="7" name="Google Shape;643;g222c3f2cee4_1_50">
            <a:extLst>
              <a:ext uri="{FF2B5EF4-FFF2-40B4-BE49-F238E27FC236}">
                <a16:creationId xmlns:a16="http://schemas.microsoft.com/office/drawing/2014/main" id="{7746EAC8-4EB4-94C0-3C72-E7A23D669FEA}"/>
              </a:ext>
            </a:extLst>
          </p:cNvPr>
          <p:cNvCxnSpPr>
            <a:cxnSpLocks/>
          </p:cNvCxnSpPr>
          <p:nvPr/>
        </p:nvCxnSpPr>
        <p:spPr>
          <a:xfrm flipH="1">
            <a:off x="7490129" y="1184445"/>
            <a:ext cx="587071" cy="397865"/>
          </a:xfrm>
          <a:prstGeom prst="straightConnector1">
            <a:avLst/>
          </a:prstGeom>
          <a:noFill/>
          <a:ln w="9525" cap="flat" cmpd="sng">
            <a:solidFill>
              <a:schemeClr val="dk2"/>
            </a:solidFill>
            <a:prstDash val="solid"/>
            <a:round/>
            <a:headEnd type="none" w="sm" len="sm"/>
            <a:tailEnd type="triangle" w="med" len="med"/>
          </a:ln>
        </p:spPr>
      </p:cxnSp>
      <p:sp>
        <p:nvSpPr>
          <p:cNvPr id="11" name="Google Shape;642;g222c3f2cee4_1_50">
            <a:extLst>
              <a:ext uri="{FF2B5EF4-FFF2-40B4-BE49-F238E27FC236}">
                <a16:creationId xmlns:a16="http://schemas.microsoft.com/office/drawing/2014/main" id="{170A2DF6-8DC2-72F2-EAA4-5388E1740984}"/>
              </a:ext>
            </a:extLst>
          </p:cNvPr>
          <p:cNvSpPr txBox="1">
            <a:spLocks/>
          </p:cNvSpPr>
          <p:nvPr/>
        </p:nvSpPr>
        <p:spPr>
          <a:xfrm>
            <a:off x="6469049" y="2332003"/>
            <a:ext cx="2065351" cy="422671"/>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SzPts val="1600"/>
            </a:pPr>
            <a:r>
              <a:rPr lang="en-US" b="1" dirty="0">
                <a:solidFill>
                  <a:schemeClr val="bg1"/>
                </a:solidFill>
              </a:rPr>
              <a:t>AS64021 &amp; AS137451 are origins? </a:t>
            </a:r>
          </a:p>
        </p:txBody>
      </p:sp>
      <p:cxnSp>
        <p:nvCxnSpPr>
          <p:cNvPr id="12" name="Google Shape;643;g222c3f2cee4_1_50">
            <a:extLst>
              <a:ext uri="{FF2B5EF4-FFF2-40B4-BE49-F238E27FC236}">
                <a16:creationId xmlns:a16="http://schemas.microsoft.com/office/drawing/2014/main" id="{9D169BE1-171C-93E3-EF60-0EFDAAC0D488}"/>
              </a:ext>
            </a:extLst>
          </p:cNvPr>
          <p:cNvCxnSpPr>
            <a:cxnSpLocks/>
          </p:cNvCxnSpPr>
          <p:nvPr/>
        </p:nvCxnSpPr>
        <p:spPr>
          <a:xfrm flipH="1">
            <a:off x="7696863" y="2751994"/>
            <a:ext cx="222636" cy="151735"/>
          </a:xfrm>
          <a:prstGeom prst="straightConnector1">
            <a:avLst/>
          </a:prstGeom>
          <a:noFill/>
          <a:ln w="9525" cap="flat" cmpd="sng">
            <a:solidFill>
              <a:schemeClr val="dk2"/>
            </a:solidFill>
            <a:prstDash val="solid"/>
            <a:round/>
            <a:headEnd type="none" w="sm" len="sm"/>
            <a:tailEnd type="triangle" w="med" len="med"/>
          </a:ln>
        </p:spPr>
      </p:cxnSp>
      <p:cxnSp>
        <p:nvCxnSpPr>
          <p:cNvPr id="14" name="Google Shape;643;g222c3f2cee4_1_50">
            <a:extLst>
              <a:ext uri="{FF2B5EF4-FFF2-40B4-BE49-F238E27FC236}">
                <a16:creationId xmlns:a16="http://schemas.microsoft.com/office/drawing/2014/main" id="{A8905B9D-F08C-A1A9-EFEE-612E4379D809}"/>
              </a:ext>
            </a:extLst>
          </p:cNvPr>
          <p:cNvCxnSpPr>
            <a:cxnSpLocks/>
          </p:cNvCxnSpPr>
          <p:nvPr/>
        </p:nvCxnSpPr>
        <p:spPr>
          <a:xfrm flipH="1">
            <a:off x="7490129" y="2751994"/>
            <a:ext cx="429370" cy="752373"/>
          </a:xfrm>
          <a:prstGeom prst="straightConnector1">
            <a:avLst/>
          </a:prstGeom>
          <a:noFill/>
          <a:ln w="9525" cap="flat" cmpd="sng">
            <a:solidFill>
              <a:schemeClr val="dk2"/>
            </a:solidFill>
            <a:prstDash val="solid"/>
            <a:round/>
            <a:headEnd type="none" w="sm" len="sm"/>
            <a:tailEnd type="triangle" w="med" len="med"/>
          </a:ln>
        </p:spPr>
      </p:cxnSp>
    </p:spTree>
    <p:extLst>
      <p:ext uri="{BB962C8B-B14F-4D97-AF65-F5344CB8AC3E}">
        <p14:creationId xmlns:p14="http://schemas.microsoft.com/office/powerpoint/2010/main" val="913071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EC70-F318-589E-A13D-F88FBA114F63}"/>
              </a:ext>
            </a:extLst>
          </p:cNvPr>
          <p:cNvSpPr>
            <a:spLocks noGrp="1"/>
          </p:cNvSpPr>
          <p:nvPr>
            <p:ph type="title"/>
          </p:nvPr>
        </p:nvSpPr>
        <p:spPr/>
        <p:txBody>
          <a:bodyPr/>
          <a:lstStyle/>
          <a:p>
            <a:r>
              <a:rPr lang="en-GB" dirty="0"/>
              <a:t>Use Cases</a:t>
            </a:r>
          </a:p>
        </p:txBody>
      </p:sp>
      <p:sp>
        <p:nvSpPr>
          <p:cNvPr id="4" name="Text Placeholder 3">
            <a:extLst>
              <a:ext uri="{FF2B5EF4-FFF2-40B4-BE49-F238E27FC236}">
                <a16:creationId xmlns:a16="http://schemas.microsoft.com/office/drawing/2014/main" id="{4F19A9AA-771B-A6AE-29A6-9C15F992B550}"/>
              </a:ext>
            </a:extLst>
          </p:cNvPr>
          <p:cNvSpPr>
            <a:spLocks noGrp="1"/>
          </p:cNvSpPr>
          <p:nvPr>
            <p:ph type="body" idx="3"/>
          </p:nvPr>
        </p:nvSpPr>
        <p:spPr/>
        <p:txBody>
          <a:bodyPr/>
          <a:lstStyle/>
          <a:p>
            <a:r>
              <a:rPr lang="en-GB" dirty="0"/>
              <a:t>Invalid ROAs</a:t>
            </a:r>
          </a:p>
        </p:txBody>
      </p:sp>
      <p:sp>
        <p:nvSpPr>
          <p:cNvPr id="5" name="TextBox 4">
            <a:extLst>
              <a:ext uri="{FF2B5EF4-FFF2-40B4-BE49-F238E27FC236}">
                <a16:creationId xmlns:a16="http://schemas.microsoft.com/office/drawing/2014/main" id="{275B48DB-0F41-6781-DEC8-A2D0EEB4E7C4}"/>
              </a:ext>
            </a:extLst>
          </p:cNvPr>
          <p:cNvSpPr txBox="1"/>
          <p:nvPr/>
        </p:nvSpPr>
        <p:spPr>
          <a:xfrm>
            <a:off x="609600" y="1333500"/>
            <a:ext cx="6457217" cy="3416320"/>
          </a:xfrm>
          <a:prstGeom prst="rect">
            <a:avLst/>
          </a:prstGeom>
          <a:noFill/>
        </p:spPr>
        <p:txBody>
          <a:bodyPr wrap="none" rtlCol="0">
            <a:spAutoFit/>
          </a:bodyPr>
          <a:lstStyle/>
          <a:p>
            <a:r>
              <a:rPr lang="en-GB" sz="900" b="1" dirty="0" err="1">
                <a:latin typeface="Courier New" panose="02070309020205020404" pitchFamily="49" charset="0"/>
                <a:cs typeface="Courier New" panose="02070309020205020404" pitchFamily="49" charset="0"/>
              </a:rPr>
              <a:t>Whois</a:t>
            </a:r>
            <a:r>
              <a:rPr lang="en-GB" sz="900" b="1" dirty="0">
                <a:latin typeface="Courier New" panose="02070309020205020404" pitchFamily="49" charset="0"/>
                <a:cs typeface="Courier New" panose="02070309020205020404" pitchFamily="49" charset="0"/>
              </a:rPr>
              <a:t> says:</a:t>
            </a:r>
          </a:p>
          <a:p>
            <a:endParaRPr lang="en-GB" sz="900" b="1" dirty="0">
              <a:latin typeface="Courier New" panose="02070309020205020404" pitchFamily="49" charset="0"/>
              <a:cs typeface="Courier New" panose="02070309020205020404" pitchFamily="49" charset="0"/>
            </a:endParaRPr>
          </a:p>
          <a:p>
            <a:r>
              <a:rPr lang="en-GB" sz="900" b="1" dirty="0">
                <a:latin typeface="Courier New" panose="02070309020205020404" pitchFamily="49" charset="0"/>
                <a:cs typeface="Courier New" panose="02070309020205020404" pitchFamily="49" charset="0"/>
              </a:rPr>
              <a:t>% </a:t>
            </a:r>
            <a:r>
              <a:rPr lang="en-GB" sz="900" b="1" dirty="0" err="1">
                <a:latin typeface="Courier New" panose="02070309020205020404" pitchFamily="49" charset="0"/>
                <a:cs typeface="Courier New" panose="02070309020205020404" pitchFamily="49" charset="0"/>
              </a:rPr>
              <a:t>whois</a:t>
            </a:r>
            <a:r>
              <a:rPr lang="en-GB" sz="900" b="1" dirty="0">
                <a:latin typeface="Courier New" panose="02070309020205020404" pitchFamily="49" charset="0"/>
                <a:cs typeface="Courier New" panose="02070309020205020404" pitchFamily="49" charset="0"/>
              </a:rPr>
              <a:t> -h </a:t>
            </a:r>
            <a:r>
              <a:rPr lang="en-GB" sz="900" b="1" dirty="0" err="1">
                <a:latin typeface="Courier New" panose="02070309020205020404" pitchFamily="49" charset="0"/>
                <a:cs typeface="Courier New" panose="02070309020205020404" pitchFamily="49" charset="0"/>
              </a:rPr>
              <a:t>jwhois.apnic.net</a:t>
            </a:r>
            <a:r>
              <a:rPr lang="en-GB" sz="900" b="1" dirty="0">
                <a:latin typeface="Courier New" panose="02070309020205020404" pitchFamily="49" charset="0"/>
                <a:cs typeface="Courier New" panose="02070309020205020404" pitchFamily="49" charset="0"/>
              </a:rPr>
              <a:t> 43.255.37.0/24</a:t>
            </a:r>
          </a:p>
          <a:p>
            <a:r>
              <a:rPr lang="en-GB" sz="900" b="1" dirty="0">
                <a:latin typeface="Courier New" panose="02070309020205020404" pitchFamily="49" charset="0"/>
                <a:cs typeface="Courier New" panose="02070309020205020404" pitchFamily="49" charset="0"/>
              </a:rPr>
              <a:t>…</a:t>
            </a:r>
          </a:p>
          <a:p>
            <a:r>
              <a:rPr lang="en-GB" sz="900" b="1" dirty="0" err="1">
                <a:latin typeface="Courier New" panose="02070309020205020404" pitchFamily="49" charset="0"/>
                <a:cs typeface="Courier New" panose="02070309020205020404" pitchFamily="49" charset="0"/>
              </a:rPr>
              <a:t>inetnum</a:t>
            </a:r>
            <a:r>
              <a:rPr lang="en-GB" sz="900" b="1" dirty="0">
                <a:latin typeface="Courier New" panose="02070309020205020404" pitchFamily="49" charset="0"/>
                <a:cs typeface="Courier New" panose="02070309020205020404" pitchFamily="49" charset="0"/>
              </a:rPr>
              <a:t>:        43.0.0.0 - 43.255.255.255</a:t>
            </a:r>
          </a:p>
          <a:p>
            <a:r>
              <a:rPr lang="en-GB" sz="900" b="1" dirty="0" err="1">
                <a:latin typeface="Courier New" panose="02070309020205020404" pitchFamily="49" charset="0"/>
                <a:cs typeface="Courier New" panose="02070309020205020404" pitchFamily="49" charset="0"/>
              </a:rPr>
              <a:t>netname</a:t>
            </a:r>
            <a:r>
              <a:rPr lang="en-GB" sz="900" b="1" dirty="0">
                <a:latin typeface="Courier New" panose="02070309020205020404" pitchFamily="49" charset="0"/>
                <a:cs typeface="Courier New" panose="02070309020205020404" pitchFamily="49" charset="0"/>
              </a:rPr>
              <a:t>:        APNIC-AP-ERX</a:t>
            </a:r>
          </a:p>
          <a:p>
            <a:r>
              <a:rPr lang="en-GB" sz="900" b="1" dirty="0" err="1">
                <a:latin typeface="Courier New" panose="02070309020205020404" pitchFamily="49" charset="0"/>
                <a:cs typeface="Courier New" panose="02070309020205020404" pitchFamily="49" charset="0"/>
              </a:rPr>
              <a:t>descr</a:t>
            </a:r>
            <a:r>
              <a:rPr lang="en-GB" sz="900" b="1" dirty="0">
                <a:latin typeface="Courier New" panose="02070309020205020404" pitchFamily="49" charset="0"/>
                <a:cs typeface="Courier New" panose="02070309020205020404" pitchFamily="49" charset="0"/>
              </a:rPr>
              <a:t>:          Asia Pacific Network Information </a:t>
            </a:r>
            <a:r>
              <a:rPr lang="en-GB" sz="900" b="1" dirty="0" err="1">
                <a:latin typeface="Courier New" panose="02070309020205020404" pitchFamily="49" charset="0"/>
                <a:cs typeface="Courier New" panose="02070309020205020404" pitchFamily="49" charset="0"/>
              </a:rPr>
              <a:t>Center</a:t>
            </a:r>
            <a:r>
              <a:rPr lang="en-GB" sz="900" b="1" dirty="0">
                <a:latin typeface="Courier New" panose="02070309020205020404" pitchFamily="49" charset="0"/>
                <a:cs typeface="Courier New" panose="02070309020205020404" pitchFamily="49" charset="0"/>
              </a:rPr>
              <a:t>, Pty. Ltd.</a:t>
            </a:r>
          </a:p>
          <a:p>
            <a:r>
              <a:rPr lang="en-GB" sz="900" b="1" dirty="0" err="1">
                <a:latin typeface="Courier New" panose="02070309020205020404" pitchFamily="49" charset="0"/>
                <a:cs typeface="Courier New" panose="02070309020205020404" pitchFamily="49" charset="0"/>
              </a:rPr>
              <a:t>descr</a:t>
            </a:r>
            <a:r>
              <a:rPr lang="en-GB" sz="900" b="1" dirty="0">
                <a:latin typeface="Courier New" panose="02070309020205020404" pitchFamily="49" charset="0"/>
                <a:cs typeface="Courier New" panose="02070309020205020404" pitchFamily="49" charset="0"/>
              </a:rPr>
              <a:t>:          Regional Internet Registry for the Asia-Pacific Region</a:t>
            </a:r>
          </a:p>
          <a:p>
            <a:r>
              <a:rPr lang="en-GB" sz="900" b="1" dirty="0">
                <a:latin typeface="Courier New" panose="02070309020205020404" pitchFamily="49" charset="0"/>
                <a:cs typeface="Courier New" panose="02070309020205020404" pitchFamily="49" charset="0"/>
              </a:rPr>
              <a:t>…</a:t>
            </a:r>
          </a:p>
          <a:p>
            <a:r>
              <a:rPr lang="en-GB" sz="900" b="1" dirty="0">
                <a:latin typeface="Courier New" panose="02070309020205020404" pitchFamily="49" charset="0"/>
                <a:cs typeface="Courier New" panose="02070309020205020404" pitchFamily="49" charset="0"/>
              </a:rPr>
              <a:t>remarks:        This /8 was </a:t>
            </a:r>
            <a:r>
              <a:rPr lang="en-GB" sz="900" b="1" dirty="0" err="1">
                <a:latin typeface="Courier New" panose="02070309020205020404" pitchFamily="49" charset="0"/>
                <a:cs typeface="Courier New" panose="02070309020205020404" pitchFamily="49" charset="0"/>
              </a:rPr>
              <a:t>transfered</a:t>
            </a:r>
            <a:r>
              <a:rPr lang="en-GB" sz="900" b="1" dirty="0">
                <a:latin typeface="Courier New" panose="02070309020205020404" pitchFamily="49" charset="0"/>
                <a:cs typeface="Courier New" panose="02070309020205020404" pitchFamily="49" charset="0"/>
              </a:rPr>
              <a:t> from ARIN to APNIC on 30 Oct 2007</a:t>
            </a:r>
          </a:p>
          <a:p>
            <a:r>
              <a:rPr lang="en-GB" sz="900" b="1" dirty="0">
                <a:latin typeface="Courier New" panose="02070309020205020404" pitchFamily="49" charset="0"/>
                <a:cs typeface="Courier New" panose="02070309020205020404" pitchFamily="49" charset="0"/>
              </a:rPr>
              <a:t>remarks:        The original message for this range is as below.</a:t>
            </a:r>
          </a:p>
          <a:p>
            <a:r>
              <a:rPr lang="en-GB" sz="900" b="1" dirty="0">
                <a:latin typeface="Courier New" panose="02070309020205020404" pitchFamily="49" charset="0"/>
                <a:cs typeface="Courier New" panose="02070309020205020404" pitchFamily="49" charset="0"/>
              </a:rPr>
              <a:t>remarks:        Japan </a:t>
            </a:r>
            <a:r>
              <a:rPr lang="en-GB" sz="900" b="1" dirty="0" err="1">
                <a:latin typeface="Courier New" panose="02070309020205020404" pitchFamily="49" charset="0"/>
                <a:cs typeface="Courier New" panose="02070309020205020404" pitchFamily="49" charset="0"/>
              </a:rPr>
              <a:t>Inet</a:t>
            </a:r>
            <a:r>
              <a:rPr lang="en-GB" sz="900" b="1" dirty="0">
                <a:latin typeface="Courier New" panose="02070309020205020404" pitchFamily="49" charset="0"/>
                <a:cs typeface="Courier New" panose="02070309020205020404" pitchFamily="49" charset="0"/>
              </a:rPr>
              <a:t> has advised IANA to delegate the management of this /8 to APNIC.</a:t>
            </a:r>
          </a:p>
          <a:p>
            <a:r>
              <a:rPr lang="en-GB" sz="900" b="1" dirty="0">
                <a:latin typeface="Courier New" panose="02070309020205020404" pitchFamily="49" charset="0"/>
                <a:cs typeface="Courier New" panose="02070309020205020404" pitchFamily="49" charset="0"/>
              </a:rPr>
              <a:t>remarks:        </a:t>
            </a:r>
            <a:r>
              <a:rPr lang="en-GB" sz="900" b="1" dirty="0" err="1">
                <a:latin typeface="Courier New" panose="02070309020205020404" pitchFamily="49" charset="0"/>
                <a:cs typeface="Courier New" panose="02070309020205020404" pitchFamily="49" charset="0"/>
              </a:rPr>
              <a:t>OrgName</a:t>
            </a:r>
            <a:r>
              <a:rPr lang="en-GB" sz="900" b="1" dirty="0">
                <a:latin typeface="Courier New" panose="02070309020205020404" pitchFamily="49" charset="0"/>
                <a:cs typeface="Courier New" panose="02070309020205020404" pitchFamily="49" charset="0"/>
              </a:rPr>
              <a:t>: Japan </a:t>
            </a:r>
            <a:r>
              <a:rPr lang="en-GB" sz="900" b="1" dirty="0" err="1">
                <a:latin typeface="Courier New" panose="02070309020205020404" pitchFamily="49" charset="0"/>
                <a:cs typeface="Courier New" panose="02070309020205020404" pitchFamily="49" charset="0"/>
              </a:rPr>
              <a:t>Inet</a:t>
            </a:r>
            <a:endParaRPr lang="en-GB" sz="900" b="1" dirty="0">
              <a:latin typeface="Courier New" panose="02070309020205020404" pitchFamily="49" charset="0"/>
              <a:cs typeface="Courier New" panose="02070309020205020404" pitchFamily="49" charset="0"/>
            </a:endParaRPr>
          </a:p>
          <a:p>
            <a:r>
              <a:rPr lang="en-GB" sz="900" b="1" dirty="0">
                <a:latin typeface="Courier New" panose="02070309020205020404" pitchFamily="49" charset="0"/>
                <a:cs typeface="Courier New" panose="02070309020205020404" pitchFamily="49" charset="0"/>
              </a:rPr>
              <a:t>remarks:        </a:t>
            </a:r>
            <a:r>
              <a:rPr lang="en-GB" sz="900" b="1" dirty="0" err="1">
                <a:latin typeface="Courier New" panose="02070309020205020404" pitchFamily="49" charset="0"/>
                <a:cs typeface="Courier New" panose="02070309020205020404" pitchFamily="49" charset="0"/>
              </a:rPr>
              <a:t>OrgID</a:t>
            </a:r>
            <a:r>
              <a:rPr lang="en-GB" sz="900" b="1" dirty="0">
                <a:latin typeface="Courier New" panose="02070309020205020404" pitchFamily="49" charset="0"/>
                <a:cs typeface="Courier New" panose="02070309020205020404" pitchFamily="49" charset="0"/>
              </a:rPr>
              <a:t>: JAPANI</a:t>
            </a:r>
          </a:p>
          <a:p>
            <a:r>
              <a:rPr lang="en-GB" sz="900" b="1" dirty="0">
                <a:latin typeface="Courier New" panose="02070309020205020404" pitchFamily="49" charset="0"/>
                <a:cs typeface="Courier New" panose="02070309020205020404" pitchFamily="49" charset="0"/>
              </a:rPr>
              <a:t>remarks:        Address: Kokusai-</a:t>
            </a:r>
            <a:r>
              <a:rPr lang="en-GB" sz="900" b="1" dirty="0" err="1">
                <a:latin typeface="Courier New" panose="02070309020205020404" pitchFamily="49" charset="0"/>
                <a:cs typeface="Courier New" panose="02070309020205020404" pitchFamily="49" charset="0"/>
              </a:rPr>
              <a:t>Kougyou</a:t>
            </a:r>
            <a:r>
              <a:rPr lang="en-GB" sz="900" b="1" dirty="0">
                <a:latin typeface="Courier New" panose="02070309020205020404" pitchFamily="49" charset="0"/>
                <a:cs typeface="Courier New" panose="02070309020205020404" pitchFamily="49" charset="0"/>
              </a:rPr>
              <a:t>-Kanda Bldg.</a:t>
            </a:r>
          </a:p>
          <a:p>
            <a:r>
              <a:rPr lang="en-GB" sz="900" b="1" dirty="0">
                <a:latin typeface="Courier New" panose="02070309020205020404" pitchFamily="49" charset="0"/>
                <a:cs typeface="Courier New" panose="02070309020205020404" pitchFamily="49" charset="0"/>
              </a:rPr>
              <a:t>remarks:        Address: 2-3-4 </a:t>
            </a:r>
            <a:r>
              <a:rPr lang="en-GB" sz="900" b="1" dirty="0" err="1">
                <a:latin typeface="Courier New" panose="02070309020205020404" pitchFamily="49" charset="0"/>
                <a:cs typeface="Courier New" panose="02070309020205020404" pitchFamily="49" charset="0"/>
              </a:rPr>
              <a:t>Uchikanda</a:t>
            </a:r>
            <a:endParaRPr lang="en-GB" sz="900" b="1" dirty="0">
              <a:latin typeface="Courier New" panose="02070309020205020404" pitchFamily="49" charset="0"/>
              <a:cs typeface="Courier New" panose="02070309020205020404" pitchFamily="49" charset="0"/>
            </a:endParaRPr>
          </a:p>
          <a:p>
            <a:r>
              <a:rPr lang="en-GB" sz="900" b="1" dirty="0">
                <a:latin typeface="Courier New" panose="02070309020205020404" pitchFamily="49" charset="0"/>
                <a:cs typeface="Courier New" panose="02070309020205020404" pitchFamily="49" charset="0"/>
              </a:rPr>
              <a:t>remarks:        Address: Chiyoda-</a:t>
            </a:r>
            <a:r>
              <a:rPr lang="en-GB" sz="900" b="1" dirty="0" err="1">
                <a:latin typeface="Courier New" panose="02070309020205020404" pitchFamily="49" charset="0"/>
                <a:cs typeface="Courier New" panose="02070309020205020404" pitchFamily="49" charset="0"/>
              </a:rPr>
              <a:t>ku</a:t>
            </a:r>
            <a:endParaRPr lang="en-GB" sz="900" b="1" dirty="0">
              <a:latin typeface="Courier New" panose="02070309020205020404" pitchFamily="49" charset="0"/>
              <a:cs typeface="Courier New" panose="02070309020205020404" pitchFamily="49" charset="0"/>
            </a:endParaRPr>
          </a:p>
          <a:p>
            <a:r>
              <a:rPr lang="en-GB" sz="900" b="1" dirty="0">
                <a:latin typeface="Courier New" panose="02070309020205020404" pitchFamily="49" charset="0"/>
                <a:cs typeface="Courier New" panose="02070309020205020404" pitchFamily="49" charset="0"/>
              </a:rPr>
              <a:t>remarks:        City: Tokyo</a:t>
            </a:r>
          </a:p>
          <a:p>
            <a:r>
              <a:rPr lang="en-GB" sz="900" b="1" dirty="0">
                <a:latin typeface="Courier New" panose="02070309020205020404" pitchFamily="49" charset="0"/>
                <a:cs typeface="Courier New" panose="02070309020205020404" pitchFamily="49" charset="0"/>
              </a:rPr>
              <a:t>remarks:        Country: JP</a:t>
            </a:r>
          </a:p>
          <a:p>
            <a:r>
              <a:rPr lang="en-GB" sz="900" b="1" dirty="0">
                <a:latin typeface="Courier New" panose="02070309020205020404" pitchFamily="49" charset="0"/>
                <a:cs typeface="Courier New" panose="02070309020205020404" pitchFamily="49" charset="0"/>
              </a:rPr>
              <a:t>…</a:t>
            </a:r>
          </a:p>
          <a:p>
            <a:r>
              <a:rPr lang="en-GB" sz="900" b="1" dirty="0">
                <a:latin typeface="Courier New" panose="02070309020205020404" pitchFamily="49" charset="0"/>
                <a:cs typeface="Courier New" panose="02070309020205020404" pitchFamily="49" charset="0"/>
              </a:rPr>
              <a:t>remarks:        </a:t>
            </a:r>
            <a:r>
              <a:rPr lang="en-GB" sz="900" b="1" dirty="0" err="1">
                <a:latin typeface="Courier New" panose="02070309020205020404" pitchFamily="49" charset="0"/>
                <a:cs typeface="Courier New" panose="02070309020205020404" pitchFamily="49" charset="0"/>
              </a:rPr>
              <a:t>RTechHandle</a:t>
            </a:r>
            <a:r>
              <a:rPr lang="en-GB" sz="900" b="1" dirty="0">
                <a:latin typeface="Courier New" panose="02070309020205020404" pitchFamily="49" charset="0"/>
                <a:cs typeface="Courier New" panose="02070309020205020404" pitchFamily="49" charset="0"/>
              </a:rPr>
              <a:t>: ZI92-ARIN</a:t>
            </a:r>
          </a:p>
          <a:p>
            <a:r>
              <a:rPr lang="en-GB" sz="900" b="1" dirty="0">
                <a:latin typeface="Courier New" panose="02070309020205020404" pitchFamily="49" charset="0"/>
                <a:cs typeface="Courier New" panose="02070309020205020404" pitchFamily="49" charset="0"/>
              </a:rPr>
              <a:t>remarks:        </a:t>
            </a:r>
            <a:r>
              <a:rPr lang="en-GB" sz="900" b="1" dirty="0" err="1">
                <a:latin typeface="Courier New" panose="02070309020205020404" pitchFamily="49" charset="0"/>
                <a:cs typeface="Courier New" panose="02070309020205020404" pitchFamily="49" charset="0"/>
              </a:rPr>
              <a:t>RTechName</a:t>
            </a:r>
            <a:r>
              <a:rPr lang="en-GB" sz="900" b="1" dirty="0">
                <a:latin typeface="Courier New" panose="02070309020205020404" pitchFamily="49" charset="0"/>
                <a:cs typeface="Courier New" panose="02070309020205020404" pitchFamily="49" charset="0"/>
              </a:rPr>
              <a:t>: IPv6 Promotion Council of Japan</a:t>
            </a:r>
          </a:p>
          <a:p>
            <a:r>
              <a:rPr lang="en-GB" sz="900" b="1" dirty="0">
                <a:latin typeface="Courier New" panose="02070309020205020404" pitchFamily="49" charset="0"/>
                <a:cs typeface="Courier New" panose="02070309020205020404" pitchFamily="49" charset="0"/>
              </a:rPr>
              <a:t>remarks:        </a:t>
            </a:r>
            <a:r>
              <a:rPr lang="en-GB" sz="900" b="1" dirty="0" err="1">
                <a:latin typeface="Courier New" panose="02070309020205020404" pitchFamily="49" charset="0"/>
                <a:cs typeface="Courier New" panose="02070309020205020404" pitchFamily="49" charset="0"/>
              </a:rPr>
              <a:t>RTechPhone</a:t>
            </a:r>
            <a:r>
              <a:rPr lang="en-GB" sz="900" b="1" dirty="0">
                <a:latin typeface="Courier New" panose="02070309020205020404" pitchFamily="49" charset="0"/>
                <a:cs typeface="Courier New" panose="02070309020205020404" pitchFamily="49" charset="0"/>
              </a:rPr>
              <a:t>: +81-3-3548-2601</a:t>
            </a:r>
          </a:p>
          <a:p>
            <a:r>
              <a:rPr lang="en-GB" sz="900" b="1" dirty="0">
                <a:latin typeface="Courier New" panose="02070309020205020404" pitchFamily="49" charset="0"/>
                <a:cs typeface="Courier New" panose="02070309020205020404" pitchFamily="49" charset="0"/>
              </a:rPr>
              <a:t>remarks:        </a:t>
            </a:r>
            <a:r>
              <a:rPr lang="en-GB" sz="900" b="1" dirty="0" err="1">
                <a:latin typeface="Courier New" panose="02070309020205020404" pitchFamily="49" charset="0"/>
                <a:cs typeface="Courier New" panose="02070309020205020404" pitchFamily="49" charset="0"/>
              </a:rPr>
              <a:t>RTechEmail</a:t>
            </a:r>
            <a:r>
              <a:rPr lang="en-GB" sz="900" b="1" dirty="0">
                <a:latin typeface="Courier New" panose="02070309020205020404" pitchFamily="49" charset="0"/>
                <a:cs typeface="Courier New" panose="02070309020205020404" pitchFamily="49" charset="0"/>
              </a:rPr>
              <a:t>: admin@v6nic.net</a:t>
            </a:r>
          </a:p>
        </p:txBody>
      </p:sp>
      <p:sp>
        <p:nvSpPr>
          <p:cNvPr id="6" name="Google Shape;665;g222c3f2cee4_1_108">
            <a:extLst>
              <a:ext uri="{FF2B5EF4-FFF2-40B4-BE49-F238E27FC236}">
                <a16:creationId xmlns:a16="http://schemas.microsoft.com/office/drawing/2014/main" id="{72591A87-8473-C811-4253-0EC74A2357C0}"/>
              </a:ext>
            </a:extLst>
          </p:cNvPr>
          <p:cNvSpPr txBox="1">
            <a:spLocks/>
          </p:cNvSpPr>
          <p:nvPr/>
        </p:nvSpPr>
        <p:spPr>
          <a:xfrm>
            <a:off x="6758610" y="874406"/>
            <a:ext cx="2316480" cy="1950389"/>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SzPts val="1600"/>
            </a:pPr>
            <a:r>
              <a:rPr lang="en-US" b="1" dirty="0">
                <a:solidFill>
                  <a:schemeClr val="bg1"/>
                </a:solidFill>
              </a:rPr>
              <a:t>43/8 was used by IPv6 Promotion Council of Japan for IPv6 transition experimental purposes</a:t>
            </a:r>
          </a:p>
          <a:p>
            <a:pPr>
              <a:lnSpc>
                <a:spcPct val="110000"/>
              </a:lnSpc>
              <a:buSzPts val="1600"/>
            </a:pPr>
            <a:endParaRPr lang="en-US" b="1" dirty="0">
              <a:solidFill>
                <a:schemeClr val="bg1"/>
              </a:solidFill>
            </a:endParaRPr>
          </a:p>
          <a:p>
            <a:pPr>
              <a:lnSpc>
                <a:spcPct val="110000"/>
              </a:lnSpc>
              <a:buSzPts val="1600"/>
            </a:pPr>
            <a:r>
              <a:rPr lang="en-US" b="1" dirty="0">
                <a:solidFill>
                  <a:schemeClr val="bg1"/>
                </a:solidFill>
              </a:rPr>
              <a:t>No specific entry for this /24 in any RIR database</a:t>
            </a:r>
          </a:p>
        </p:txBody>
      </p:sp>
    </p:spTree>
    <p:extLst>
      <p:ext uri="{BB962C8B-B14F-4D97-AF65-F5344CB8AC3E}">
        <p14:creationId xmlns:p14="http://schemas.microsoft.com/office/powerpoint/2010/main" val="3148775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8DA837-D6E7-2343-2F0E-C08988893EAE}"/>
              </a:ext>
            </a:extLst>
          </p:cNvPr>
          <p:cNvSpPr>
            <a:spLocks noGrp="1"/>
          </p:cNvSpPr>
          <p:nvPr>
            <p:ph type="title"/>
          </p:nvPr>
        </p:nvSpPr>
        <p:spPr>
          <a:xfrm>
            <a:off x="457200" y="438150"/>
            <a:ext cx="7620000" cy="422672"/>
          </a:xfrm>
        </p:spPr>
        <p:txBody>
          <a:bodyPr/>
          <a:lstStyle/>
          <a:p>
            <a:r>
              <a:rPr lang="en-GB" dirty="0"/>
              <a:t>Why </a:t>
            </a:r>
            <a:r>
              <a:rPr lang="en-GB" dirty="0" err="1"/>
              <a:t>RouteViews</a:t>
            </a:r>
            <a:r>
              <a:rPr lang="en-GB" dirty="0"/>
              <a:t>?</a:t>
            </a:r>
          </a:p>
        </p:txBody>
      </p:sp>
      <p:sp>
        <p:nvSpPr>
          <p:cNvPr id="8" name="Text Placeholder 7">
            <a:extLst>
              <a:ext uri="{FF2B5EF4-FFF2-40B4-BE49-F238E27FC236}">
                <a16:creationId xmlns:a16="http://schemas.microsoft.com/office/drawing/2014/main" id="{6F35EEA5-49E5-2D76-A316-77405D3A11B2}"/>
              </a:ext>
            </a:extLst>
          </p:cNvPr>
          <p:cNvSpPr>
            <a:spLocks noGrp="1"/>
          </p:cNvSpPr>
          <p:nvPr>
            <p:ph type="body" idx="1"/>
          </p:nvPr>
        </p:nvSpPr>
        <p:spPr>
          <a:xfrm>
            <a:off x="457200" y="1387078"/>
            <a:ext cx="8229600" cy="3199790"/>
          </a:xfrm>
        </p:spPr>
        <p:txBody>
          <a:bodyPr/>
          <a:lstStyle/>
          <a:p>
            <a:pPr lvl="0"/>
            <a:r>
              <a:rPr lang="en-US" dirty="0"/>
              <a:t>Originally conceived in 1995 as a tool for Internet operators to look at the BGP table from different backbones and locations around the world to troubleshoot and to assess:</a:t>
            </a:r>
          </a:p>
          <a:p>
            <a:pPr lvl="1"/>
            <a:r>
              <a:rPr lang="en-US" dirty="0"/>
              <a:t>Reachability, hijacks, peer visibility, mass withdrawals, and RPKI status</a:t>
            </a:r>
          </a:p>
          <a:p>
            <a:pPr lvl="0"/>
            <a:endParaRPr lang="en-US" dirty="0"/>
          </a:p>
          <a:p>
            <a:pPr lvl="0"/>
            <a:r>
              <a:rPr lang="en-US" dirty="0"/>
              <a:t>Operators who find it a valuable tool also peer to contribute to the value</a:t>
            </a:r>
          </a:p>
          <a:p>
            <a:pPr lvl="0"/>
            <a:endParaRPr lang="en-US" dirty="0"/>
          </a:p>
          <a:p>
            <a:pPr lvl="0"/>
            <a:r>
              <a:rPr lang="en-US" dirty="0"/>
              <a:t>The 26-year data-set of BGP information archived by </a:t>
            </a:r>
            <a:r>
              <a:rPr lang="en-US" dirty="0" err="1"/>
              <a:t>RouteViews</a:t>
            </a:r>
            <a:r>
              <a:rPr lang="en-US" dirty="0"/>
              <a:t> since 1997 has become an invaluable research resource </a:t>
            </a:r>
          </a:p>
          <a:p>
            <a:pPr lvl="1"/>
            <a:r>
              <a:rPr lang="en-US" dirty="0" err="1"/>
              <a:t>RouteViews</a:t>
            </a:r>
            <a:r>
              <a:rPr lang="en-US" dirty="0"/>
              <a:t> data has been used in over 1000 research papers.</a:t>
            </a:r>
          </a:p>
          <a:p>
            <a:pPr lvl="1"/>
            <a:r>
              <a:rPr lang="en-US" dirty="0">
                <a:hlinkClick r:id="rId2"/>
              </a:rPr>
              <a:t>http://www.routeviews.org/routeviews/index.php/papers/</a:t>
            </a:r>
            <a:endParaRPr lang="en-US" dirty="0"/>
          </a:p>
          <a:p>
            <a:endParaRPr lang="en-GB" dirty="0"/>
          </a:p>
        </p:txBody>
      </p:sp>
      <p:sp>
        <p:nvSpPr>
          <p:cNvPr id="9" name="Text Placeholder 8">
            <a:extLst>
              <a:ext uri="{FF2B5EF4-FFF2-40B4-BE49-F238E27FC236}">
                <a16:creationId xmlns:a16="http://schemas.microsoft.com/office/drawing/2014/main" id="{A43CB6D2-001C-CF5B-A0EB-2C25F48A01B8}"/>
              </a:ext>
            </a:extLst>
          </p:cNvPr>
          <p:cNvSpPr>
            <a:spLocks noGrp="1"/>
          </p:cNvSpPr>
          <p:nvPr>
            <p:ph type="body" idx="3"/>
          </p:nvPr>
        </p:nvSpPr>
        <p:spPr>
          <a:xfrm>
            <a:off x="609600" y="1047750"/>
            <a:ext cx="2819400" cy="285750"/>
          </a:xfrm>
        </p:spPr>
        <p:txBody>
          <a:bodyPr/>
          <a:lstStyle/>
          <a:p>
            <a:r>
              <a:rPr lang="en-GB" dirty="0"/>
              <a:t>It’s YOUR Internet</a:t>
            </a:r>
          </a:p>
        </p:txBody>
      </p:sp>
    </p:spTree>
    <p:extLst>
      <p:ext uri="{BB962C8B-B14F-4D97-AF65-F5344CB8AC3E}">
        <p14:creationId xmlns:p14="http://schemas.microsoft.com/office/powerpoint/2010/main" val="4252804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6516D-BCD1-EF32-78CA-E972A1202E91}"/>
              </a:ext>
            </a:extLst>
          </p:cNvPr>
          <p:cNvSpPr>
            <a:spLocks noGrp="1"/>
          </p:cNvSpPr>
          <p:nvPr>
            <p:ph type="title"/>
          </p:nvPr>
        </p:nvSpPr>
        <p:spPr/>
        <p:txBody>
          <a:bodyPr/>
          <a:lstStyle/>
          <a:p>
            <a:r>
              <a:rPr lang="en-GB" dirty="0"/>
              <a:t>Uses Cases</a:t>
            </a:r>
          </a:p>
        </p:txBody>
      </p:sp>
      <p:sp>
        <p:nvSpPr>
          <p:cNvPr id="4" name="Text Placeholder 3">
            <a:extLst>
              <a:ext uri="{FF2B5EF4-FFF2-40B4-BE49-F238E27FC236}">
                <a16:creationId xmlns:a16="http://schemas.microsoft.com/office/drawing/2014/main" id="{ABC09091-E33F-E41F-4ADE-AAD30C27DD32}"/>
              </a:ext>
            </a:extLst>
          </p:cNvPr>
          <p:cNvSpPr>
            <a:spLocks noGrp="1"/>
          </p:cNvSpPr>
          <p:nvPr>
            <p:ph type="body" idx="3"/>
          </p:nvPr>
        </p:nvSpPr>
        <p:spPr/>
        <p:txBody>
          <a:bodyPr/>
          <a:lstStyle/>
          <a:p>
            <a:r>
              <a:rPr lang="en-GB" dirty="0"/>
              <a:t>Invalid ROAs</a:t>
            </a:r>
          </a:p>
        </p:txBody>
      </p:sp>
      <p:sp>
        <p:nvSpPr>
          <p:cNvPr id="12" name="Google Shape;642;g222c3f2cee4_1_50">
            <a:extLst>
              <a:ext uri="{FF2B5EF4-FFF2-40B4-BE49-F238E27FC236}">
                <a16:creationId xmlns:a16="http://schemas.microsoft.com/office/drawing/2014/main" id="{10E771BC-8DBC-DB4E-38F4-755C1996EE03}"/>
              </a:ext>
            </a:extLst>
          </p:cNvPr>
          <p:cNvSpPr txBox="1">
            <a:spLocks/>
          </p:cNvSpPr>
          <p:nvPr/>
        </p:nvSpPr>
        <p:spPr>
          <a:xfrm>
            <a:off x="6263767" y="2252252"/>
            <a:ext cx="2800719" cy="750313"/>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SzPts val="1600"/>
            </a:pPr>
            <a:r>
              <a:rPr lang="en-US" b="1" dirty="0">
                <a:solidFill>
                  <a:schemeClr val="bg1"/>
                </a:solidFill>
              </a:rPr>
              <a:t>This /22 is in APNIC’s AS0 TAL – meaning it is unassigned (classed as a bogon)</a:t>
            </a:r>
          </a:p>
        </p:txBody>
      </p:sp>
      <p:cxnSp>
        <p:nvCxnSpPr>
          <p:cNvPr id="13" name="Google Shape;643;g222c3f2cee4_1_50">
            <a:extLst>
              <a:ext uri="{FF2B5EF4-FFF2-40B4-BE49-F238E27FC236}">
                <a16:creationId xmlns:a16="http://schemas.microsoft.com/office/drawing/2014/main" id="{F07C2F21-1B47-DB5D-6A13-1896966D5E38}"/>
              </a:ext>
            </a:extLst>
          </p:cNvPr>
          <p:cNvCxnSpPr>
            <a:cxnSpLocks/>
          </p:cNvCxnSpPr>
          <p:nvPr/>
        </p:nvCxnSpPr>
        <p:spPr>
          <a:xfrm flipH="1">
            <a:off x="5730764" y="2583778"/>
            <a:ext cx="533005" cy="8523"/>
          </a:xfrm>
          <a:prstGeom prst="straightConnector1">
            <a:avLst/>
          </a:prstGeom>
          <a:noFill/>
          <a:ln w="9525" cap="flat" cmpd="sng">
            <a:solidFill>
              <a:schemeClr val="dk2"/>
            </a:solidFill>
            <a:prstDash val="solid"/>
            <a:round/>
            <a:headEnd type="none" w="sm" len="sm"/>
            <a:tailEnd type="triangle" w="med" len="med"/>
          </a:ln>
        </p:spPr>
      </p:cxnSp>
      <p:sp>
        <p:nvSpPr>
          <p:cNvPr id="3" name="TextBox 2">
            <a:extLst>
              <a:ext uri="{FF2B5EF4-FFF2-40B4-BE49-F238E27FC236}">
                <a16:creationId xmlns:a16="http://schemas.microsoft.com/office/drawing/2014/main" id="{45BF31BB-C3D2-4A5D-1784-40E113DC765A}"/>
              </a:ext>
            </a:extLst>
          </p:cNvPr>
          <p:cNvSpPr txBox="1"/>
          <p:nvPr/>
        </p:nvSpPr>
        <p:spPr>
          <a:xfrm>
            <a:off x="609600" y="1333500"/>
            <a:ext cx="5554726" cy="2192908"/>
          </a:xfrm>
          <a:prstGeom prst="rect">
            <a:avLst/>
          </a:prstGeom>
          <a:noFill/>
        </p:spPr>
        <p:txBody>
          <a:bodyPr wrap="none" rtlCol="0">
            <a:spAutoFit/>
          </a:bodyPr>
          <a:lstStyle/>
          <a:p>
            <a:r>
              <a:rPr lang="en-GB" sz="1050" b="1" dirty="0">
                <a:latin typeface="Courier New" panose="02070309020205020404" pitchFamily="49" charset="0"/>
                <a:cs typeface="Courier New" panose="02070309020205020404" pitchFamily="49" charset="0"/>
              </a:rPr>
              <a:t>route-views2.routeviews.org&gt; </a:t>
            </a:r>
            <a:r>
              <a:rPr lang="en-GB" sz="1050" b="1" dirty="0" err="1">
                <a:latin typeface="Courier New" panose="02070309020205020404" pitchFamily="49" charset="0"/>
                <a:cs typeface="Courier New" panose="02070309020205020404" pitchFamily="49" charset="0"/>
              </a:rPr>
              <a:t>sh</a:t>
            </a:r>
            <a:r>
              <a:rPr lang="en-GB" sz="1050" b="1" dirty="0">
                <a:latin typeface="Courier New" panose="02070309020205020404" pitchFamily="49" charset="0"/>
                <a:cs typeface="Courier New" panose="02070309020205020404" pitchFamily="49" charset="0"/>
              </a:rPr>
              <a:t> </a:t>
            </a:r>
            <a:r>
              <a:rPr lang="en-GB" sz="1050" b="1" dirty="0" err="1">
                <a:latin typeface="Courier New" panose="02070309020205020404" pitchFamily="49" charset="0"/>
                <a:cs typeface="Courier New" panose="02070309020205020404" pitchFamily="49" charset="0"/>
              </a:rPr>
              <a:t>rpki</a:t>
            </a:r>
            <a:r>
              <a:rPr lang="en-GB" sz="1050" b="1" dirty="0">
                <a:latin typeface="Courier New" panose="02070309020205020404" pitchFamily="49" charset="0"/>
                <a:cs typeface="Courier New" panose="02070309020205020404" pitchFamily="49" charset="0"/>
              </a:rPr>
              <a:t> prefix-table | include ^43.255</a:t>
            </a:r>
          </a:p>
          <a:p>
            <a:r>
              <a:rPr lang="en-GB" sz="1050" b="1" dirty="0">
                <a:latin typeface="Courier New" panose="02070309020205020404" pitchFamily="49" charset="0"/>
                <a:cs typeface="Courier New" panose="02070309020205020404" pitchFamily="49" charset="0"/>
              </a:rPr>
              <a:t>…</a:t>
            </a:r>
          </a:p>
          <a:p>
            <a:r>
              <a:rPr lang="en-GB" sz="1050" b="1" dirty="0">
                <a:latin typeface="Courier New" panose="02070309020205020404" pitchFamily="49" charset="0"/>
                <a:cs typeface="Courier New" panose="02070309020205020404" pitchFamily="49" charset="0"/>
              </a:rPr>
              <a:t>43.255.30.0                                 24 -  24   133199</a:t>
            </a:r>
          </a:p>
          <a:p>
            <a:r>
              <a:rPr lang="en-GB" sz="1050" b="1" dirty="0">
                <a:latin typeface="Courier New" panose="02070309020205020404" pitchFamily="49" charset="0"/>
                <a:cs typeface="Courier New" panose="02070309020205020404" pitchFamily="49" charset="0"/>
              </a:rPr>
              <a:t>43.255.30.0                                 24 -  24   133861</a:t>
            </a:r>
          </a:p>
          <a:p>
            <a:r>
              <a:rPr lang="en-GB" sz="1050" b="1" dirty="0">
                <a:latin typeface="Courier New" panose="02070309020205020404" pitchFamily="49" charset="0"/>
                <a:cs typeface="Courier New" panose="02070309020205020404" pitchFamily="49" charset="0"/>
              </a:rPr>
              <a:t>43.255.31.0                                 24 -  24   133199</a:t>
            </a:r>
          </a:p>
          <a:p>
            <a:r>
              <a:rPr lang="en-GB" sz="1050" b="1" dirty="0">
                <a:latin typeface="Courier New" panose="02070309020205020404" pitchFamily="49" charset="0"/>
                <a:cs typeface="Courier New" panose="02070309020205020404" pitchFamily="49" charset="0"/>
              </a:rPr>
              <a:t>43.255.31.0                                 24 -  24   133861</a:t>
            </a:r>
          </a:p>
          <a:p>
            <a:r>
              <a:rPr lang="en-GB" sz="1050" b="1" dirty="0">
                <a:latin typeface="Courier New" panose="02070309020205020404" pitchFamily="49" charset="0"/>
                <a:cs typeface="Courier New" panose="02070309020205020404" pitchFamily="49" charset="0"/>
              </a:rPr>
              <a:t>43.255.24.0                                 22 -  22   18119</a:t>
            </a:r>
          </a:p>
          <a:p>
            <a:r>
              <a:rPr lang="en-GB" sz="1050" b="1" dirty="0">
                <a:latin typeface="Courier New" panose="02070309020205020404" pitchFamily="49" charset="0"/>
                <a:cs typeface="Courier New" panose="02070309020205020404" pitchFamily="49" charset="0"/>
              </a:rPr>
              <a:t>43.255.36.0                                 22 -  22   0</a:t>
            </a:r>
          </a:p>
          <a:p>
            <a:r>
              <a:rPr lang="en-GB" sz="1050" b="1" dirty="0">
                <a:latin typeface="Courier New" panose="02070309020205020404" pitchFamily="49" charset="0"/>
                <a:cs typeface="Courier New" panose="02070309020205020404" pitchFamily="49" charset="0"/>
              </a:rPr>
              <a:t>43.255.53.0                                 24 -  24   59214</a:t>
            </a:r>
          </a:p>
          <a:p>
            <a:r>
              <a:rPr lang="en-GB" sz="1050" b="1" dirty="0">
                <a:latin typeface="Courier New" panose="02070309020205020404" pitchFamily="49" charset="0"/>
                <a:cs typeface="Courier New" panose="02070309020205020404" pitchFamily="49" charset="0"/>
              </a:rPr>
              <a:t>43.255.52.0                                 24 -  24   59214</a:t>
            </a:r>
          </a:p>
          <a:p>
            <a:r>
              <a:rPr lang="en-GB" sz="1050" b="1" dirty="0">
                <a:latin typeface="Courier New" panose="02070309020205020404" pitchFamily="49" charset="0"/>
                <a:cs typeface="Courier New" panose="02070309020205020404" pitchFamily="49" charset="0"/>
              </a:rPr>
              <a:t>43.255.54.0                                 24 -  24   59214</a:t>
            </a:r>
          </a:p>
          <a:p>
            <a:r>
              <a:rPr lang="en-GB" sz="1050" b="1" dirty="0">
                <a:latin typeface="Courier New" panose="02070309020205020404" pitchFamily="49" charset="0"/>
                <a:cs typeface="Courier New" panose="02070309020205020404" pitchFamily="49" charset="0"/>
              </a:rPr>
              <a:t>…</a:t>
            </a:r>
          </a:p>
          <a:p>
            <a:endParaRPr lang="en-GB" sz="1050" b="1" dirty="0">
              <a:latin typeface="Courier New" panose="02070309020205020404" pitchFamily="49" charset="0"/>
              <a:cs typeface="Courier New" panose="02070309020205020404" pitchFamily="49" charset="0"/>
            </a:endParaRPr>
          </a:p>
        </p:txBody>
      </p:sp>
      <p:sp>
        <p:nvSpPr>
          <p:cNvPr id="8" name="TextBox 7">
            <a:extLst>
              <a:ext uri="{FF2B5EF4-FFF2-40B4-BE49-F238E27FC236}">
                <a16:creationId xmlns:a16="http://schemas.microsoft.com/office/drawing/2014/main" id="{F5B5BBC6-AF2C-E7DC-7766-7BBDD3A27E73}"/>
              </a:ext>
            </a:extLst>
          </p:cNvPr>
          <p:cNvSpPr txBox="1"/>
          <p:nvPr/>
        </p:nvSpPr>
        <p:spPr>
          <a:xfrm>
            <a:off x="609600" y="3340526"/>
            <a:ext cx="7805445" cy="1384995"/>
          </a:xfrm>
          <a:prstGeom prst="rect">
            <a:avLst/>
          </a:prstGeom>
          <a:noFill/>
        </p:spPr>
        <p:txBody>
          <a:bodyPr wrap="square" rtlCol="0">
            <a:spAutoFit/>
          </a:bodyPr>
          <a:lstStyle/>
          <a:p>
            <a:r>
              <a:rPr lang="en-GB" dirty="0" err="1"/>
              <a:t>RouteViews</a:t>
            </a:r>
            <a:r>
              <a:rPr lang="en-GB" dirty="0"/>
              <a:t> validators include LACNIC’s and APNIC’s AS0 TALs – so </a:t>
            </a:r>
            <a:r>
              <a:rPr lang="en-GB" dirty="0" err="1"/>
              <a:t>RouteViews</a:t>
            </a:r>
            <a:r>
              <a:rPr lang="en-GB" dirty="0"/>
              <a:t> </a:t>
            </a:r>
            <a:r>
              <a:rPr lang="en-GB" dirty="0" err="1">
                <a:latin typeface="Courier New" panose="02070309020205020404" pitchFamily="49" charset="0"/>
                <a:cs typeface="Courier New" panose="02070309020205020404" pitchFamily="49" charset="0"/>
              </a:rPr>
              <a:t>sh</a:t>
            </a:r>
            <a:r>
              <a:rPr lang="en-GB" dirty="0">
                <a:latin typeface="Courier New" panose="02070309020205020404" pitchFamily="49" charset="0"/>
                <a:cs typeface="Courier New" panose="02070309020205020404" pitchFamily="49" charset="0"/>
              </a:rPr>
              <a:t> </a:t>
            </a:r>
            <a:r>
              <a:rPr lang="en-GB" dirty="0" err="1">
                <a:latin typeface="Courier New" panose="02070309020205020404" pitchFamily="49" charset="0"/>
                <a:cs typeface="Courier New" panose="02070309020205020404" pitchFamily="49" charset="0"/>
              </a:rPr>
              <a:t>bgp</a:t>
            </a:r>
            <a:r>
              <a:rPr lang="en-GB" dirty="0">
                <a:latin typeface="Courier New" panose="02070309020205020404" pitchFamily="49" charset="0"/>
                <a:cs typeface="Courier New" panose="02070309020205020404" pitchFamily="49" charset="0"/>
              </a:rPr>
              <a:t> </a:t>
            </a:r>
            <a:r>
              <a:rPr lang="en-GB" dirty="0"/>
              <a:t>output can indicate prefixes in the BGP table that are flagged by the RIRs as unassigned.</a:t>
            </a:r>
          </a:p>
          <a:p>
            <a:endParaRPr lang="en-GB" dirty="0"/>
          </a:p>
          <a:p>
            <a:r>
              <a:rPr lang="en-GB" dirty="0"/>
              <a:t>Hence the invalid ROA displayed for 43.255.37.0/24</a:t>
            </a:r>
          </a:p>
          <a:p>
            <a:endParaRPr lang="en-GB" dirty="0"/>
          </a:p>
          <a:p>
            <a:r>
              <a:rPr lang="en-GB" dirty="0"/>
              <a:t>AS64021 &amp; AS137451 are both announcing part of an IP address block that is not theirs to use.</a:t>
            </a:r>
          </a:p>
        </p:txBody>
      </p:sp>
    </p:spTree>
    <p:extLst>
      <p:ext uri="{BB962C8B-B14F-4D97-AF65-F5344CB8AC3E}">
        <p14:creationId xmlns:p14="http://schemas.microsoft.com/office/powerpoint/2010/main" val="565542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DC7D-B13D-EDFD-6759-A3069A275991}"/>
              </a:ext>
            </a:extLst>
          </p:cNvPr>
          <p:cNvSpPr>
            <a:spLocks noGrp="1"/>
          </p:cNvSpPr>
          <p:nvPr>
            <p:ph type="title"/>
          </p:nvPr>
        </p:nvSpPr>
        <p:spPr>
          <a:xfrm>
            <a:off x="457200" y="438150"/>
            <a:ext cx="7620000" cy="422672"/>
          </a:xfrm>
        </p:spPr>
        <p:txBody>
          <a:bodyPr/>
          <a:lstStyle/>
          <a:p>
            <a:r>
              <a:rPr lang="en-GB" dirty="0"/>
              <a:t>Other </a:t>
            </a:r>
            <a:r>
              <a:rPr lang="en-GB" dirty="0">
                <a:solidFill>
                  <a:srgbClr val="00B050"/>
                </a:solidFill>
              </a:rPr>
              <a:t>Bits</a:t>
            </a:r>
          </a:p>
        </p:txBody>
      </p:sp>
      <p:sp>
        <p:nvSpPr>
          <p:cNvPr id="3" name="Text Placeholder 2">
            <a:extLst>
              <a:ext uri="{FF2B5EF4-FFF2-40B4-BE49-F238E27FC236}">
                <a16:creationId xmlns:a16="http://schemas.microsoft.com/office/drawing/2014/main" id="{871B1218-F3CC-CAE2-0F5C-C749446F08B3}"/>
              </a:ext>
            </a:extLst>
          </p:cNvPr>
          <p:cNvSpPr>
            <a:spLocks noGrp="1"/>
          </p:cNvSpPr>
          <p:nvPr>
            <p:ph type="body" idx="1"/>
          </p:nvPr>
        </p:nvSpPr>
        <p:spPr>
          <a:xfrm>
            <a:off x="457200" y="1387078"/>
            <a:ext cx="8229600" cy="3199790"/>
          </a:xfrm>
        </p:spPr>
        <p:txBody>
          <a:bodyPr/>
          <a:lstStyle/>
          <a:p>
            <a:r>
              <a:rPr lang="en-AU" dirty="0">
                <a:solidFill>
                  <a:srgbClr val="9454C3"/>
                </a:solidFill>
                <a:hlinkClick r:id="rId2">
                  <a:extLst>
                    <a:ext uri="{A12FA001-AC4F-418D-AE19-62706E023703}">
                      <ahyp:hlinkClr xmlns:ahyp="http://schemas.microsoft.com/office/drawing/2018/hyperlinkcolor" val="tx"/>
                    </a:ext>
                  </a:extLst>
                </a:hlinkClick>
              </a:rPr>
              <a:t>https</a:t>
            </a:r>
            <a:r>
              <a:rPr lang="en-AU" dirty="0">
                <a:solidFill>
                  <a:srgbClr val="0070C0"/>
                </a:solidFill>
                <a:hlinkClick r:id="rId2">
                  <a:extLst>
                    <a:ext uri="{A12FA001-AC4F-418D-AE19-62706E023703}">
                      <ahyp:hlinkClr xmlns:ahyp="http://schemas.microsoft.com/office/drawing/2018/hyperlinkcolor" val="tx"/>
                    </a:ext>
                  </a:extLst>
                </a:hlinkClick>
              </a:rPr>
              <a:t>://lists.nsrc.org/listinfo/routeviews-users</a:t>
            </a:r>
            <a:endParaRPr lang="en-AU" dirty="0">
              <a:solidFill>
                <a:srgbClr val="0070C0"/>
              </a:solidFill>
            </a:endParaRPr>
          </a:p>
          <a:p>
            <a:r>
              <a:rPr lang="en-AU" dirty="0">
                <a:sym typeface="Arial"/>
              </a:rPr>
              <a:t>Also available on the Contact page at </a:t>
            </a:r>
            <a:r>
              <a:rPr lang="en-AU" dirty="0" err="1">
                <a:sym typeface="Arial"/>
              </a:rPr>
              <a:t>routeviews.org</a:t>
            </a:r>
            <a:endParaRPr lang="en-AU" dirty="0">
              <a:sym typeface="Arial"/>
            </a:endParaRPr>
          </a:p>
          <a:p>
            <a:r>
              <a:rPr lang="en-AU" dirty="0">
                <a:sym typeface="Arial"/>
              </a:rPr>
              <a:t>A place to ask questions and receive updates on </a:t>
            </a:r>
            <a:r>
              <a:rPr lang="en-AU" dirty="0" err="1">
                <a:sym typeface="Arial"/>
              </a:rPr>
              <a:t>RouteViews</a:t>
            </a:r>
            <a:r>
              <a:rPr lang="en-AU" dirty="0">
                <a:sym typeface="Arial"/>
              </a:rPr>
              <a:t> activities.</a:t>
            </a:r>
            <a:endParaRPr lang="en-AU" dirty="0"/>
          </a:p>
          <a:p>
            <a:r>
              <a:rPr lang="en-AU" dirty="0">
                <a:sym typeface="Arial"/>
              </a:rPr>
              <a:t>Hosted by the wonderful folks at NSRC.</a:t>
            </a:r>
            <a:endParaRPr lang="en-AU" dirty="0"/>
          </a:p>
        </p:txBody>
      </p:sp>
      <p:sp>
        <p:nvSpPr>
          <p:cNvPr id="4" name="Text Placeholder 3">
            <a:extLst>
              <a:ext uri="{FF2B5EF4-FFF2-40B4-BE49-F238E27FC236}">
                <a16:creationId xmlns:a16="http://schemas.microsoft.com/office/drawing/2014/main" id="{5A403D4D-BCF5-B0BB-FC1F-74728C7E9797}"/>
              </a:ext>
            </a:extLst>
          </p:cNvPr>
          <p:cNvSpPr>
            <a:spLocks noGrp="1"/>
          </p:cNvSpPr>
          <p:nvPr>
            <p:ph type="body" idx="3"/>
          </p:nvPr>
        </p:nvSpPr>
        <p:spPr>
          <a:xfrm>
            <a:off x="609600" y="1047750"/>
            <a:ext cx="2819400" cy="285750"/>
          </a:xfrm>
        </p:spPr>
        <p:txBody>
          <a:bodyPr/>
          <a:lstStyle/>
          <a:p>
            <a:r>
              <a:rPr lang="en-GB" dirty="0" err="1"/>
              <a:t>RouteViews</a:t>
            </a:r>
            <a:r>
              <a:rPr lang="en-GB" dirty="0"/>
              <a:t> email list</a:t>
            </a:r>
          </a:p>
        </p:txBody>
      </p:sp>
    </p:spTree>
    <p:extLst>
      <p:ext uri="{BB962C8B-B14F-4D97-AF65-F5344CB8AC3E}">
        <p14:creationId xmlns:p14="http://schemas.microsoft.com/office/powerpoint/2010/main" val="66286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3554-6309-F831-469E-7964F04F0829}"/>
              </a:ext>
            </a:extLst>
          </p:cNvPr>
          <p:cNvSpPr>
            <a:spLocks noGrp="1"/>
          </p:cNvSpPr>
          <p:nvPr>
            <p:ph type="title"/>
          </p:nvPr>
        </p:nvSpPr>
        <p:spPr/>
        <p:txBody>
          <a:bodyPr/>
          <a:lstStyle/>
          <a:p>
            <a:r>
              <a:rPr lang="en-GB" dirty="0" err="1"/>
              <a:t>RouteViews</a:t>
            </a:r>
            <a:r>
              <a:rPr lang="en-GB" dirty="0"/>
              <a:t> in Asia</a:t>
            </a:r>
          </a:p>
        </p:txBody>
      </p:sp>
      <p:sp>
        <p:nvSpPr>
          <p:cNvPr id="3" name="Text Placeholder 2">
            <a:extLst>
              <a:ext uri="{FF2B5EF4-FFF2-40B4-BE49-F238E27FC236}">
                <a16:creationId xmlns:a16="http://schemas.microsoft.com/office/drawing/2014/main" id="{614F0195-7708-2303-3B8B-7A60FA526FE0}"/>
              </a:ext>
            </a:extLst>
          </p:cNvPr>
          <p:cNvSpPr>
            <a:spLocks noGrp="1"/>
          </p:cNvSpPr>
          <p:nvPr>
            <p:ph type="body" idx="1"/>
          </p:nvPr>
        </p:nvSpPr>
        <p:spPr>
          <a:xfrm>
            <a:off x="457200" y="1387078"/>
            <a:ext cx="4114800" cy="3199790"/>
          </a:xfrm>
        </p:spPr>
        <p:txBody>
          <a:bodyPr/>
          <a:lstStyle/>
          <a:p>
            <a:r>
              <a:rPr lang="en-GB" dirty="0"/>
              <a:t>The </a:t>
            </a:r>
            <a:r>
              <a:rPr lang="en-GB" dirty="0" err="1"/>
              <a:t>RouteViews</a:t>
            </a:r>
            <a:r>
              <a:rPr lang="en-GB" dirty="0"/>
              <a:t> team is continually on the lookout for new locations</a:t>
            </a:r>
          </a:p>
          <a:p>
            <a:r>
              <a:rPr lang="en-GB" dirty="0"/>
              <a:t>More views means better troubleshooting and diagnosis of the global BGP routing system</a:t>
            </a:r>
          </a:p>
          <a:p>
            <a:endParaRPr lang="en-GB" dirty="0"/>
          </a:p>
          <a:p>
            <a:r>
              <a:rPr lang="en-GB" dirty="0"/>
              <a:t>Preferences:</a:t>
            </a:r>
          </a:p>
          <a:p>
            <a:pPr lvl="1"/>
            <a:r>
              <a:rPr lang="en-GB" dirty="0"/>
              <a:t>At an IX</a:t>
            </a:r>
          </a:p>
          <a:p>
            <a:pPr lvl="1"/>
            <a:r>
              <a:rPr lang="en-GB" dirty="0"/>
              <a:t>Rich variety of domestic, regional, and international peers</a:t>
            </a:r>
          </a:p>
          <a:p>
            <a:pPr lvl="1"/>
            <a:r>
              <a:rPr lang="en-GB" dirty="0"/>
              <a:t>IPv4 &amp; IPv6 (of course!)</a:t>
            </a:r>
          </a:p>
          <a:p>
            <a:pPr lvl="1"/>
            <a:r>
              <a:rPr lang="en-GB" dirty="0"/>
              <a:t>Host willing to </a:t>
            </a:r>
            <a:r>
              <a:rPr lang="en-GB" b="1" dirty="0"/>
              <a:t>sponsor</a:t>
            </a:r>
            <a:r>
              <a:rPr lang="en-GB" dirty="0"/>
              <a:t> either a VM or the hosting of a 1RU server</a:t>
            </a:r>
          </a:p>
        </p:txBody>
      </p:sp>
      <p:sp>
        <p:nvSpPr>
          <p:cNvPr id="4" name="Text Placeholder 3">
            <a:extLst>
              <a:ext uri="{FF2B5EF4-FFF2-40B4-BE49-F238E27FC236}">
                <a16:creationId xmlns:a16="http://schemas.microsoft.com/office/drawing/2014/main" id="{73B176EF-D7AB-02C0-FFA5-CE5CA8BBC34E}"/>
              </a:ext>
            </a:extLst>
          </p:cNvPr>
          <p:cNvSpPr>
            <a:spLocks noGrp="1"/>
          </p:cNvSpPr>
          <p:nvPr>
            <p:ph type="body" idx="3"/>
          </p:nvPr>
        </p:nvSpPr>
        <p:spPr>
          <a:xfrm>
            <a:off x="609599" y="1047750"/>
            <a:ext cx="2992341" cy="285750"/>
          </a:xfrm>
        </p:spPr>
        <p:txBody>
          <a:bodyPr/>
          <a:lstStyle/>
          <a:p>
            <a:r>
              <a:rPr lang="en-GB" dirty="0"/>
              <a:t>Looking for new Views</a:t>
            </a:r>
          </a:p>
        </p:txBody>
      </p:sp>
      <p:pic>
        <p:nvPicPr>
          <p:cNvPr id="6" name="Picture 5" descr="A map of the world&#10;&#10;Description automatically generated">
            <a:extLst>
              <a:ext uri="{FF2B5EF4-FFF2-40B4-BE49-F238E27FC236}">
                <a16:creationId xmlns:a16="http://schemas.microsoft.com/office/drawing/2014/main" id="{59FEA907-3209-D3F8-31ED-1574431C4B41}"/>
              </a:ext>
            </a:extLst>
          </p:cNvPr>
          <p:cNvPicPr>
            <a:picLocks noChangeAspect="1"/>
          </p:cNvPicPr>
          <p:nvPr/>
        </p:nvPicPr>
        <p:blipFill>
          <a:blip r:embed="rId2"/>
          <a:stretch>
            <a:fillRect/>
          </a:stretch>
        </p:blipFill>
        <p:spPr>
          <a:xfrm>
            <a:off x="4572000" y="860822"/>
            <a:ext cx="4203550" cy="3844528"/>
          </a:xfrm>
          <a:prstGeom prst="rect">
            <a:avLst/>
          </a:prstGeom>
        </p:spPr>
      </p:pic>
    </p:spTree>
    <p:extLst>
      <p:ext uri="{BB962C8B-B14F-4D97-AF65-F5344CB8AC3E}">
        <p14:creationId xmlns:p14="http://schemas.microsoft.com/office/powerpoint/2010/main" val="4218973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C977-3071-E1DC-2B05-8894CF4F7037}"/>
              </a:ext>
            </a:extLst>
          </p:cNvPr>
          <p:cNvSpPr>
            <a:spLocks noGrp="1"/>
          </p:cNvSpPr>
          <p:nvPr>
            <p:ph type="title"/>
          </p:nvPr>
        </p:nvSpPr>
        <p:spPr/>
        <p:txBody>
          <a:bodyPr/>
          <a:lstStyle/>
          <a:p>
            <a:r>
              <a:rPr lang="en-GB" dirty="0" err="1"/>
              <a:t>RouteViews</a:t>
            </a:r>
            <a:r>
              <a:rPr lang="en-GB" dirty="0"/>
              <a:t> Impact</a:t>
            </a:r>
          </a:p>
        </p:txBody>
      </p:sp>
      <p:sp>
        <p:nvSpPr>
          <p:cNvPr id="3" name="Text Placeholder 2">
            <a:extLst>
              <a:ext uri="{FF2B5EF4-FFF2-40B4-BE49-F238E27FC236}">
                <a16:creationId xmlns:a16="http://schemas.microsoft.com/office/drawing/2014/main" id="{8FB85147-5593-135C-1492-C8E910993151}"/>
              </a:ext>
            </a:extLst>
          </p:cNvPr>
          <p:cNvSpPr>
            <a:spLocks noGrp="1"/>
          </p:cNvSpPr>
          <p:nvPr>
            <p:ph type="body" idx="1"/>
          </p:nvPr>
        </p:nvSpPr>
        <p:spPr/>
        <p:txBody>
          <a:bodyPr>
            <a:normAutofit fontScale="85000" lnSpcReduction="20000"/>
          </a:bodyPr>
          <a:lstStyle/>
          <a:p>
            <a:pPr marL="0" lvl="0" indent="0" algn="l" rtl="0">
              <a:lnSpc>
                <a:spcPct val="150000"/>
              </a:lnSpc>
              <a:spcBef>
                <a:spcPts val="0"/>
              </a:spcBef>
              <a:spcAft>
                <a:spcPts val="0"/>
              </a:spcAft>
              <a:buSzPct val="91476"/>
              <a:buNone/>
            </a:pPr>
            <a:r>
              <a:rPr lang="en-US" sz="1400" i="1" dirty="0">
                <a:solidFill>
                  <a:srgbClr val="222222"/>
                </a:solidFill>
              </a:rPr>
              <a:t>“I should take a moment to mention the </a:t>
            </a:r>
            <a:r>
              <a:rPr lang="en-US" sz="1400" i="1" u="sng" dirty="0">
                <a:solidFill>
                  <a:srgbClr val="1155CC"/>
                </a:solidFill>
                <a:hlinkClick r:id="rId2">
                  <a:extLst>
                    <a:ext uri="{A12FA001-AC4F-418D-AE19-62706E023703}">
                      <ahyp:hlinkClr xmlns:ahyp="http://schemas.microsoft.com/office/drawing/2018/hyperlinkcolor" val="tx"/>
                    </a:ext>
                  </a:extLst>
                </a:hlinkClick>
              </a:rPr>
              <a:t>RouteViews Project</a:t>
            </a:r>
            <a:r>
              <a:rPr lang="en-US" sz="1400" i="1" dirty="0">
                <a:solidFill>
                  <a:srgbClr val="222222"/>
                </a:solidFill>
              </a:rPr>
              <a:t>. It was originally intended to offer a multi-perspective real-time view of the inter-domain routing system, allowing network operators to examine the current visibility of route objects from various points in the inter-domain topology.</a:t>
            </a:r>
          </a:p>
          <a:p>
            <a:pPr marL="0" lvl="0" indent="0" algn="l" rtl="0">
              <a:lnSpc>
                <a:spcPct val="150000"/>
              </a:lnSpc>
              <a:spcBef>
                <a:spcPts val="0"/>
              </a:spcBef>
              <a:spcAft>
                <a:spcPts val="0"/>
              </a:spcAft>
              <a:buSzPct val="91476"/>
              <a:buNone/>
            </a:pPr>
            <a:endParaRPr lang="en-US" sz="1400" i="1" dirty="0">
              <a:solidFill>
                <a:srgbClr val="222222"/>
              </a:solidFill>
            </a:endParaRPr>
          </a:p>
          <a:p>
            <a:pPr marL="0" lvl="0" indent="0" algn="l" rtl="0">
              <a:lnSpc>
                <a:spcPct val="150000"/>
              </a:lnSpc>
              <a:spcBef>
                <a:spcPts val="0"/>
              </a:spcBef>
              <a:spcAft>
                <a:spcPts val="0"/>
              </a:spcAft>
              <a:buSzPct val="91476"/>
              <a:buNone/>
            </a:pPr>
            <a:r>
              <a:rPr lang="en-US" sz="1400" i="1" dirty="0">
                <a:solidFill>
                  <a:srgbClr val="222222"/>
                </a:solidFill>
              </a:rPr>
              <a:t>What makes </a:t>
            </a:r>
            <a:r>
              <a:rPr lang="en-US" sz="1400" i="1" dirty="0" err="1">
                <a:solidFill>
                  <a:srgbClr val="222222"/>
                </a:solidFill>
              </a:rPr>
              <a:t>RouteViews</a:t>
            </a:r>
            <a:r>
              <a:rPr lang="en-US" sz="1400" i="1" dirty="0">
                <a:solidFill>
                  <a:srgbClr val="222222"/>
                </a:solidFill>
              </a:rPr>
              <a:t> so unique is that it archives these routing tables every two hours and has done so for more than two decades. It also archives every BGP update message. </a:t>
            </a:r>
            <a:r>
              <a:rPr lang="en-US" sz="1600" b="1" i="1" dirty="0">
                <a:solidFill>
                  <a:srgbClr val="FF0000"/>
                </a:solidFill>
              </a:rPr>
              <a:t>This vast collection of data is a valuable research data source in its own right</a:t>
            </a:r>
            <a:r>
              <a:rPr lang="en-US" sz="1400" i="1" dirty="0">
                <a:solidFill>
                  <a:srgbClr val="222222"/>
                </a:solidFill>
              </a:rPr>
              <a:t>, and here we are just taking a tiny slice of this data set to look at longer-term routing growth trends.</a:t>
            </a:r>
          </a:p>
          <a:p>
            <a:pPr marL="0" lvl="0" indent="0" algn="l" rtl="0">
              <a:lnSpc>
                <a:spcPct val="150000"/>
              </a:lnSpc>
              <a:spcBef>
                <a:spcPts val="0"/>
              </a:spcBef>
              <a:spcAft>
                <a:spcPts val="0"/>
              </a:spcAft>
              <a:buSzPct val="91476"/>
              <a:buNone/>
            </a:pPr>
            <a:endParaRPr lang="en-US" sz="1400" i="1" dirty="0">
              <a:solidFill>
                <a:srgbClr val="222222"/>
              </a:solidFill>
            </a:endParaRPr>
          </a:p>
          <a:p>
            <a:pPr marL="0" lvl="0" indent="0" algn="l" rtl="0">
              <a:lnSpc>
                <a:spcPct val="150000"/>
              </a:lnSpc>
              <a:spcBef>
                <a:spcPts val="0"/>
              </a:spcBef>
              <a:spcAft>
                <a:spcPts val="0"/>
              </a:spcAft>
              <a:buSzPct val="91476"/>
              <a:buNone/>
            </a:pPr>
            <a:r>
              <a:rPr lang="en-US" sz="1400" i="1" dirty="0">
                <a:solidFill>
                  <a:srgbClr val="222222"/>
                </a:solidFill>
              </a:rPr>
              <a:t>The folk at the </a:t>
            </a:r>
            <a:r>
              <a:rPr lang="en-US" sz="1400" i="1" dirty="0" err="1">
                <a:solidFill>
                  <a:srgbClr val="222222"/>
                </a:solidFill>
              </a:rPr>
              <a:t>RouteViews</a:t>
            </a:r>
            <a:r>
              <a:rPr lang="en-US" sz="1400" i="1" dirty="0">
                <a:solidFill>
                  <a:srgbClr val="222222"/>
                </a:solidFill>
              </a:rPr>
              <a:t> Project, with support from the University of Oregon and the US National Science Foundation, should be commended for their efforts here. This is a very unique data set if you are interested in the evolution of the Internet over the years.” </a:t>
            </a:r>
            <a:endParaRPr lang="en-US" sz="1400" dirty="0"/>
          </a:p>
        </p:txBody>
      </p:sp>
      <p:sp>
        <p:nvSpPr>
          <p:cNvPr id="4" name="Text Placeholder 3">
            <a:extLst>
              <a:ext uri="{FF2B5EF4-FFF2-40B4-BE49-F238E27FC236}">
                <a16:creationId xmlns:a16="http://schemas.microsoft.com/office/drawing/2014/main" id="{964D3768-E59F-5FAE-A1AD-1D306061130F}"/>
              </a:ext>
            </a:extLst>
          </p:cNvPr>
          <p:cNvSpPr>
            <a:spLocks noGrp="1"/>
          </p:cNvSpPr>
          <p:nvPr>
            <p:ph type="body" idx="3"/>
          </p:nvPr>
        </p:nvSpPr>
        <p:spPr>
          <a:xfrm>
            <a:off x="609600" y="1047750"/>
            <a:ext cx="6705600" cy="285750"/>
          </a:xfrm>
        </p:spPr>
        <p:txBody>
          <a:bodyPr/>
          <a:lstStyle/>
          <a:p>
            <a:pPr marL="0" lvl="0" indent="0" algn="l" rtl="0">
              <a:lnSpc>
                <a:spcPct val="115000"/>
              </a:lnSpc>
              <a:spcBef>
                <a:spcPts val="0"/>
              </a:spcBef>
              <a:spcAft>
                <a:spcPts val="0"/>
              </a:spcAft>
              <a:buSzPts val="1600"/>
              <a:buNone/>
            </a:pPr>
            <a:r>
              <a:rPr lang="en-US" sz="1600" b="1" i="1" dirty="0">
                <a:solidFill>
                  <a:schemeClr val="bg1"/>
                </a:solidFill>
                <a:latin typeface="Arial"/>
                <a:ea typeface="Arial"/>
                <a:cs typeface="Arial"/>
                <a:sym typeface="Arial"/>
              </a:rPr>
              <a:t>Geoff Huston wrote in his report, “BGP in 2022 – the routing table”:</a:t>
            </a:r>
            <a:endParaRPr lang="en-US" dirty="0">
              <a:solidFill>
                <a:schemeClr val="bg1"/>
              </a:solidFill>
            </a:endParaRPr>
          </a:p>
        </p:txBody>
      </p:sp>
    </p:spTree>
    <p:extLst>
      <p:ext uri="{BB962C8B-B14F-4D97-AF65-F5344CB8AC3E}">
        <p14:creationId xmlns:p14="http://schemas.microsoft.com/office/powerpoint/2010/main" val="397939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0F93-3267-1038-76FC-E9ACD9BF3D3E}"/>
              </a:ext>
            </a:extLst>
          </p:cNvPr>
          <p:cNvSpPr>
            <a:spLocks noGrp="1"/>
          </p:cNvSpPr>
          <p:nvPr>
            <p:ph type="title"/>
          </p:nvPr>
        </p:nvSpPr>
        <p:spPr/>
        <p:txBody>
          <a:bodyPr/>
          <a:lstStyle/>
          <a:p>
            <a:r>
              <a:rPr lang="en-GB" dirty="0" err="1"/>
              <a:t>RouteViews</a:t>
            </a:r>
            <a:r>
              <a:rPr lang="en-GB" dirty="0"/>
              <a:t> Impact</a:t>
            </a:r>
          </a:p>
        </p:txBody>
      </p:sp>
      <p:sp>
        <p:nvSpPr>
          <p:cNvPr id="3" name="Text Placeholder 2">
            <a:extLst>
              <a:ext uri="{FF2B5EF4-FFF2-40B4-BE49-F238E27FC236}">
                <a16:creationId xmlns:a16="http://schemas.microsoft.com/office/drawing/2014/main" id="{57FC3447-FB57-29BD-9CEE-BA2E41C23102}"/>
              </a:ext>
            </a:extLst>
          </p:cNvPr>
          <p:cNvSpPr>
            <a:spLocks noGrp="1"/>
          </p:cNvSpPr>
          <p:nvPr>
            <p:ph type="body" idx="1"/>
          </p:nvPr>
        </p:nvSpPr>
        <p:spPr/>
        <p:txBody>
          <a:bodyPr>
            <a:normAutofit fontScale="92500" lnSpcReduction="10000"/>
          </a:bodyPr>
          <a:lstStyle/>
          <a:p>
            <a:pPr marL="0" lvl="0" indent="0" algn="l" rtl="0">
              <a:lnSpc>
                <a:spcPct val="115000"/>
              </a:lnSpc>
              <a:spcBef>
                <a:spcPts val="0"/>
              </a:spcBef>
              <a:spcAft>
                <a:spcPts val="0"/>
              </a:spcAft>
              <a:buSzPts val="1100"/>
              <a:buNone/>
            </a:pPr>
            <a:r>
              <a:rPr lang="en-US" i="1" dirty="0">
                <a:solidFill>
                  <a:schemeClr val="dk1"/>
                </a:solidFill>
              </a:rPr>
              <a:t>"The MANRS Observatory relies heavily on </a:t>
            </a:r>
            <a:r>
              <a:rPr lang="en-US" i="1" dirty="0" err="1">
                <a:solidFill>
                  <a:schemeClr val="dk1"/>
                </a:solidFill>
              </a:rPr>
              <a:t>BGPStream</a:t>
            </a:r>
            <a:r>
              <a:rPr lang="en-US" i="1" dirty="0">
                <a:solidFill>
                  <a:schemeClr val="dk1"/>
                </a:solidFill>
              </a:rPr>
              <a:t> and GRIP for the detection of BGP related incidents such as BGP Leaks and BGP mis-origination. It is also very critical to verify that any incident highlighted by these services can be verified independently and to do that </a:t>
            </a:r>
            <a:r>
              <a:rPr lang="en-US" b="1" i="1" dirty="0">
                <a:solidFill>
                  <a:srgbClr val="FF0000"/>
                </a:solidFill>
              </a:rPr>
              <a:t>we require raw BGP data which is made available by 2 sources: RIPE RIS and </a:t>
            </a:r>
            <a:r>
              <a:rPr lang="en-US" b="1" i="1" dirty="0" err="1">
                <a:solidFill>
                  <a:srgbClr val="FF0000"/>
                </a:solidFill>
              </a:rPr>
              <a:t>RouteViews</a:t>
            </a:r>
            <a:r>
              <a:rPr lang="en-US" b="1" i="1" dirty="0">
                <a:solidFill>
                  <a:srgbClr val="FF0000"/>
                </a:solidFill>
              </a:rPr>
              <a:t>. </a:t>
            </a:r>
            <a:r>
              <a:rPr lang="en-US" i="1" dirty="0">
                <a:solidFill>
                  <a:schemeClr val="dk1"/>
                </a:solidFill>
              </a:rPr>
              <a:t>Diversity of data sources is once again very important to verify any such incidents. NSRC, which manages the </a:t>
            </a:r>
            <a:r>
              <a:rPr lang="en-US" i="1" dirty="0" err="1">
                <a:solidFill>
                  <a:schemeClr val="dk1"/>
                </a:solidFill>
              </a:rPr>
              <a:t>RouteViews</a:t>
            </a:r>
            <a:r>
              <a:rPr lang="en-US" i="1" dirty="0">
                <a:solidFill>
                  <a:schemeClr val="dk1"/>
                </a:solidFill>
              </a:rPr>
              <a:t> project, ensures that the routing data they provide is accurate and they have promptly addressed any issues or concerns raised by the MANRS team, whether it is related to changes in the MRT format causing problems in data parsing or helping with BMP data. </a:t>
            </a:r>
            <a:r>
              <a:rPr lang="en-US" b="1" i="1" dirty="0">
                <a:solidFill>
                  <a:srgbClr val="FF0000"/>
                </a:solidFill>
              </a:rPr>
              <a:t>Actively maintaining </a:t>
            </a:r>
            <a:r>
              <a:rPr lang="en-US" b="1" i="1" dirty="0" err="1">
                <a:solidFill>
                  <a:srgbClr val="FF0000"/>
                </a:solidFill>
              </a:rPr>
              <a:t>RouteViews</a:t>
            </a:r>
            <a:r>
              <a:rPr lang="en-US" b="1" i="1" dirty="0">
                <a:solidFill>
                  <a:srgbClr val="FF0000"/>
                </a:solidFill>
              </a:rPr>
              <a:t> provides community service by NSRC.</a:t>
            </a:r>
          </a:p>
          <a:p>
            <a:pPr marL="0" lvl="0" indent="0" algn="l" rtl="0">
              <a:lnSpc>
                <a:spcPct val="115000"/>
              </a:lnSpc>
              <a:spcBef>
                <a:spcPts val="0"/>
              </a:spcBef>
              <a:spcAft>
                <a:spcPts val="0"/>
              </a:spcAft>
              <a:buSzPts val="1100"/>
              <a:buNone/>
            </a:pPr>
            <a:r>
              <a:rPr lang="en-US" i="1" dirty="0">
                <a:solidFill>
                  <a:schemeClr val="dk1"/>
                </a:solidFill>
              </a:rPr>
              <a:t> </a:t>
            </a:r>
          </a:p>
          <a:p>
            <a:pPr marL="0" lvl="0" indent="0" algn="l" rtl="0">
              <a:lnSpc>
                <a:spcPct val="115000"/>
              </a:lnSpc>
              <a:spcBef>
                <a:spcPts val="0"/>
              </a:spcBef>
              <a:spcAft>
                <a:spcPts val="0"/>
              </a:spcAft>
              <a:buSzPts val="1100"/>
              <a:buNone/>
            </a:pPr>
            <a:r>
              <a:rPr lang="en-US" i="1" dirty="0">
                <a:solidFill>
                  <a:schemeClr val="dk1"/>
                </a:solidFill>
              </a:rPr>
              <a:t>MANRS has gained a lot of good reputation in the community due to the support and expertise provided by its partners such as NSRC. NSRC included MANRS Action explanation and implementation guidelines in their training courses for network operators and R&amp;E networks, in their technical video content, and has been promoting various MANRS programs to respective communities specifically in Asia Pacific and Africa where the MANRS participation is low as compared to other regions.”</a:t>
            </a:r>
            <a:endParaRPr lang="en-US" dirty="0"/>
          </a:p>
        </p:txBody>
      </p:sp>
      <p:sp>
        <p:nvSpPr>
          <p:cNvPr id="4" name="Text Placeholder 3">
            <a:extLst>
              <a:ext uri="{FF2B5EF4-FFF2-40B4-BE49-F238E27FC236}">
                <a16:creationId xmlns:a16="http://schemas.microsoft.com/office/drawing/2014/main" id="{7D541FE8-2530-1BAA-987E-8E186D21B982}"/>
              </a:ext>
            </a:extLst>
          </p:cNvPr>
          <p:cNvSpPr>
            <a:spLocks noGrp="1"/>
          </p:cNvSpPr>
          <p:nvPr>
            <p:ph type="body" idx="3"/>
          </p:nvPr>
        </p:nvSpPr>
        <p:spPr/>
        <p:txBody>
          <a:bodyPr/>
          <a:lstStyle/>
          <a:p>
            <a:r>
              <a:rPr lang="en-GB" dirty="0"/>
              <a:t>Aftab Siddiqui</a:t>
            </a:r>
          </a:p>
        </p:txBody>
      </p:sp>
    </p:spTree>
    <p:extLst>
      <p:ext uri="{BB962C8B-B14F-4D97-AF65-F5344CB8AC3E}">
        <p14:creationId xmlns:p14="http://schemas.microsoft.com/office/powerpoint/2010/main" val="597774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0DFA6-0C19-B7C7-F402-9F0AACDEAFED}"/>
              </a:ext>
            </a:extLst>
          </p:cNvPr>
          <p:cNvSpPr>
            <a:spLocks noGrp="1"/>
          </p:cNvSpPr>
          <p:nvPr>
            <p:ph type="title"/>
          </p:nvPr>
        </p:nvSpPr>
        <p:spPr/>
        <p:txBody>
          <a:bodyPr/>
          <a:lstStyle/>
          <a:p>
            <a:r>
              <a:rPr lang="en-GB" dirty="0" err="1"/>
              <a:t>RouteViews</a:t>
            </a:r>
            <a:r>
              <a:rPr lang="en-GB" dirty="0"/>
              <a:t> Impact</a:t>
            </a:r>
          </a:p>
        </p:txBody>
      </p:sp>
      <p:sp>
        <p:nvSpPr>
          <p:cNvPr id="4" name="Text Placeholder 3">
            <a:extLst>
              <a:ext uri="{FF2B5EF4-FFF2-40B4-BE49-F238E27FC236}">
                <a16:creationId xmlns:a16="http://schemas.microsoft.com/office/drawing/2014/main" id="{F91ED515-BAB8-68AA-17DE-09B06BB5BFD2}"/>
              </a:ext>
            </a:extLst>
          </p:cNvPr>
          <p:cNvSpPr>
            <a:spLocks noGrp="1"/>
          </p:cNvSpPr>
          <p:nvPr>
            <p:ph type="body" idx="3"/>
          </p:nvPr>
        </p:nvSpPr>
        <p:spPr>
          <a:xfrm>
            <a:off x="609599" y="1047750"/>
            <a:ext cx="7619999" cy="285750"/>
          </a:xfrm>
        </p:spPr>
        <p:txBody>
          <a:bodyPr/>
          <a:lstStyle/>
          <a:p>
            <a:r>
              <a:rPr lang="en-GB" dirty="0"/>
              <a:t>Barrett Lyon:                           </a:t>
            </a:r>
            <a:r>
              <a:rPr lang="en-GB" sz="1100" dirty="0"/>
              <a:t>https://</a:t>
            </a:r>
            <a:r>
              <a:rPr lang="en-GB" sz="1100" dirty="0" err="1"/>
              <a:t>www.youtube.com</a:t>
            </a:r>
            <a:r>
              <a:rPr lang="en-GB" sz="1100" dirty="0"/>
              <a:t>/</a:t>
            </a:r>
            <a:r>
              <a:rPr lang="en-GB" sz="1100" dirty="0" err="1"/>
              <a:t>watch?v</a:t>
            </a:r>
            <a:r>
              <a:rPr lang="en-GB" sz="1100" dirty="0"/>
              <a:t>=vo5glK9czIE</a:t>
            </a:r>
            <a:endParaRPr lang="en-GB" sz="1600" dirty="0"/>
          </a:p>
        </p:txBody>
      </p:sp>
      <p:pic>
        <p:nvPicPr>
          <p:cNvPr id="5" name="Picture 4" descr="A screenshot of a computer screen&#10;&#10;Description automatically generated">
            <a:extLst>
              <a:ext uri="{FF2B5EF4-FFF2-40B4-BE49-F238E27FC236}">
                <a16:creationId xmlns:a16="http://schemas.microsoft.com/office/drawing/2014/main" id="{53D10137-6E7A-2256-0F3F-68D3F9A4536A}"/>
              </a:ext>
            </a:extLst>
          </p:cNvPr>
          <p:cNvPicPr>
            <a:picLocks noChangeAspect="1"/>
          </p:cNvPicPr>
          <p:nvPr/>
        </p:nvPicPr>
        <p:blipFill>
          <a:blip r:embed="rId2"/>
          <a:stretch>
            <a:fillRect/>
          </a:stretch>
        </p:blipFill>
        <p:spPr>
          <a:xfrm>
            <a:off x="1495816" y="1333650"/>
            <a:ext cx="5987468" cy="3371700"/>
          </a:xfrm>
          <a:prstGeom prst="rect">
            <a:avLst/>
          </a:prstGeom>
        </p:spPr>
      </p:pic>
    </p:spTree>
    <p:extLst>
      <p:ext uri="{BB962C8B-B14F-4D97-AF65-F5344CB8AC3E}">
        <p14:creationId xmlns:p14="http://schemas.microsoft.com/office/powerpoint/2010/main" val="3627710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22de6155fc6_0_243"/>
          <p:cNvSpPr txBox="1">
            <a:spLocks noGrp="1"/>
          </p:cNvSpPr>
          <p:nvPr>
            <p:ph type="title"/>
          </p:nvPr>
        </p:nvSpPr>
        <p:spPr>
          <a:xfrm>
            <a:off x="457200" y="438150"/>
            <a:ext cx="7620000" cy="422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262626"/>
              </a:buClr>
              <a:buSzPts val="3200"/>
              <a:buFont typeface="Arial Black"/>
              <a:buNone/>
            </a:pPr>
            <a:r>
              <a:rPr lang="en-US" dirty="0"/>
              <a:t>THANK </a:t>
            </a:r>
            <a:r>
              <a:rPr lang="en-US" dirty="0">
                <a:solidFill>
                  <a:srgbClr val="1EA349"/>
                </a:solidFill>
              </a:rPr>
              <a:t>YOU</a:t>
            </a:r>
            <a:endParaRPr dirty="0"/>
          </a:p>
        </p:txBody>
      </p:sp>
      <p:sp>
        <p:nvSpPr>
          <p:cNvPr id="747" name="Google Shape;747;g22de6155fc6_0_243"/>
          <p:cNvSpPr txBox="1">
            <a:spLocks noGrp="1"/>
          </p:cNvSpPr>
          <p:nvPr>
            <p:ph type="body" idx="1"/>
          </p:nvPr>
        </p:nvSpPr>
        <p:spPr>
          <a:xfrm>
            <a:off x="228600" y="1047750"/>
            <a:ext cx="8628900" cy="3276600"/>
          </a:xfrm>
          <a:prstGeom prst="rect">
            <a:avLst/>
          </a:prstGeom>
          <a:noFill/>
          <a:ln>
            <a:noFill/>
          </a:ln>
        </p:spPr>
        <p:txBody>
          <a:bodyPr spcFirstLastPara="1" wrap="square" lIns="91425" tIns="45700" rIns="91425" bIns="45700" anchor="ctr" anchorCtr="0">
            <a:normAutofit/>
          </a:bodyPr>
          <a:lstStyle/>
          <a:p>
            <a:pPr marL="0" marR="165100" lvl="0" indent="0" algn="ctr" rtl="0">
              <a:lnSpc>
                <a:spcPct val="138461"/>
              </a:lnSpc>
              <a:spcBef>
                <a:spcPts val="0"/>
              </a:spcBef>
              <a:spcAft>
                <a:spcPts val="0"/>
              </a:spcAft>
              <a:buClr>
                <a:schemeClr val="dk1"/>
              </a:buClr>
              <a:buSzPts val="1100"/>
              <a:buFont typeface="Arial"/>
              <a:buNone/>
            </a:pPr>
            <a:r>
              <a:rPr lang="en-US" sz="3600" u="sng" dirty="0">
                <a:solidFill>
                  <a:schemeClr val="dk1"/>
                </a:solidFill>
              </a:rPr>
              <a:t>Questions?</a:t>
            </a:r>
            <a:endParaRPr sz="3600" b="1" u="sng"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22de6155fc6_0_1"/>
          <p:cNvSpPr txBox="1">
            <a:spLocks noGrp="1"/>
          </p:cNvSpPr>
          <p:nvPr>
            <p:ph type="title"/>
          </p:nvPr>
        </p:nvSpPr>
        <p:spPr>
          <a:xfrm>
            <a:off x="69071" y="882368"/>
            <a:ext cx="2434424" cy="42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sz="1900" dirty="0" err="1"/>
              <a:t>RouteViews</a:t>
            </a:r>
            <a:r>
              <a:rPr lang="en-US" sz="1900" dirty="0"/>
              <a:t> Collector Map</a:t>
            </a:r>
            <a:endParaRPr sz="1800" dirty="0"/>
          </a:p>
        </p:txBody>
      </p:sp>
      <p:pic>
        <p:nvPicPr>
          <p:cNvPr id="4" name="Picture 3" descr="A screenshot of a map&#10;&#10;Description automatically generated">
            <a:extLst>
              <a:ext uri="{FF2B5EF4-FFF2-40B4-BE49-F238E27FC236}">
                <a16:creationId xmlns:a16="http://schemas.microsoft.com/office/drawing/2014/main" id="{E3447592-7F66-0A81-0CE6-EE2EC0BA34E4}"/>
              </a:ext>
            </a:extLst>
          </p:cNvPr>
          <p:cNvPicPr>
            <a:picLocks noChangeAspect="1"/>
          </p:cNvPicPr>
          <p:nvPr/>
        </p:nvPicPr>
        <p:blipFill>
          <a:blip r:embed="rId3"/>
          <a:stretch>
            <a:fillRect/>
          </a:stretch>
        </p:blipFill>
        <p:spPr>
          <a:xfrm>
            <a:off x="2683948" y="-5012"/>
            <a:ext cx="6038633" cy="4684932"/>
          </a:xfrm>
          <a:prstGeom prst="rect">
            <a:avLst/>
          </a:prstGeom>
        </p:spPr>
      </p:pic>
      <p:sp>
        <p:nvSpPr>
          <p:cNvPr id="389" name="Google Shape;389;g22de6155fc6_0_1"/>
          <p:cNvSpPr txBox="1"/>
          <p:nvPr/>
        </p:nvSpPr>
        <p:spPr>
          <a:xfrm>
            <a:off x="-28823" y="2674009"/>
            <a:ext cx="3800723"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dirty="0">
                <a:solidFill>
                  <a:schemeClr val="hlink"/>
                </a:solidFill>
                <a:latin typeface="Arial"/>
                <a:ea typeface="Arial"/>
                <a:cs typeface="Arial"/>
                <a:sym typeface="Arial"/>
                <a:hlinkClick r:id="rId4"/>
              </a:rPr>
              <a:t>http://www.routeviews.org/routeviews/index.php/map/</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462E-5B97-F788-33E0-87DE8598959A}"/>
              </a:ext>
            </a:extLst>
          </p:cNvPr>
          <p:cNvSpPr>
            <a:spLocks noGrp="1"/>
          </p:cNvSpPr>
          <p:nvPr>
            <p:ph type="title"/>
          </p:nvPr>
        </p:nvSpPr>
        <p:spPr>
          <a:xfrm>
            <a:off x="457200" y="438150"/>
            <a:ext cx="7620000" cy="422672"/>
          </a:xfrm>
        </p:spPr>
        <p:txBody>
          <a:bodyPr/>
          <a:lstStyle/>
          <a:p>
            <a:r>
              <a:rPr lang="en-GB" dirty="0"/>
              <a:t>Collector </a:t>
            </a:r>
            <a:r>
              <a:rPr lang="en-GB" dirty="0">
                <a:solidFill>
                  <a:srgbClr val="00B050"/>
                </a:solidFill>
              </a:rPr>
              <a:t>Deployment</a:t>
            </a:r>
          </a:p>
        </p:txBody>
      </p:sp>
      <p:sp>
        <p:nvSpPr>
          <p:cNvPr id="5" name="Text Placeholder 4">
            <a:extLst>
              <a:ext uri="{FF2B5EF4-FFF2-40B4-BE49-F238E27FC236}">
                <a16:creationId xmlns:a16="http://schemas.microsoft.com/office/drawing/2014/main" id="{DFEED1C4-80F6-8611-5EC6-1D9972B9B93B}"/>
              </a:ext>
            </a:extLst>
          </p:cNvPr>
          <p:cNvSpPr>
            <a:spLocks noGrp="1"/>
          </p:cNvSpPr>
          <p:nvPr>
            <p:ph type="body" idx="3"/>
          </p:nvPr>
        </p:nvSpPr>
        <p:spPr>
          <a:xfrm>
            <a:off x="609600" y="1047750"/>
            <a:ext cx="2819400" cy="285750"/>
          </a:xfrm>
        </p:spPr>
        <p:txBody>
          <a:bodyPr/>
          <a:lstStyle/>
          <a:p>
            <a:r>
              <a:rPr lang="en-GB" dirty="0"/>
              <a:t>Locations</a:t>
            </a:r>
          </a:p>
        </p:txBody>
      </p:sp>
      <p:sp>
        <p:nvSpPr>
          <p:cNvPr id="6" name="Text Placeholder 5">
            <a:extLst>
              <a:ext uri="{FF2B5EF4-FFF2-40B4-BE49-F238E27FC236}">
                <a16:creationId xmlns:a16="http://schemas.microsoft.com/office/drawing/2014/main" id="{5CB23606-3B0E-0A66-4BD6-6A307B0F15DF}"/>
              </a:ext>
            </a:extLst>
          </p:cNvPr>
          <p:cNvSpPr>
            <a:spLocks noGrp="1"/>
          </p:cNvSpPr>
          <p:nvPr>
            <p:ph type="body" idx="4"/>
          </p:nvPr>
        </p:nvSpPr>
        <p:spPr>
          <a:xfrm>
            <a:off x="4800600" y="1047750"/>
            <a:ext cx="2819400" cy="285750"/>
          </a:xfrm>
        </p:spPr>
        <p:txBody>
          <a:bodyPr/>
          <a:lstStyle/>
          <a:p>
            <a:r>
              <a:rPr lang="en-GB" dirty="0"/>
              <a:t>Collector</a:t>
            </a:r>
          </a:p>
        </p:txBody>
      </p:sp>
      <p:sp>
        <p:nvSpPr>
          <p:cNvPr id="4" name="Text Placeholder 3">
            <a:extLst>
              <a:ext uri="{FF2B5EF4-FFF2-40B4-BE49-F238E27FC236}">
                <a16:creationId xmlns:a16="http://schemas.microsoft.com/office/drawing/2014/main" id="{97BE0039-45B2-B4E8-F51D-DCFBCA359A54}"/>
              </a:ext>
            </a:extLst>
          </p:cNvPr>
          <p:cNvSpPr>
            <a:spLocks noGrp="1"/>
          </p:cNvSpPr>
          <p:nvPr>
            <p:ph type="body" idx="1"/>
          </p:nvPr>
        </p:nvSpPr>
        <p:spPr>
          <a:xfrm>
            <a:off x="457200" y="1387078"/>
            <a:ext cx="3945673" cy="3199790"/>
          </a:xfrm>
        </p:spPr>
        <p:txBody>
          <a:bodyPr>
            <a:normAutofit/>
          </a:bodyPr>
          <a:lstStyle/>
          <a:p>
            <a:r>
              <a:rPr lang="en-GB" dirty="0"/>
              <a:t>At Internet Exchange Points</a:t>
            </a:r>
          </a:p>
          <a:p>
            <a:pPr lvl="1"/>
            <a:r>
              <a:rPr lang="en-GB" dirty="0"/>
              <a:t>Or </a:t>
            </a:r>
            <a:r>
              <a:rPr lang="en-GB" dirty="0" err="1"/>
              <a:t>DataCentres</a:t>
            </a:r>
            <a:r>
              <a:rPr lang="en-GB" dirty="0"/>
              <a:t> hosting major interconnections</a:t>
            </a:r>
          </a:p>
          <a:p>
            <a:endParaRPr lang="en-GB" dirty="0"/>
          </a:p>
          <a:p>
            <a:r>
              <a:rPr lang="en-GB" dirty="0"/>
              <a:t>Goal is to maximise opportunities for Autonomous Networks to peer with the </a:t>
            </a:r>
            <a:r>
              <a:rPr lang="en-GB" dirty="0" err="1"/>
              <a:t>RouteViews</a:t>
            </a:r>
            <a:r>
              <a:rPr lang="en-GB" dirty="0"/>
              <a:t> collector</a:t>
            </a:r>
          </a:p>
          <a:p>
            <a:endParaRPr lang="en-GB" dirty="0"/>
          </a:p>
          <a:p>
            <a:r>
              <a:rPr lang="en-GB" dirty="0"/>
              <a:t>There are also multi-hop collectors hosted at the University of Oregon</a:t>
            </a:r>
          </a:p>
        </p:txBody>
      </p:sp>
      <p:sp>
        <p:nvSpPr>
          <p:cNvPr id="17" name="Text Placeholder 16">
            <a:extLst>
              <a:ext uri="{FF2B5EF4-FFF2-40B4-BE49-F238E27FC236}">
                <a16:creationId xmlns:a16="http://schemas.microsoft.com/office/drawing/2014/main" id="{CCCB67CF-15F9-4C70-C6BA-241C23D19686}"/>
              </a:ext>
            </a:extLst>
          </p:cNvPr>
          <p:cNvSpPr>
            <a:spLocks noGrp="1"/>
          </p:cNvSpPr>
          <p:nvPr>
            <p:ph type="body" idx="13"/>
          </p:nvPr>
        </p:nvSpPr>
        <p:spPr/>
        <p:txBody>
          <a:bodyPr/>
          <a:lstStyle/>
          <a:p>
            <a:r>
              <a:rPr lang="en-GB" dirty="0"/>
              <a:t>One interface on the IXP peering LAN</a:t>
            </a:r>
          </a:p>
          <a:p>
            <a:pPr lvl="1"/>
            <a:r>
              <a:rPr lang="en-GB" dirty="0"/>
              <a:t>Peering with operators who wish to supply a BGP feed to the </a:t>
            </a:r>
            <a:r>
              <a:rPr lang="en-GB" dirty="0" err="1"/>
              <a:t>RouteViews</a:t>
            </a:r>
            <a:r>
              <a:rPr lang="en-GB" dirty="0"/>
              <a:t> collector</a:t>
            </a:r>
          </a:p>
          <a:p>
            <a:endParaRPr lang="en-GB" dirty="0"/>
          </a:p>
          <a:p>
            <a:r>
              <a:rPr lang="en-GB" dirty="0"/>
              <a:t>One interface for management and backhaul</a:t>
            </a:r>
          </a:p>
          <a:p>
            <a:pPr lvl="1"/>
            <a:r>
              <a:rPr lang="en-GB" dirty="0"/>
              <a:t>Managing the collector</a:t>
            </a:r>
          </a:p>
          <a:p>
            <a:pPr lvl="1"/>
            <a:r>
              <a:rPr lang="en-GB" dirty="0"/>
              <a:t>Sending the collected BGP table &amp; BGP updates for archival at the University of Oregon</a:t>
            </a:r>
          </a:p>
          <a:p>
            <a:endParaRPr lang="en-GB" dirty="0"/>
          </a:p>
        </p:txBody>
      </p:sp>
    </p:spTree>
    <p:extLst>
      <p:ext uri="{BB962C8B-B14F-4D97-AF65-F5344CB8AC3E}">
        <p14:creationId xmlns:p14="http://schemas.microsoft.com/office/powerpoint/2010/main" val="741425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BB76-1F53-C3D6-D969-BA4D32421158}"/>
              </a:ext>
            </a:extLst>
          </p:cNvPr>
          <p:cNvSpPr>
            <a:spLocks noGrp="1"/>
          </p:cNvSpPr>
          <p:nvPr>
            <p:ph type="title"/>
          </p:nvPr>
        </p:nvSpPr>
        <p:spPr>
          <a:xfrm>
            <a:off x="457200" y="438150"/>
            <a:ext cx="7620000" cy="422672"/>
          </a:xfrm>
        </p:spPr>
        <p:txBody>
          <a:bodyPr/>
          <a:lstStyle/>
          <a:p>
            <a:r>
              <a:rPr lang="en-GB" dirty="0"/>
              <a:t>Collectors</a:t>
            </a:r>
          </a:p>
        </p:txBody>
      </p:sp>
      <p:sp>
        <p:nvSpPr>
          <p:cNvPr id="3" name="Text Placeholder 2">
            <a:extLst>
              <a:ext uri="{FF2B5EF4-FFF2-40B4-BE49-F238E27FC236}">
                <a16:creationId xmlns:a16="http://schemas.microsoft.com/office/drawing/2014/main" id="{FBC7E1DC-E410-5C6C-6D5D-20248C32BA3C}"/>
              </a:ext>
            </a:extLst>
          </p:cNvPr>
          <p:cNvSpPr>
            <a:spLocks noGrp="1"/>
          </p:cNvSpPr>
          <p:nvPr>
            <p:ph type="body" idx="1"/>
          </p:nvPr>
        </p:nvSpPr>
        <p:spPr>
          <a:xfrm>
            <a:off x="533400" y="1428749"/>
            <a:ext cx="2362200" cy="3175055"/>
          </a:xfrm>
        </p:spPr>
        <p:txBody>
          <a:bodyPr>
            <a:normAutofit/>
          </a:bodyPr>
          <a:lstStyle/>
          <a:p>
            <a:pPr marL="228600" lvl="0" indent="0"/>
            <a:r>
              <a:rPr lang="en-US" sz="1600" dirty="0"/>
              <a:t>Commodity</a:t>
            </a:r>
          </a:p>
          <a:p>
            <a:pPr lvl="0">
              <a:buFont typeface="Arial" panose="020B0604020202020204" pitchFamily="34" charset="0"/>
              <a:buChar char="•"/>
            </a:pPr>
            <a:r>
              <a:rPr lang="en-US" sz="1600" dirty="0"/>
              <a:t>1RU</a:t>
            </a:r>
          </a:p>
          <a:p>
            <a:pPr lvl="0">
              <a:buFont typeface="Arial" panose="020B0604020202020204" pitchFamily="34" charset="0"/>
              <a:buChar char="•"/>
            </a:pPr>
            <a:r>
              <a:rPr lang="en-US" sz="1600" dirty="0"/>
              <a:t>8-16 Cores </a:t>
            </a:r>
          </a:p>
          <a:p>
            <a:pPr lvl="0">
              <a:buFont typeface="Arial" panose="020B0604020202020204" pitchFamily="34" charset="0"/>
              <a:buChar char="•"/>
            </a:pPr>
            <a:r>
              <a:rPr lang="en-US" sz="1600" dirty="0"/>
              <a:t>32GB RAM</a:t>
            </a:r>
          </a:p>
          <a:p>
            <a:pPr lvl="0">
              <a:buFont typeface="Arial" panose="020B0604020202020204" pitchFamily="34" charset="0"/>
              <a:buChar char="•"/>
            </a:pPr>
            <a:r>
              <a:rPr lang="en-US" sz="1600" dirty="0"/>
              <a:t>400GB-1TB SSD</a:t>
            </a:r>
          </a:p>
          <a:p>
            <a:pPr lvl="0">
              <a:buFont typeface="Arial" panose="020B0604020202020204" pitchFamily="34" charset="0"/>
              <a:buChar char="•"/>
            </a:pPr>
            <a:r>
              <a:rPr lang="en-US" sz="1600" dirty="0"/>
              <a:t>2x 10 GB ethernet</a:t>
            </a:r>
          </a:p>
          <a:p>
            <a:pPr lvl="0">
              <a:buFont typeface="Arial" panose="020B0604020202020204" pitchFamily="34" charset="0"/>
              <a:buChar char="•"/>
            </a:pPr>
            <a:endParaRPr lang="en-US" sz="1600" dirty="0"/>
          </a:p>
          <a:p>
            <a:pPr marL="228600" lvl="0" indent="0"/>
            <a:r>
              <a:rPr lang="en-US" sz="1600" dirty="0"/>
              <a:t>Shipped to the IX</a:t>
            </a:r>
          </a:p>
          <a:p>
            <a:pPr marL="514350" lvl="0" indent="-285750">
              <a:buFont typeface="Arial" panose="020B0604020202020204" pitchFamily="34" charset="0"/>
              <a:buChar char="•"/>
            </a:pPr>
            <a:r>
              <a:rPr lang="en-US" sz="1600" dirty="0"/>
              <a:t>Last resort only</a:t>
            </a:r>
          </a:p>
        </p:txBody>
      </p:sp>
      <p:sp>
        <p:nvSpPr>
          <p:cNvPr id="4" name="Text Placeholder 3">
            <a:extLst>
              <a:ext uri="{FF2B5EF4-FFF2-40B4-BE49-F238E27FC236}">
                <a16:creationId xmlns:a16="http://schemas.microsoft.com/office/drawing/2014/main" id="{0898C088-C7ED-F587-F048-62880FA03F2B}"/>
              </a:ext>
            </a:extLst>
          </p:cNvPr>
          <p:cNvSpPr>
            <a:spLocks noGrp="1"/>
          </p:cNvSpPr>
          <p:nvPr>
            <p:ph type="body" idx="2"/>
          </p:nvPr>
        </p:nvSpPr>
        <p:spPr>
          <a:xfrm>
            <a:off x="533400" y="1047750"/>
            <a:ext cx="2103120" cy="285750"/>
          </a:xfrm>
        </p:spPr>
        <p:txBody>
          <a:bodyPr/>
          <a:lstStyle/>
          <a:p>
            <a:r>
              <a:rPr lang="en-GB" b="1" dirty="0"/>
              <a:t>Hardware</a:t>
            </a:r>
          </a:p>
        </p:txBody>
      </p:sp>
      <p:sp>
        <p:nvSpPr>
          <p:cNvPr id="5" name="Text Placeholder 4">
            <a:extLst>
              <a:ext uri="{FF2B5EF4-FFF2-40B4-BE49-F238E27FC236}">
                <a16:creationId xmlns:a16="http://schemas.microsoft.com/office/drawing/2014/main" id="{67B4423A-F1C6-4494-E026-9ECB4FDFEAAB}"/>
              </a:ext>
            </a:extLst>
          </p:cNvPr>
          <p:cNvSpPr>
            <a:spLocks noGrp="1"/>
          </p:cNvSpPr>
          <p:nvPr>
            <p:ph type="body" idx="3"/>
          </p:nvPr>
        </p:nvSpPr>
        <p:spPr>
          <a:xfrm>
            <a:off x="3352800" y="1047750"/>
            <a:ext cx="2133600" cy="285750"/>
          </a:xfrm>
        </p:spPr>
        <p:txBody>
          <a:bodyPr/>
          <a:lstStyle/>
          <a:p>
            <a:r>
              <a:rPr lang="en-GB" b="1" dirty="0"/>
              <a:t>Hosted</a:t>
            </a:r>
          </a:p>
        </p:txBody>
      </p:sp>
      <p:sp>
        <p:nvSpPr>
          <p:cNvPr id="6" name="Text Placeholder 5">
            <a:extLst>
              <a:ext uri="{FF2B5EF4-FFF2-40B4-BE49-F238E27FC236}">
                <a16:creationId xmlns:a16="http://schemas.microsoft.com/office/drawing/2014/main" id="{D6A565FB-A493-A507-0DCB-492E5F1EE3AD}"/>
              </a:ext>
            </a:extLst>
          </p:cNvPr>
          <p:cNvSpPr>
            <a:spLocks noGrp="1"/>
          </p:cNvSpPr>
          <p:nvPr>
            <p:ph type="body" idx="4"/>
          </p:nvPr>
        </p:nvSpPr>
        <p:spPr>
          <a:xfrm>
            <a:off x="6248400" y="1047750"/>
            <a:ext cx="2133600" cy="285750"/>
          </a:xfrm>
        </p:spPr>
        <p:txBody>
          <a:bodyPr/>
          <a:lstStyle/>
          <a:p>
            <a:r>
              <a:rPr lang="en-GB" b="1" dirty="0"/>
              <a:t>Software</a:t>
            </a:r>
          </a:p>
        </p:txBody>
      </p:sp>
      <p:sp>
        <p:nvSpPr>
          <p:cNvPr id="14" name="Text Placeholder 13">
            <a:extLst>
              <a:ext uri="{FF2B5EF4-FFF2-40B4-BE49-F238E27FC236}">
                <a16:creationId xmlns:a16="http://schemas.microsoft.com/office/drawing/2014/main" id="{2736410F-0F98-C880-E541-6D2BA2603562}"/>
              </a:ext>
            </a:extLst>
          </p:cNvPr>
          <p:cNvSpPr>
            <a:spLocks noGrp="1"/>
          </p:cNvSpPr>
          <p:nvPr>
            <p:ph type="body" idx="5"/>
          </p:nvPr>
        </p:nvSpPr>
        <p:spPr>
          <a:xfrm>
            <a:off x="3352800" y="1428750"/>
            <a:ext cx="2362200" cy="3175054"/>
          </a:xfrm>
        </p:spPr>
        <p:txBody>
          <a:bodyPr>
            <a:noAutofit/>
          </a:bodyPr>
          <a:lstStyle/>
          <a:p>
            <a:pPr marL="228600" indent="0"/>
            <a:r>
              <a:rPr lang="en-US" sz="1600" dirty="0"/>
              <a:t>Virtual Machine</a:t>
            </a:r>
          </a:p>
          <a:p>
            <a:pPr>
              <a:buFont typeface="Arial" panose="020B0604020202020204" pitchFamily="34" charset="0"/>
              <a:buChar char="•"/>
            </a:pPr>
            <a:r>
              <a:rPr lang="en-US" sz="1600" dirty="0"/>
              <a:t>4 vCPU</a:t>
            </a:r>
          </a:p>
          <a:p>
            <a:pPr>
              <a:buFont typeface="Arial" panose="020B0604020202020204" pitchFamily="34" charset="0"/>
              <a:buChar char="•"/>
            </a:pPr>
            <a:r>
              <a:rPr lang="en-US" sz="1600" dirty="0"/>
              <a:t>32GB RAM</a:t>
            </a:r>
          </a:p>
          <a:p>
            <a:pPr>
              <a:buFont typeface="Arial" panose="020B0604020202020204" pitchFamily="34" charset="0"/>
              <a:buChar char="•"/>
            </a:pPr>
            <a:r>
              <a:rPr lang="en-US" sz="1600" dirty="0"/>
              <a:t>200GB Storage</a:t>
            </a:r>
          </a:p>
          <a:p>
            <a:pPr>
              <a:buFont typeface="Arial" panose="020B0604020202020204" pitchFamily="34" charset="0"/>
              <a:buChar char="•"/>
            </a:pPr>
            <a:r>
              <a:rPr lang="en-US" sz="1600" dirty="0"/>
              <a:t>Peering Interface</a:t>
            </a:r>
          </a:p>
          <a:p>
            <a:pPr>
              <a:buFont typeface="Arial" panose="020B0604020202020204" pitchFamily="34" charset="0"/>
              <a:buChar char="•"/>
            </a:pPr>
            <a:r>
              <a:rPr lang="en-US" sz="1600" dirty="0"/>
              <a:t>Transit Interface</a:t>
            </a:r>
          </a:p>
          <a:p>
            <a:pPr>
              <a:buFont typeface="Arial" panose="020B0604020202020204" pitchFamily="34" charset="0"/>
              <a:buChar char="•"/>
            </a:pPr>
            <a:endParaRPr lang="en-US" sz="1600" dirty="0"/>
          </a:p>
          <a:p>
            <a:pPr marL="228600" indent="0"/>
            <a:r>
              <a:rPr lang="en-US" sz="1600" dirty="0"/>
              <a:t>Preferred option</a:t>
            </a:r>
          </a:p>
          <a:p>
            <a:pPr marL="514350" indent="-285750">
              <a:buFont typeface="Arial" panose="020B0604020202020204" pitchFamily="34" charset="0"/>
              <a:buChar char="•"/>
            </a:pPr>
            <a:r>
              <a:rPr lang="en-US" sz="1600" dirty="0"/>
              <a:t>Quicker to deploy</a:t>
            </a:r>
          </a:p>
          <a:p>
            <a:pPr marL="514350" indent="-285750">
              <a:buFont typeface="Arial" panose="020B0604020202020204" pitchFamily="34" charset="0"/>
              <a:buChar char="•"/>
            </a:pPr>
            <a:r>
              <a:rPr lang="en-US" sz="1600" dirty="0"/>
              <a:t>Easier to maintain</a:t>
            </a:r>
          </a:p>
          <a:p>
            <a:pPr marL="514350" indent="-285750">
              <a:buFont typeface="Arial" panose="020B0604020202020204" pitchFamily="34" charset="0"/>
              <a:buChar char="•"/>
            </a:pPr>
            <a:r>
              <a:rPr lang="en-US" sz="1600" dirty="0"/>
              <a:t>Easier to update</a:t>
            </a:r>
          </a:p>
        </p:txBody>
      </p:sp>
      <p:sp>
        <p:nvSpPr>
          <p:cNvPr id="22" name="Text Placeholder 21">
            <a:extLst>
              <a:ext uri="{FF2B5EF4-FFF2-40B4-BE49-F238E27FC236}">
                <a16:creationId xmlns:a16="http://schemas.microsoft.com/office/drawing/2014/main" id="{C126220B-EB5D-9D4B-9C87-4830E300D4EC}"/>
              </a:ext>
            </a:extLst>
          </p:cNvPr>
          <p:cNvSpPr>
            <a:spLocks noGrp="1"/>
          </p:cNvSpPr>
          <p:nvPr>
            <p:ph type="body" idx="6"/>
          </p:nvPr>
        </p:nvSpPr>
        <p:spPr>
          <a:xfrm>
            <a:off x="6248400" y="1428750"/>
            <a:ext cx="2362200" cy="2800350"/>
          </a:xfrm>
        </p:spPr>
        <p:txBody>
          <a:bodyPr>
            <a:normAutofit/>
          </a:bodyPr>
          <a:lstStyle/>
          <a:p>
            <a:pPr marL="228600" lvl="0" indent="0"/>
            <a:r>
              <a:rPr lang="en-US" sz="1600" dirty="0" err="1"/>
              <a:t>OpenSource</a:t>
            </a:r>
            <a:endParaRPr lang="en-US" sz="1600" dirty="0"/>
          </a:p>
          <a:p>
            <a:pPr lvl="0">
              <a:buFont typeface="Arial" panose="020B0604020202020204" pitchFamily="34" charset="0"/>
              <a:buChar char="•"/>
            </a:pPr>
            <a:r>
              <a:rPr lang="en-US" sz="1600" dirty="0"/>
              <a:t>Ubuntu LTS with FRR</a:t>
            </a:r>
          </a:p>
          <a:p>
            <a:pPr>
              <a:buFont typeface="Arial" panose="020B0604020202020204" pitchFamily="34" charset="0"/>
              <a:buChar char="•"/>
            </a:pPr>
            <a:endParaRPr lang="en-US" sz="1600" dirty="0"/>
          </a:p>
          <a:p>
            <a:pPr>
              <a:buFont typeface="Arial" panose="020B0604020202020204" pitchFamily="34" charset="0"/>
              <a:buChar char="•"/>
            </a:pPr>
            <a:r>
              <a:rPr lang="en-US" sz="1600" dirty="0"/>
              <a:t>Legacy: CentOS with Quagga</a:t>
            </a:r>
          </a:p>
        </p:txBody>
      </p:sp>
    </p:spTree>
    <p:extLst>
      <p:ext uri="{BB962C8B-B14F-4D97-AF65-F5344CB8AC3E}">
        <p14:creationId xmlns:p14="http://schemas.microsoft.com/office/powerpoint/2010/main" val="1101392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BB102D1-963B-9CF8-389B-1BEF0CA5221C}"/>
              </a:ext>
            </a:extLst>
          </p:cNvPr>
          <p:cNvSpPr>
            <a:spLocks noGrp="1"/>
          </p:cNvSpPr>
          <p:nvPr>
            <p:ph type="title"/>
          </p:nvPr>
        </p:nvSpPr>
        <p:spPr>
          <a:xfrm>
            <a:off x="457200" y="438150"/>
            <a:ext cx="7620000" cy="422672"/>
          </a:xfrm>
        </p:spPr>
        <p:txBody>
          <a:bodyPr/>
          <a:lstStyle/>
          <a:p>
            <a:r>
              <a:rPr lang="en-US" dirty="0"/>
              <a:t>Collector </a:t>
            </a:r>
            <a:r>
              <a:rPr lang="en-US" dirty="0">
                <a:solidFill>
                  <a:srgbClr val="00B050"/>
                </a:solidFill>
              </a:rPr>
              <a:t>Deployment</a:t>
            </a:r>
            <a:endParaRPr lang="en-GB" dirty="0">
              <a:solidFill>
                <a:srgbClr val="00B050"/>
              </a:solidFill>
            </a:endParaRPr>
          </a:p>
        </p:txBody>
      </p:sp>
      <p:sp>
        <p:nvSpPr>
          <p:cNvPr id="10" name="Text Placeholder 9">
            <a:extLst>
              <a:ext uri="{FF2B5EF4-FFF2-40B4-BE49-F238E27FC236}">
                <a16:creationId xmlns:a16="http://schemas.microsoft.com/office/drawing/2014/main" id="{3D7FA242-90A4-A544-07DA-0D94DB04A15B}"/>
              </a:ext>
            </a:extLst>
          </p:cNvPr>
          <p:cNvSpPr>
            <a:spLocks noGrp="1"/>
          </p:cNvSpPr>
          <p:nvPr>
            <p:ph type="body" idx="1"/>
          </p:nvPr>
        </p:nvSpPr>
        <p:spPr>
          <a:xfrm>
            <a:off x="457200" y="1387078"/>
            <a:ext cx="8229600" cy="3199790"/>
          </a:xfrm>
        </p:spPr>
        <p:txBody>
          <a:bodyPr>
            <a:normAutofit lnSpcReduction="10000"/>
          </a:bodyPr>
          <a:lstStyle/>
          <a:p>
            <a:r>
              <a:rPr lang="en-GB" dirty="0"/>
              <a:t>Advantages</a:t>
            </a:r>
          </a:p>
          <a:p>
            <a:pPr lvl="1"/>
            <a:r>
              <a:rPr lang="en-US" dirty="0">
                <a:sym typeface="Calibri"/>
              </a:rPr>
              <a:t>If you can reach the collector, you can peer.</a:t>
            </a:r>
          </a:p>
          <a:p>
            <a:r>
              <a:rPr lang="en-US" dirty="0">
                <a:sym typeface="Calibri"/>
              </a:rPr>
              <a:t>Disadvantages</a:t>
            </a:r>
          </a:p>
          <a:p>
            <a:pPr lvl="1"/>
            <a:r>
              <a:rPr lang="en-US" dirty="0">
                <a:sym typeface="Calibri"/>
              </a:rPr>
              <a:t>Multi-hop </a:t>
            </a:r>
            <a:r>
              <a:rPr lang="en-US" dirty="0" err="1">
                <a:sym typeface="Calibri"/>
              </a:rPr>
              <a:t>peerings</a:t>
            </a:r>
            <a:r>
              <a:rPr lang="en-US" dirty="0">
                <a:sym typeface="Calibri"/>
              </a:rPr>
              <a:t> are subject to the routing anomalies </a:t>
            </a:r>
            <a:r>
              <a:rPr lang="en-US" dirty="0" err="1">
                <a:sym typeface="Calibri"/>
              </a:rPr>
              <a:t>RouteViews</a:t>
            </a:r>
            <a:r>
              <a:rPr lang="en-US" dirty="0">
                <a:sym typeface="Calibri"/>
              </a:rPr>
              <a:t> seeks to observe and archive.</a:t>
            </a:r>
          </a:p>
          <a:p>
            <a:pPr lvl="1"/>
            <a:endParaRPr lang="en-US" dirty="0">
              <a:sym typeface="Calibri"/>
            </a:endParaRPr>
          </a:p>
          <a:p>
            <a:endParaRPr lang="en-GB" dirty="0"/>
          </a:p>
          <a:p>
            <a:r>
              <a:rPr lang="en-US" dirty="0">
                <a:sym typeface="Calibri"/>
              </a:rPr>
              <a:t>Advantages</a:t>
            </a:r>
          </a:p>
          <a:p>
            <a:pPr lvl="1"/>
            <a:r>
              <a:rPr lang="en-US" dirty="0">
                <a:sym typeface="Calibri"/>
              </a:rPr>
              <a:t>Better positioned to address multi-hop issues.</a:t>
            </a:r>
          </a:p>
          <a:p>
            <a:pPr lvl="1"/>
            <a:r>
              <a:rPr lang="en-US" dirty="0">
                <a:sym typeface="Calibri"/>
              </a:rPr>
              <a:t>Geographic diversity.</a:t>
            </a:r>
          </a:p>
          <a:p>
            <a:pPr lvl="1"/>
            <a:r>
              <a:rPr lang="en-US" dirty="0">
                <a:sym typeface="Calibri"/>
              </a:rPr>
              <a:t>Peering diversity.</a:t>
            </a:r>
          </a:p>
          <a:p>
            <a:pPr lvl="1"/>
            <a:r>
              <a:rPr lang="en-US" dirty="0">
                <a:sym typeface="Calibri"/>
              </a:rPr>
              <a:t>Scalable.</a:t>
            </a:r>
          </a:p>
          <a:p>
            <a:r>
              <a:rPr lang="en-US" dirty="0">
                <a:sym typeface="Calibri"/>
              </a:rPr>
              <a:t>Disadvantages</a:t>
            </a:r>
          </a:p>
          <a:p>
            <a:pPr lvl="1"/>
            <a:r>
              <a:rPr lang="en-US" dirty="0">
                <a:sym typeface="Calibri"/>
              </a:rPr>
              <a:t>More infrastructure to manage.</a:t>
            </a:r>
          </a:p>
        </p:txBody>
      </p:sp>
      <p:sp>
        <p:nvSpPr>
          <p:cNvPr id="11" name="Text Placeholder 10">
            <a:extLst>
              <a:ext uri="{FF2B5EF4-FFF2-40B4-BE49-F238E27FC236}">
                <a16:creationId xmlns:a16="http://schemas.microsoft.com/office/drawing/2014/main" id="{039A7555-54F4-019A-7221-6223F0D1B8C4}"/>
              </a:ext>
            </a:extLst>
          </p:cNvPr>
          <p:cNvSpPr>
            <a:spLocks noGrp="1"/>
          </p:cNvSpPr>
          <p:nvPr>
            <p:ph type="body" idx="3"/>
          </p:nvPr>
        </p:nvSpPr>
        <p:spPr>
          <a:xfrm>
            <a:off x="609600" y="1047750"/>
            <a:ext cx="2819400" cy="285750"/>
          </a:xfrm>
        </p:spPr>
        <p:txBody>
          <a:bodyPr/>
          <a:lstStyle/>
          <a:p>
            <a:r>
              <a:rPr lang="en-GB" b="1" dirty="0"/>
              <a:t>Multi-hop</a:t>
            </a:r>
          </a:p>
        </p:txBody>
      </p:sp>
      <p:sp>
        <p:nvSpPr>
          <p:cNvPr id="18" name="Text Placeholder 10">
            <a:extLst>
              <a:ext uri="{FF2B5EF4-FFF2-40B4-BE49-F238E27FC236}">
                <a16:creationId xmlns:a16="http://schemas.microsoft.com/office/drawing/2014/main" id="{14BE832B-8FF8-CDAB-78CF-D599429B3F45}"/>
              </a:ext>
            </a:extLst>
          </p:cNvPr>
          <p:cNvSpPr txBox="1">
            <a:spLocks/>
          </p:cNvSpPr>
          <p:nvPr/>
        </p:nvSpPr>
        <p:spPr>
          <a:xfrm>
            <a:off x="609600" y="2571750"/>
            <a:ext cx="2819400" cy="285750"/>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lt1"/>
              </a:buClr>
              <a:buSzPts val="1600"/>
              <a:buFont typeface="Arial"/>
              <a:buNone/>
              <a:defRPr sz="1500" b="0" i="0" u="none" strike="noStrike" cap="none"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marR="0" lvl="1"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2pPr>
            <a:lvl3pPr marL="1371600" marR="0" lvl="2"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3pPr>
            <a:lvl4pPr marL="1828800" marR="0" lvl="3"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4pPr>
            <a:lvl5pPr marL="2286000" marR="0" lvl="4"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r>
              <a:rPr lang="en-GB" b="1" dirty="0"/>
              <a:t>IX hosted/collocated</a:t>
            </a:r>
          </a:p>
        </p:txBody>
      </p:sp>
    </p:spTree>
    <p:extLst>
      <p:ext uri="{BB962C8B-B14F-4D97-AF65-F5344CB8AC3E}">
        <p14:creationId xmlns:p14="http://schemas.microsoft.com/office/powerpoint/2010/main" val="4213162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AF38-833B-7990-DF00-1699373502DC}"/>
              </a:ext>
            </a:extLst>
          </p:cNvPr>
          <p:cNvSpPr>
            <a:spLocks noGrp="1"/>
          </p:cNvSpPr>
          <p:nvPr>
            <p:ph type="title"/>
          </p:nvPr>
        </p:nvSpPr>
        <p:spPr>
          <a:xfrm>
            <a:off x="457200" y="438150"/>
            <a:ext cx="7620000" cy="422672"/>
          </a:xfrm>
        </p:spPr>
        <p:txBody>
          <a:bodyPr/>
          <a:lstStyle/>
          <a:p>
            <a:r>
              <a:rPr lang="en-GB" dirty="0"/>
              <a:t>Collector </a:t>
            </a:r>
            <a:r>
              <a:rPr lang="en-GB" dirty="0">
                <a:solidFill>
                  <a:srgbClr val="00B050"/>
                </a:solidFill>
              </a:rPr>
              <a:t>Data</a:t>
            </a:r>
          </a:p>
        </p:txBody>
      </p:sp>
      <p:sp>
        <p:nvSpPr>
          <p:cNvPr id="3" name="Text Placeholder 2">
            <a:extLst>
              <a:ext uri="{FF2B5EF4-FFF2-40B4-BE49-F238E27FC236}">
                <a16:creationId xmlns:a16="http://schemas.microsoft.com/office/drawing/2014/main" id="{65417E03-1552-8040-8117-5D27DDE2683E}"/>
              </a:ext>
            </a:extLst>
          </p:cNvPr>
          <p:cNvSpPr>
            <a:spLocks noGrp="1"/>
          </p:cNvSpPr>
          <p:nvPr>
            <p:ph type="body" idx="1"/>
          </p:nvPr>
        </p:nvSpPr>
        <p:spPr>
          <a:xfrm>
            <a:off x="457200" y="1387078"/>
            <a:ext cx="8229600" cy="3199790"/>
          </a:xfrm>
        </p:spPr>
        <p:txBody>
          <a:bodyPr>
            <a:normAutofit lnSpcReduction="10000"/>
          </a:bodyPr>
          <a:lstStyle/>
          <a:p>
            <a:pPr lvl="0"/>
            <a:r>
              <a:rPr lang="en-US" dirty="0">
                <a:solidFill>
                  <a:srgbClr val="0070C0"/>
                </a:solidFill>
                <a:hlinkClick r:id="rId2">
                  <a:extLst>
                    <a:ext uri="{A12FA001-AC4F-418D-AE19-62706E023703}">
                      <ahyp:hlinkClr xmlns:ahyp="http://schemas.microsoft.com/office/drawing/2018/hyperlinkcolor" val="tx"/>
                    </a:ext>
                  </a:extLst>
                </a:hlinkClick>
              </a:rPr>
              <a:t>https://tools.ietf.org/html/rfc6396</a:t>
            </a:r>
            <a:endParaRPr lang="en-US" dirty="0">
              <a:solidFill>
                <a:srgbClr val="0070C0"/>
              </a:solidFill>
            </a:endParaRPr>
          </a:p>
          <a:p>
            <a:pPr lvl="0"/>
            <a:r>
              <a:rPr lang="en-US" dirty="0"/>
              <a:t>MRT provides a standard for parsing or dumping routing information to a binary file.</a:t>
            </a:r>
          </a:p>
          <a:p>
            <a:pPr lvl="0"/>
            <a:r>
              <a:rPr lang="en-US" dirty="0" err="1"/>
              <a:t>RouteViews</a:t>
            </a:r>
            <a:r>
              <a:rPr lang="en-US" dirty="0"/>
              <a:t> Dumps consist of BGP RIBs and UPDATES</a:t>
            </a:r>
          </a:p>
          <a:p>
            <a:pPr lvl="1"/>
            <a:r>
              <a:rPr lang="en-US" dirty="0"/>
              <a:t>RIBs are archived every 2 hours</a:t>
            </a:r>
          </a:p>
          <a:p>
            <a:pPr lvl="1"/>
            <a:r>
              <a:rPr lang="en-US" dirty="0"/>
              <a:t>UPDATEs are archived every 15 minutes</a:t>
            </a:r>
          </a:p>
          <a:p>
            <a:pPr marL="571500" lvl="1" indent="0">
              <a:buNone/>
            </a:pPr>
            <a:endParaRPr lang="en-US" dirty="0"/>
          </a:p>
          <a:p>
            <a:pPr marL="571500" lvl="1" indent="0">
              <a:buNone/>
            </a:pPr>
            <a:endParaRPr lang="en-US" dirty="0"/>
          </a:p>
          <a:p>
            <a:pPr lvl="0"/>
            <a:r>
              <a:rPr lang="en-US" dirty="0"/>
              <a:t>MRT files are </a:t>
            </a:r>
            <a:r>
              <a:rPr lang="en-US" dirty="0" err="1"/>
              <a:t>bzipped</a:t>
            </a:r>
            <a:r>
              <a:rPr lang="en-US" dirty="0"/>
              <a:t> and </a:t>
            </a:r>
            <a:r>
              <a:rPr lang="en-US" dirty="0" err="1"/>
              <a:t>rsynced</a:t>
            </a:r>
            <a:r>
              <a:rPr lang="en-US" dirty="0"/>
              <a:t> back to </a:t>
            </a:r>
            <a:r>
              <a:rPr lang="en-US" dirty="0">
                <a:solidFill>
                  <a:srgbClr val="0070C0"/>
                </a:solidFill>
                <a:hlinkClick r:id="rId3">
                  <a:extLst>
                    <a:ext uri="{A12FA001-AC4F-418D-AE19-62706E023703}">
                      <ahyp:hlinkClr xmlns:ahyp="http://schemas.microsoft.com/office/drawing/2018/hyperlinkcolor" val="tx"/>
                    </a:ext>
                  </a:extLst>
                </a:hlinkClick>
              </a:rPr>
              <a:t>http://archive.routeviews.org/</a:t>
            </a:r>
            <a:r>
              <a:rPr lang="en-US" dirty="0">
                <a:solidFill>
                  <a:srgbClr val="0070C0"/>
                </a:solidFill>
              </a:rPr>
              <a:t> </a:t>
            </a:r>
            <a:r>
              <a:rPr lang="en-US" dirty="0"/>
              <a:t>on above schedule</a:t>
            </a:r>
          </a:p>
          <a:p>
            <a:pPr lvl="0"/>
            <a:r>
              <a:rPr lang="en-US" dirty="0"/>
              <a:t>They can be accessed via http, ftp and </a:t>
            </a:r>
            <a:r>
              <a:rPr lang="en-US" dirty="0" err="1"/>
              <a:t>rsync</a:t>
            </a:r>
            <a:endParaRPr lang="en-US" dirty="0"/>
          </a:p>
          <a:p>
            <a:pPr lvl="0"/>
            <a:r>
              <a:rPr lang="en-US" dirty="0"/>
              <a:t>Map view tool is interactive</a:t>
            </a:r>
          </a:p>
          <a:p>
            <a:pPr lvl="1"/>
            <a:endParaRPr lang="en-US" dirty="0"/>
          </a:p>
          <a:p>
            <a:pPr lvl="1"/>
            <a:endParaRPr lang="en-US" dirty="0"/>
          </a:p>
          <a:p>
            <a:pPr lvl="0"/>
            <a:r>
              <a:rPr lang="en-US" dirty="0">
                <a:sym typeface="Arial"/>
              </a:rPr>
              <a:t>New Model, in testing right now</a:t>
            </a:r>
          </a:p>
          <a:p>
            <a:pPr lvl="0"/>
            <a:r>
              <a:rPr lang="en-US" dirty="0">
                <a:sym typeface="Arial"/>
              </a:rPr>
              <a:t>BMP upstream from collectors, not FROM peers</a:t>
            </a:r>
            <a:endParaRPr lang="en-US" dirty="0"/>
          </a:p>
        </p:txBody>
      </p:sp>
      <p:sp>
        <p:nvSpPr>
          <p:cNvPr id="4" name="Text Placeholder 3">
            <a:extLst>
              <a:ext uri="{FF2B5EF4-FFF2-40B4-BE49-F238E27FC236}">
                <a16:creationId xmlns:a16="http://schemas.microsoft.com/office/drawing/2014/main" id="{98A0E762-5FFD-D5B4-48CA-614C318048E2}"/>
              </a:ext>
            </a:extLst>
          </p:cNvPr>
          <p:cNvSpPr>
            <a:spLocks noGrp="1"/>
          </p:cNvSpPr>
          <p:nvPr>
            <p:ph type="body" idx="3"/>
          </p:nvPr>
        </p:nvSpPr>
        <p:spPr>
          <a:xfrm>
            <a:off x="609599" y="1047750"/>
            <a:ext cx="5059681" cy="285750"/>
          </a:xfrm>
        </p:spPr>
        <p:txBody>
          <a:bodyPr/>
          <a:lstStyle/>
          <a:p>
            <a:r>
              <a:rPr lang="en-GB" dirty="0"/>
              <a:t>Multi-Threaded Routing Toolkit (MRT)</a:t>
            </a:r>
          </a:p>
        </p:txBody>
      </p:sp>
      <p:sp>
        <p:nvSpPr>
          <p:cNvPr id="14" name="Text Placeholder 3">
            <a:extLst>
              <a:ext uri="{FF2B5EF4-FFF2-40B4-BE49-F238E27FC236}">
                <a16:creationId xmlns:a16="http://schemas.microsoft.com/office/drawing/2014/main" id="{1FBA5E20-448F-D7A0-2B08-4CE75DABA611}"/>
              </a:ext>
            </a:extLst>
          </p:cNvPr>
          <p:cNvSpPr txBox="1">
            <a:spLocks/>
          </p:cNvSpPr>
          <p:nvPr/>
        </p:nvSpPr>
        <p:spPr>
          <a:xfrm>
            <a:off x="609598" y="2571750"/>
            <a:ext cx="5059681" cy="285750"/>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lt1"/>
              </a:buClr>
              <a:buSzPts val="1600"/>
              <a:buFont typeface="Arial"/>
              <a:buNone/>
              <a:defRPr sz="1500" b="1" i="0" u="none" strike="noStrike" cap="none"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marR="0" lvl="1"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2pPr>
            <a:lvl3pPr marL="1371600" marR="0" lvl="2"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3pPr>
            <a:lvl4pPr marL="1828800" marR="0" lvl="3"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4pPr>
            <a:lvl5pPr marL="2286000" marR="0" lvl="4"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r>
              <a:rPr lang="en-GB" dirty="0"/>
              <a:t>Data Access</a:t>
            </a:r>
          </a:p>
        </p:txBody>
      </p:sp>
      <p:sp>
        <p:nvSpPr>
          <p:cNvPr id="15" name="Text Placeholder 3">
            <a:extLst>
              <a:ext uri="{FF2B5EF4-FFF2-40B4-BE49-F238E27FC236}">
                <a16:creationId xmlns:a16="http://schemas.microsoft.com/office/drawing/2014/main" id="{B3B55200-78C9-DE59-B8AE-0D25412BE461}"/>
              </a:ext>
            </a:extLst>
          </p:cNvPr>
          <p:cNvSpPr txBox="1">
            <a:spLocks/>
          </p:cNvSpPr>
          <p:nvPr/>
        </p:nvSpPr>
        <p:spPr>
          <a:xfrm>
            <a:off x="609597" y="3666876"/>
            <a:ext cx="5059681" cy="285750"/>
          </a:xfrm>
          <a:prstGeom prst="rect">
            <a:avLst/>
          </a:prstGeom>
          <a:solidFill>
            <a:srgbClr val="92D05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10000"/>
              </a:lnSpc>
              <a:spcBef>
                <a:spcPts val="0"/>
              </a:spcBef>
              <a:spcAft>
                <a:spcPts val="0"/>
              </a:spcAft>
              <a:buClr>
                <a:schemeClr val="lt1"/>
              </a:buClr>
              <a:buSzPts val="1600"/>
              <a:buFont typeface="Arial"/>
              <a:buNone/>
              <a:defRPr sz="1500" b="1" i="0" u="none" strike="noStrike" cap="none" baseline="0">
                <a:solidFill>
                  <a:schemeClr val="lt1"/>
                </a:solidFill>
                <a:latin typeface="Verdana" panose="020B0604030504040204" pitchFamily="34" charset="0"/>
                <a:ea typeface="Verdana" panose="020B0604030504040204" pitchFamily="34" charset="0"/>
                <a:cs typeface="Verdana" panose="020B0604030504040204" pitchFamily="34" charset="0"/>
                <a:sym typeface="Bebas Neue"/>
              </a:defRPr>
            </a:lvl1pPr>
            <a:lvl2pPr marL="914400" marR="0" lvl="1"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2pPr>
            <a:lvl3pPr marL="1371600" marR="0" lvl="2"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3pPr>
            <a:lvl4pPr marL="1828800" marR="0" lvl="3"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4pPr>
            <a:lvl5pPr marL="2286000" marR="0" lvl="4" indent="-342900" algn="l" rtl="0">
              <a:lnSpc>
                <a:spcPct val="110000"/>
              </a:lnSpc>
              <a:spcBef>
                <a:spcPts val="0"/>
              </a:spcBef>
              <a:spcAft>
                <a:spcPts val="0"/>
              </a:spcAft>
              <a:buClr>
                <a:srgbClr val="262626"/>
              </a:buClr>
              <a:buSzPts val="1800"/>
              <a:buFont typeface="Arial"/>
              <a:buChar char="»"/>
              <a:defRPr sz="1400" b="0" i="0" u="none" strike="noStrike" cap="none">
                <a:solidFill>
                  <a:srgbClr val="262626"/>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r>
              <a:rPr lang="en-GB" dirty="0"/>
              <a:t>Direct BGP Monitoring Protocol Feed (BMP)</a:t>
            </a:r>
          </a:p>
        </p:txBody>
      </p:sp>
    </p:spTree>
    <p:extLst>
      <p:ext uri="{BB962C8B-B14F-4D97-AF65-F5344CB8AC3E}">
        <p14:creationId xmlns:p14="http://schemas.microsoft.com/office/powerpoint/2010/main" val="186264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2de6155fc6_0_39"/>
          <p:cNvSpPr txBox="1">
            <a:spLocks noGrp="1"/>
          </p:cNvSpPr>
          <p:nvPr>
            <p:ph type="title"/>
          </p:nvPr>
        </p:nvSpPr>
        <p:spPr>
          <a:xfrm>
            <a:off x="457200" y="438150"/>
            <a:ext cx="7620000" cy="422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dirty="0"/>
              <a:t>Collector </a:t>
            </a:r>
            <a:r>
              <a:rPr lang="en-US" dirty="0">
                <a:solidFill>
                  <a:srgbClr val="00B050"/>
                </a:solidFill>
              </a:rPr>
              <a:t>Data</a:t>
            </a:r>
            <a:endParaRPr dirty="0">
              <a:solidFill>
                <a:srgbClr val="00B050"/>
              </a:solidFill>
            </a:endParaRPr>
          </a:p>
        </p:txBody>
      </p:sp>
      <p:sp>
        <p:nvSpPr>
          <p:cNvPr id="453" name="Google Shape;453;g22de6155fc6_0_39"/>
          <p:cNvSpPr txBox="1"/>
          <p:nvPr/>
        </p:nvSpPr>
        <p:spPr>
          <a:xfrm>
            <a:off x="4614200" y="4348400"/>
            <a:ext cx="4905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dirty="0">
                <a:solidFill>
                  <a:schemeClr val="hlink"/>
                </a:solidFill>
                <a:latin typeface="Arial"/>
                <a:ea typeface="Arial"/>
                <a:cs typeface="Arial"/>
                <a:sym typeface="Arial"/>
              </a:rPr>
              <a:t>http://</a:t>
            </a:r>
            <a:r>
              <a:rPr lang="en-US" sz="1100" b="0" i="0" u="sng" strike="noStrike" cap="none" dirty="0" err="1">
                <a:solidFill>
                  <a:schemeClr val="hlink"/>
                </a:solidFill>
                <a:latin typeface="Arial"/>
                <a:ea typeface="Arial"/>
                <a:cs typeface="Arial"/>
                <a:sym typeface="Arial"/>
              </a:rPr>
              <a:t>archive.routeviews.org</a:t>
            </a:r>
            <a:r>
              <a:rPr lang="en-US" sz="1100" b="0" i="0" u="sng" strike="noStrike" cap="none" dirty="0">
                <a:solidFill>
                  <a:schemeClr val="hlink"/>
                </a:solidFill>
                <a:latin typeface="Arial"/>
                <a:ea typeface="Arial"/>
                <a:cs typeface="Arial"/>
                <a:sym typeface="Arial"/>
              </a:rPr>
              <a:t>/route-</a:t>
            </a:r>
            <a:r>
              <a:rPr lang="en-US" sz="1100" b="0" i="0" u="sng" strike="noStrike" cap="none" dirty="0" err="1">
                <a:solidFill>
                  <a:schemeClr val="hlink"/>
                </a:solidFill>
                <a:latin typeface="Arial"/>
                <a:ea typeface="Arial"/>
                <a:cs typeface="Arial"/>
                <a:sym typeface="Arial"/>
              </a:rPr>
              <a:t>views.phoix</a:t>
            </a:r>
            <a:r>
              <a:rPr lang="en-US" sz="1100" b="0" i="0" u="sng" strike="noStrike" cap="none" dirty="0">
                <a:solidFill>
                  <a:schemeClr val="hlink"/>
                </a:solidFill>
                <a:latin typeface="Arial"/>
                <a:ea typeface="Arial"/>
                <a:cs typeface="Arial"/>
                <a:sym typeface="Arial"/>
              </a:rPr>
              <a:t>/</a:t>
            </a:r>
            <a:r>
              <a:rPr lang="en-US" sz="1100" b="0" i="0" u="sng" strike="noStrike" cap="none" dirty="0" err="1">
                <a:solidFill>
                  <a:schemeClr val="hlink"/>
                </a:solidFill>
                <a:latin typeface="Arial"/>
                <a:ea typeface="Arial"/>
                <a:cs typeface="Arial"/>
                <a:sym typeface="Arial"/>
              </a:rPr>
              <a:t>bgpdata</a:t>
            </a:r>
            <a:r>
              <a:rPr lang="en-US" sz="1100" b="0" i="0" u="sng" strike="noStrike" cap="none" dirty="0">
                <a:solidFill>
                  <a:schemeClr val="hlink"/>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p:txBody>
      </p:sp>
      <p:pic>
        <p:nvPicPr>
          <p:cNvPr id="3" name="Picture 2" descr="A screenshot of a map&#10;&#10;Description automatically generated">
            <a:extLst>
              <a:ext uri="{FF2B5EF4-FFF2-40B4-BE49-F238E27FC236}">
                <a16:creationId xmlns:a16="http://schemas.microsoft.com/office/drawing/2014/main" id="{681F845A-0ABB-3E64-286B-693D243523AC}"/>
              </a:ext>
            </a:extLst>
          </p:cNvPr>
          <p:cNvPicPr>
            <a:picLocks noChangeAspect="1"/>
          </p:cNvPicPr>
          <p:nvPr/>
        </p:nvPicPr>
        <p:blipFill>
          <a:blip r:embed="rId3"/>
          <a:stretch>
            <a:fillRect/>
          </a:stretch>
        </p:blipFill>
        <p:spPr>
          <a:xfrm>
            <a:off x="192649" y="908073"/>
            <a:ext cx="4315416" cy="302475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5CA4159-9ABC-88EB-F6B8-6B2C3F43A453}"/>
              </a:ext>
            </a:extLst>
          </p:cNvPr>
          <p:cNvPicPr>
            <a:picLocks noChangeAspect="1"/>
          </p:cNvPicPr>
          <p:nvPr/>
        </p:nvPicPr>
        <p:blipFill>
          <a:blip r:embed="rId4"/>
          <a:stretch>
            <a:fillRect/>
          </a:stretch>
        </p:blipFill>
        <p:spPr>
          <a:xfrm>
            <a:off x="4614200" y="1148249"/>
            <a:ext cx="4438760" cy="3208938"/>
          </a:xfrm>
          <a:prstGeom prst="rect">
            <a:avLst/>
          </a:prstGeom>
        </p:spPr>
      </p:pic>
    </p:spTree>
  </p:cSld>
  <p:clrMapOvr>
    <a:masterClrMapping/>
  </p:clrMapOvr>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10462</TotalTime>
  <Words>3239</Words>
  <Application>Microsoft Macintosh PowerPoint</Application>
  <PresentationFormat>On-screen Show (16:9)</PresentationFormat>
  <Paragraphs>416</Paragraphs>
  <Slides>36</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Noto Sans Symbols</vt:lpstr>
      <vt:lpstr>Calibri</vt:lpstr>
      <vt:lpstr>Bebas Neue</vt:lpstr>
      <vt:lpstr>Verdana</vt:lpstr>
      <vt:lpstr>Courier New</vt:lpstr>
      <vt:lpstr>Arial Black</vt:lpstr>
      <vt:lpstr>Office Theme</vt:lpstr>
      <vt:lpstr>RouteViews BGP Global Monitoring Infrastructure and Services</vt:lpstr>
      <vt:lpstr>RouteViews</vt:lpstr>
      <vt:lpstr>Why RouteViews?</vt:lpstr>
      <vt:lpstr>RouteViews Collector Map</vt:lpstr>
      <vt:lpstr>Collector Deployment</vt:lpstr>
      <vt:lpstr>Collectors</vt:lpstr>
      <vt:lpstr>Collector Deployment</vt:lpstr>
      <vt:lpstr>Collector Data</vt:lpstr>
      <vt:lpstr>Collector Data</vt:lpstr>
      <vt:lpstr>Peering HowTo</vt:lpstr>
      <vt:lpstr>MRT Tools</vt:lpstr>
      <vt:lpstr>Route Collection: Global Community Cooperation</vt:lpstr>
      <vt:lpstr>Operations</vt:lpstr>
      <vt:lpstr>Operations</vt:lpstr>
      <vt:lpstr>Operations</vt:lpstr>
      <vt:lpstr>Operations</vt:lpstr>
      <vt:lpstr>Use Cases</vt:lpstr>
      <vt:lpstr>Use Cases</vt:lpstr>
      <vt:lpstr>BMP &amp; Open/GoBMP</vt:lpstr>
      <vt:lpstr>Apache Kafka</vt:lpstr>
      <vt:lpstr>Use Cases</vt:lpstr>
      <vt:lpstr>Use Cases</vt:lpstr>
      <vt:lpstr>Use Cases</vt:lpstr>
      <vt:lpstr>Use Cases</vt:lpstr>
      <vt:lpstr>Use Cases</vt:lpstr>
      <vt:lpstr>Use Cases</vt:lpstr>
      <vt:lpstr>Use Cases</vt:lpstr>
      <vt:lpstr>Use Cases</vt:lpstr>
      <vt:lpstr>Use Cases</vt:lpstr>
      <vt:lpstr>Uses Cases</vt:lpstr>
      <vt:lpstr>Other Bits</vt:lpstr>
      <vt:lpstr>RouteViews in Asia</vt:lpstr>
      <vt:lpstr>RouteViews Impact</vt:lpstr>
      <vt:lpstr>RouteViews Impact</vt:lpstr>
      <vt:lpstr>RouteViews Impact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ROUTEVIEWS Global BGP Collector for Operators and Research </dc:title>
  <dc:creator>SJ</dc:creator>
  <cp:lastModifiedBy>Philip Smith</cp:lastModifiedBy>
  <cp:revision>44</cp:revision>
  <dcterms:created xsi:type="dcterms:W3CDTF">2011-12-26T17:46:32Z</dcterms:created>
  <dcterms:modified xsi:type="dcterms:W3CDTF">2023-10-31T10:50:57Z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0x010100C6D9F1DA2EFCC24085C21BA9F1D3DFBD</vt:lpwstr>
  </property>
</Properties>
</file>