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84" r:id="rId6"/>
    <p:sldId id="260" r:id="rId7"/>
    <p:sldId id="261" r:id="rId8"/>
    <p:sldId id="262" r:id="rId9"/>
    <p:sldId id="285" r:id="rId10"/>
    <p:sldId id="264" r:id="rId11"/>
    <p:sldId id="286" r:id="rId12"/>
    <p:sldId id="287" r:id="rId13"/>
    <p:sldId id="266" r:id="rId14"/>
    <p:sldId id="288" r:id="rId15"/>
    <p:sldId id="289" r:id="rId16"/>
    <p:sldId id="290" r:id="rId17"/>
    <p:sldId id="268" r:id="rId18"/>
    <p:sldId id="269" r:id="rId19"/>
    <p:sldId id="291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x="10693400" cy="7556500"/>
  <p:notesSz cx="10693400" cy="7556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9FA"/>
    <a:srgbClr val="E7F3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46"/>
    <p:restoredTop sz="94610"/>
  </p:normalViewPr>
  <p:slideViewPr>
    <p:cSldViewPr>
      <p:cViewPr varScale="1">
        <p:scale>
          <a:sx n="92" d="100"/>
          <a:sy n="92" d="100"/>
        </p:scale>
        <p:origin x="-280" y="4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634DA-2BAA-0E49-BA89-917ACD68CEF3}" type="datetimeFigureOut">
              <a:rPr lang="da-DK" smtClean="0"/>
              <a:t>27.02.2025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4563"/>
            <a:ext cx="3609975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6057900" y="717708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0AAF2-50CB-BA4D-B371-4969DC38D3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8655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0AAF2-50CB-BA4D-B371-4969DC38D3F6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7519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This is </a:t>
            </a:r>
            <a:r>
              <a:rPr lang="da-DK" dirty="0" err="1"/>
              <a:t>what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used</a:t>
            </a:r>
            <a:r>
              <a:rPr lang="da-DK" dirty="0"/>
              <a:t> to </a:t>
            </a:r>
            <a:r>
              <a:rPr lang="da-DK" dirty="0" err="1"/>
              <a:t>say</a:t>
            </a:r>
            <a:r>
              <a:rPr lang="da-DK" dirty="0"/>
              <a:t>, but </a:t>
            </a:r>
            <a:r>
              <a:rPr lang="da-DK" dirty="0" err="1"/>
              <a:t>now</a:t>
            </a:r>
            <a:r>
              <a:rPr lang="da-DK" dirty="0"/>
              <a:t> (</a:t>
            </a:r>
            <a:r>
              <a:rPr lang="da-DK" dirty="0" err="1"/>
              <a:t>change</a:t>
            </a:r>
            <a:r>
              <a:rPr lang="da-DK" dirty="0"/>
              <a:t> slide)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0AAF2-50CB-BA4D-B371-4969DC38D3F6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5444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37035" y="6029792"/>
            <a:ext cx="2669016" cy="48789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06484" y="5998060"/>
            <a:ext cx="1378372" cy="65389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47014" y="5840883"/>
            <a:ext cx="799369" cy="83931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82211" y="1214510"/>
            <a:ext cx="7728976" cy="544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5368" y="1984376"/>
            <a:ext cx="8836025" cy="3750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ina@routeviews.org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eringdb.com/asn/644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routeviews.org/routeviews/index.php/supporters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10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uteviews.org/routeviews/index.php/map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6220" y="2599817"/>
            <a:ext cx="5241290" cy="1159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700" dirty="0"/>
              <a:t>The RouteViews</a:t>
            </a:r>
            <a:r>
              <a:rPr sz="3700" spc="-5" dirty="0"/>
              <a:t> </a:t>
            </a:r>
            <a:r>
              <a:rPr sz="3700" spc="-10" dirty="0"/>
              <a:t>Project:</a:t>
            </a:r>
            <a:endParaRPr sz="3700"/>
          </a:p>
          <a:p>
            <a:pPr marL="135890" algn="ctr">
              <a:lnSpc>
                <a:spcPct val="100000"/>
              </a:lnSpc>
              <a:spcBef>
                <a:spcPts val="50"/>
              </a:spcBef>
            </a:pPr>
            <a:r>
              <a:rPr sz="3700" spc="-10" dirty="0"/>
              <a:t>Update</a:t>
            </a:r>
            <a:endParaRPr sz="3700"/>
          </a:p>
        </p:txBody>
      </p:sp>
      <p:sp>
        <p:nvSpPr>
          <p:cNvPr id="3" name="object 3"/>
          <p:cNvSpPr txBox="1"/>
          <p:nvPr/>
        </p:nvSpPr>
        <p:spPr>
          <a:xfrm>
            <a:off x="2890723" y="4137075"/>
            <a:ext cx="5044440" cy="14234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30"/>
              </a:lnSpc>
              <a:spcBef>
                <a:spcPts val="100"/>
              </a:spcBef>
            </a:pPr>
            <a:r>
              <a:rPr sz="2300" dirty="0">
                <a:latin typeface="Arial"/>
                <a:cs typeface="Arial"/>
              </a:rPr>
              <a:t>Nina</a:t>
            </a:r>
            <a:r>
              <a:rPr sz="2300" spc="-13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Bargisen</a:t>
            </a:r>
            <a:r>
              <a:rPr sz="2300" spc="-12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&lt;</a:t>
            </a:r>
            <a:r>
              <a:rPr sz="2300" spc="-10" dirty="0">
                <a:latin typeface="Arial"/>
                <a:cs typeface="Arial"/>
                <a:hlinkClick r:id="rId2"/>
              </a:rPr>
              <a:t>nina@routeviews.org</a:t>
            </a:r>
            <a:r>
              <a:rPr sz="2300" spc="-10" dirty="0">
                <a:latin typeface="Arial"/>
                <a:cs typeface="Arial"/>
              </a:rPr>
              <a:t>&gt;,</a:t>
            </a:r>
            <a:endParaRPr sz="2300" dirty="0">
              <a:latin typeface="Arial"/>
              <a:cs typeface="Arial"/>
            </a:endParaRPr>
          </a:p>
          <a:p>
            <a:pPr marL="1220470" marR="1214755" algn="ctr">
              <a:lnSpc>
                <a:spcPts val="2700"/>
              </a:lnSpc>
              <a:spcBef>
                <a:spcPts val="110"/>
              </a:spcBef>
            </a:pPr>
            <a:r>
              <a:rPr lang="da-DK" sz="2300" spc="-10" dirty="0">
                <a:latin typeface="Arial"/>
                <a:cs typeface="Arial"/>
              </a:rPr>
              <a:t>DKNOG15</a:t>
            </a:r>
            <a:r>
              <a:rPr sz="2300" spc="-10" dirty="0">
                <a:latin typeface="Arial"/>
                <a:cs typeface="Arial"/>
              </a:rPr>
              <a:t>,</a:t>
            </a:r>
            <a:r>
              <a:rPr sz="2300" spc="-114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C</a:t>
            </a:r>
            <a:r>
              <a:rPr lang="da-DK" sz="2300" dirty="0" err="1">
                <a:latin typeface="Arial"/>
                <a:cs typeface="Arial"/>
              </a:rPr>
              <a:t>openhagen</a:t>
            </a:r>
            <a:endParaRPr lang="da-DK" sz="2300" dirty="0">
              <a:latin typeface="Arial"/>
              <a:cs typeface="Arial"/>
            </a:endParaRPr>
          </a:p>
          <a:p>
            <a:pPr marL="1220470" marR="1214755" algn="ctr">
              <a:lnSpc>
                <a:spcPts val="2700"/>
              </a:lnSpc>
              <a:spcBef>
                <a:spcPts val="110"/>
              </a:spcBef>
            </a:pPr>
            <a:r>
              <a:rPr lang="da-DK" sz="2250" dirty="0">
                <a:latin typeface="Arial"/>
                <a:cs typeface="Arial"/>
              </a:rPr>
              <a:t>7</a:t>
            </a:r>
            <a:r>
              <a:rPr sz="2250" baseline="30000" dirty="0" err="1">
                <a:latin typeface="Arial"/>
                <a:cs typeface="Arial"/>
              </a:rPr>
              <a:t>th</a:t>
            </a:r>
            <a:r>
              <a:rPr lang="da-DK" sz="2250" spc="187" dirty="0">
                <a:latin typeface="Arial"/>
                <a:cs typeface="Arial"/>
              </a:rPr>
              <a:t> March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spc="-20" dirty="0">
                <a:latin typeface="Arial"/>
                <a:cs typeface="Arial"/>
              </a:rPr>
              <a:t>202</a:t>
            </a:r>
            <a:r>
              <a:rPr lang="da-DK" sz="2300" spc="-20" dirty="0">
                <a:latin typeface="Arial"/>
                <a:cs typeface="Arial"/>
              </a:rPr>
              <a:t>5</a:t>
            </a:r>
            <a:endParaRPr sz="23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7957" y="1214510"/>
            <a:ext cx="8817487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2805">
              <a:lnSpc>
                <a:spcPct val="100000"/>
              </a:lnSpc>
              <a:spcBef>
                <a:spcPts val="100"/>
              </a:spcBef>
            </a:pPr>
            <a:r>
              <a:rPr lang="da-DK" dirty="0" err="1"/>
              <a:t>Connected</a:t>
            </a:r>
            <a:r>
              <a:rPr lang="da-DK" dirty="0"/>
              <a:t> Networks: </a:t>
            </a:r>
            <a:r>
              <a:rPr dirty="0" err="1"/>
              <a:t>Multihop</a:t>
            </a:r>
            <a:r>
              <a:rPr spc="-55" dirty="0"/>
              <a:t> </a:t>
            </a:r>
            <a:r>
              <a:rPr spc="-10" dirty="0"/>
              <a:t>Collector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16110" y="2086833"/>
            <a:ext cx="268541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latin typeface="Courier New"/>
                <a:cs typeface="Courier New"/>
              </a:rPr>
              <a:t>route-</a:t>
            </a:r>
            <a:r>
              <a:rPr sz="900" b="1" dirty="0">
                <a:latin typeface="Courier New"/>
                <a:cs typeface="Courier New"/>
              </a:rPr>
              <a:t>views2.routeviews.org&gt;</a:t>
            </a:r>
            <a:r>
              <a:rPr sz="900" b="1" spc="-40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sh</a:t>
            </a:r>
            <a:r>
              <a:rPr sz="900" b="1" spc="-40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bgp</a:t>
            </a:r>
            <a:r>
              <a:rPr sz="900" b="1" spc="-40" dirty="0">
                <a:latin typeface="Courier New"/>
                <a:cs typeface="Courier New"/>
              </a:rPr>
              <a:t> </a:t>
            </a:r>
            <a:r>
              <a:rPr sz="900" b="1" spc="-25" dirty="0">
                <a:latin typeface="Courier New"/>
                <a:cs typeface="Courier New"/>
              </a:rPr>
              <a:t>sum</a:t>
            </a:r>
            <a:endParaRPr sz="900" dirty="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6110" y="2367289"/>
            <a:ext cx="4595495" cy="708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5"/>
              </a:lnSpc>
              <a:spcBef>
                <a:spcPts val="100"/>
              </a:spcBef>
            </a:pPr>
            <a:r>
              <a:rPr sz="900" b="1" dirty="0">
                <a:latin typeface="Courier New"/>
                <a:cs typeface="Courier New"/>
              </a:rPr>
              <a:t>IPv4</a:t>
            </a:r>
            <a:r>
              <a:rPr sz="900" b="1" spc="-35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Unicast</a:t>
            </a:r>
            <a:r>
              <a:rPr sz="900" b="1" spc="-30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Summary</a:t>
            </a:r>
            <a:r>
              <a:rPr sz="900" b="1" spc="-35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(VRF</a:t>
            </a:r>
            <a:r>
              <a:rPr sz="900" b="1" spc="-30" dirty="0">
                <a:latin typeface="Courier New"/>
                <a:cs typeface="Courier New"/>
              </a:rPr>
              <a:t> </a:t>
            </a:r>
            <a:r>
              <a:rPr sz="900" b="1" spc="-10" dirty="0">
                <a:latin typeface="Courier New"/>
                <a:cs typeface="Courier New"/>
              </a:rPr>
              <a:t>default):</a:t>
            </a:r>
            <a:endParaRPr sz="900" dirty="0">
              <a:latin typeface="Courier New"/>
              <a:cs typeface="Courier New"/>
            </a:endParaRPr>
          </a:p>
          <a:p>
            <a:pPr marL="12700" marR="5080">
              <a:lnSpc>
                <a:spcPts val="1080"/>
              </a:lnSpc>
            </a:pPr>
            <a:r>
              <a:rPr sz="900" b="1" dirty="0">
                <a:latin typeface="Courier New"/>
                <a:cs typeface="Courier New"/>
              </a:rPr>
              <a:t>BGP</a:t>
            </a:r>
            <a:r>
              <a:rPr sz="900" b="1" spc="-35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router</a:t>
            </a:r>
            <a:r>
              <a:rPr sz="900" b="1" spc="-30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identifier</a:t>
            </a:r>
            <a:r>
              <a:rPr sz="900" b="1" spc="-35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128.223.51.102,</a:t>
            </a:r>
            <a:r>
              <a:rPr sz="900" b="1" spc="-30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local</a:t>
            </a:r>
            <a:r>
              <a:rPr sz="900" b="1" spc="-35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AS</a:t>
            </a:r>
            <a:r>
              <a:rPr sz="900" b="1" spc="-30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number</a:t>
            </a:r>
            <a:r>
              <a:rPr sz="900" b="1" spc="-35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6447</a:t>
            </a:r>
            <a:r>
              <a:rPr sz="900" b="1" spc="-30" dirty="0">
                <a:latin typeface="Courier New"/>
                <a:cs typeface="Courier New"/>
              </a:rPr>
              <a:t> </a:t>
            </a:r>
            <a:r>
              <a:rPr sz="900" b="1" spc="-10" dirty="0">
                <a:latin typeface="Courier New"/>
                <a:cs typeface="Courier New"/>
              </a:rPr>
              <a:t>vrf-</a:t>
            </a:r>
            <a:r>
              <a:rPr sz="900" b="1" dirty="0">
                <a:latin typeface="Courier New"/>
                <a:cs typeface="Courier New"/>
              </a:rPr>
              <a:t>id</a:t>
            </a:r>
            <a:r>
              <a:rPr sz="900" b="1" spc="-30" dirty="0">
                <a:latin typeface="Courier New"/>
                <a:cs typeface="Courier New"/>
              </a:rPr>
              <a:t> </a:t>
            </a:r>
            <a:r>
              <a:rPr sz="900" b="1" spc="-50" dirty="0">
                <a:latin typeface="Courier New"/>
                <a:cs typeface="Courier New"/>
              </a:rPr>
              <a:t>0 </a:t>
            </a:r>
            <a:r>
              <a:rPr sz="900" b="1" dirty="0">
                <a:latin typeface="Courier New"/>
                <a:cs typeface="Courier New"/>
              </a:rPr>
              <a:t>BGP</a:t>
            </a:r>
            <a:r>
              <a:rPr sz="900" b="1" spc="-30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table</a:t>
            </a:r>
            <a:r>
              <a:rPr sz="900" b="1" spc="-30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version</a:t>
            </a:r>
            <a:r>
              <a:rPr sz="900" b="1" spc="-30" dirty="0">
                <a:latin typeface="Courier New"/>
                <a:cs typeface="Courier New"/>
              </a:rPr>
              <a:t> </a:t>
            </a:r>
            <a:r>
              <a:rPr sz="900" b="1" spc="-10" dirty="0">
                <a:latin typeface="Courier New"/>
                <a:cs typeface="Courier New"/>
              </a:rPr>
              <a:t>2376140</a:t>
            </a:r>
            <a:endParaRPr sz="900" dirty="0">
              <a:latin typeface="Courier New"/>
              <a:cs typeface="Courier New"/>
            </a:endParaRPr>
          </a:p>
          <a:p>
            <a:pPr marL="12700" marR="1573530">
              <a:lnSpc>
                <a:spcPts val="1100"/>
              </a:lnSpc>
              <a:spcBef>
                <a:spcPts val="5"/>
              </a:spcBef>
            </a:pPr>
            <a:r>
              <a:rPr sz="900" b="1" dirty="0">
                <a:latin typeface="Courier New"/>
                <a:cs typeface="Courier New"/>
              </a:rPr>
              <a:t>RIB</a:t>
            </a:r>
            <a:r>
              <a:rPr sz="900" b="1" spc="-30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entries</a:t>
            </a:r>
            <a:r>
              <a:rPr sz="900" b="1" spc="-25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1842070,</a:t>
            </a:r>
            <a:r>
              <a:rPr sz="900" b="1" spc="-30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using</a:t>
            </a:r>
            <a:r>
              <a:rPr sz="900" b="1" spc="-25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169</a:t>
            </a:r>
            <a:r>
              <a:rPr sz="900" b="1" spc="-30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MiB</a:t>
            </a:r>
            <a:r>
              <a:rPr sz="900" b="1" spc="-25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of</a:t>
            </a:r>
            <a:r>
              <a:rPr sz="900" b="1" spc="-25" dirty="0">
                <a:latin typeface="Courier New"/>
                <a:cs typeface="Courier New"/>
              </a:rPr>
              <a:t> </a:t>
            </a:r>
            <a:r>
              <a:rPr sz="900" b="1" spc="-10" dirty="0">
                <a:latin typeface="Courier New"/>
                <a:cs typeface="Courier New"/>
              </a:rPr>
              <a:t>memory </a:t>
            </a:r>
            <a:r>
              <a:rPr sz="900" b="1" dirty="0">
                <a:latin typeface="Courier New"/>
                <a:cs typeface="Courier New"/>
              </a:rPr>
              <a:t>Peers</a:t>
            </a:r>
            <a:r>
              <a:rPr sz="900" b="1" spc="-25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32,</a:t>
            </a:r>
            <a:r>
              <a:rPr sz="900" b="1" spc="-20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using</a:t>
            </a:r>
            <a:r>
              <a:rPr sz="900" b="1" spc="-25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644</a:t>
            </a:r>
            <a:r>
              <a:rPr sz="900" b="1" spc="-20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KiB</a:t>
            </a:r>
            <a:r>
              <a:rPr sz="900" b="1" spc="-25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of</a:t>
            </a:r>
            <a:r>
              <a:rPr sz="900" b="1" spc="-20" dirty="0">
                <a:latin typeface="Courier New"/>
                <a:cs typeface="Courier New"/>
              </a:rPr>
              <a:t> </a:t>
            </a:r>
            <a:r>
              <a:rPr sz="900" b="1" spc="-10" dirty="0">
                <a:latin typeface="Courier New"/>
                <a:cs typeface="Courier New"/>
              </a:rPr>
              <a:t>memory</a:t>
            </a:r>
            <a:endParaRPr sz="900" dirty="0">
              <a:latin typeface="Courier New"/>
              <a:cs typeface="Courier New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197060" y="3212913"/>
          <a:ext cx="8041000" cy="23228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9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1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34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67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09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34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5440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546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29285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34620">
                <a:tc>
                  <a:txBody>
                    <a:bodyPr/>
                    <a:lstStyle/>
                    <a:p>
                      <a:pPr marL="31750">
                        <a:lnSpc>
                          <a:spcPts val="930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Neighbor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30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V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30"/>
                        </a:lnSpc>
                      </a:pPr>
                      <a:r>
                        <a:rPr sz="900" b="1" spc="-25" dirty="0">
                          <a:latin typeface="Courier New"/>
                          <a:cs typeface="Courier New"/>
                        </a:rPr>
                        <a:t>AS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30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MsgRcvd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930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MsgSent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930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TblVer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30"/>
                        </a:lnSpc>
                      </a:pPr>
                      <a:r>
                        <a:rPr sz="900" b="1" spc="-25" dirty="0">
                          <a:latin typeface="Courier New"/>
                          <a:cs typeface="Courier New"/>
                        </a:rPr>
                        <a:t>InQ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30"/>
                        </a:lnSpc>
                      </a:pPr>
                      <a:r>
                        <a:rPr sz="900" b="1" spc="-20" dirty="0">
                          <a:latin typeface="Courier New"/>
                          <a:cs typeface="Courier New"/>
                        </a:rPr>
                        <a:t>OutQ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30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Up/Down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30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State/PfxRcd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30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PfxSnt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30"/>
                        </a:lnSpc>
                      </a:pPr>
                      <a:r>
                        <a:rPr sz="900" b="1" spc="-20" dirty="0">
                          <a:latin typeface="Courier New"/>
                          <a:cs typeface="Courier New"/>
                        </a:rPr>
                        <a:t>Desc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430">
                <a:tc>
                  <a:txBody>
                    <a:bodyPr/>
                    <a:lstStyle/>
                    <a:p>
                      <a:pPr marL="31750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12.0.1.63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69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4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69"/>
                        </a:lnSpc>
                      </a:pPr>
                      <a:r>
                        <a:rPr sz="900" b="1" spc="-20" dirty="0">
                          <a:latin typeface="Courier New"/>
                          <a:cs typeface="Courier New"/>
                        </a:rPr>
                        <a:t>7018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278377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969"/>
                        </a:lnSpc>
                      </a:pPr>
                      <a:r>
                        <a:rPr sz="900" b="1" spc="-25" dirty="0">
                          <a:latin typeface="Courier New"/>
                          <a:cs typeface="Courier New"/>
                        </a:rPr>
                        <a:t>377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2376140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9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9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06:14:18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938553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9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69"/>
                        </a:lnSpc>
                      </a:pPr>
                      <a:r>
                        <a:rPr sz="900" b="1" spc="-25" dirty="0">
                          <a:latin typeface="Courier New"/>
                          <a:cs typeface="Courier New"/>
                        </a:rPr>
                        <a:t>ATT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430">
                <a:tc>
                  <a:txBody>
                    <a:bodyPr/>
                    <a:lstStyle/>
                    <a:p>
                      <a:pPr marL="31750">
                        <a:lnSpc>
                          <a:spcPts val="960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37.139.139.17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60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4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60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57866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60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281167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960"/>
                        </a:lnSpc>
                      </a:pPr>
                      <a:r>
                        <a:rPr sz="900" b="1" spc="-25" dirty="0">
                          <a:latin typeface="Courier New"/>
                          <a:cs typeface="Courier New"/>
                        </a:rPr>
                        <a:t>751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2376140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0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0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0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06:14:18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60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941733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0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60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Fusix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31750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45.61.0.85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69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4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22652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430462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969"/>
                        </a:lnSpc>
                      </a:pPr>
                      <a:r>
                        <a:rPr sz="900" b="1" spc="-25" dirty="0">
                          <a:latin typeface="Courier New"/>
                          <a:cs typeface="Courier New"/>
                        </a:rPr>
                        <a:t>754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2376140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9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9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05:30:45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943602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9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FIBRENOIRE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985">
                <a:tc>
                  <a:txBody>
                    <a:bodyPr/>
                    <a:lstStyle/>
                    <a:p>
                      <a:pPr marL="31750">
                        <a:lnSpc>
                          <a:spcPts val="95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62.115.128.137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55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4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55"/>
                        </a:lnSpc>
                      </a:pPr>
                      <a:r>
                        <a:rPr sz="900" b="1" spc="-20" dirty="0">
                          <a:latin typeface="Courier New"/>
                          <a:cs typeface="Courier New"/>
                        </a:rPr>
                        <a:t>1299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5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1145666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955"/>
                        </a:lnSpc>
                      </a:pPr>
                      <a:r>
                        <a:rPr sz="900" b="1" spc="-25" dirty="0">
                          <a:latin typeface="Courier New"/>
                          <a:cs typeface="Courier New"/>
                        </a:rPr>
                        <a:t>377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2376140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55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55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5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06:14:18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5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919817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55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5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Telia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3985">
                <a:tc>
                  <a:txBody>
                    <a:bodyPr/>
                    <a:lstStyle/>
                    <a:p>
                      <a:pPr marL="31750">
                        <a:lnSpc>
                          <a:spcPts val="92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64.71.137.241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25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4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25"/>
                        </a:lnSpc>
                      </a:pPr>
                      <a:r>
                        <a:rPr sz="900" b="1" spc="-20" dirty="0">
                          <a:latin typeface="Courier New"/>
                          <a:cs typeface="Courier New"/>
                        </a:rPr>
                        <a:t>6939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2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222621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925"/>
                        </a:lnSpc>
                      </a:pPr>
                      <a:r>
                        <a:rPr sz="900" b="1" spc="-25" dirty="0">
                          <a:latin typeface="Courier New"/>
                          <a:cs typeface="Courier New"/>
                        </a:rPr>
                        <a:t>376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2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2376140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25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25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2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06:14:18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2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961672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25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25"/>
                        </a:lnSpc>
                      </a:pPr>
                      <a:r>
                        <a:rPr sz="900" b="1" dirty="0">
                          <a:latin typeface="Courier New"/>
                          <a:cs typeface="Courier New"/>
                        </a:rPr>
                        <a:t>Hurricane</a:t>
                      </a:r>
                      <a:r>
                        <a:rPr sz="900" b="1" spc="-5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900" b="1" spc="-10" dirty="0">
                          <a:latin typeface="Courier New"/>
                          <a:cs typeface="Courier New"/>
                        </a:rPr>
                        <a:t>Electric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8430">
                <a:tc>
                  <a:txBody>
                    <a:bodyPr/>
                    <a:lstStyle/>
                    <a:p>
                      <a:pPr marL="31750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77.39.192.30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69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4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20912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199676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969"/>
                        </a:lnSpc>
                      </a:pPr>
                      <a:r>
                        <a:rPr sz="900" b="1" spc="-20" dirty="0">
                          <a:latin typeface="Courier New"/>
                          <a:cs typeface="Courier New"/>
                        </a:rPr>
                        <a:t>2247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2376140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9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9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06:14:18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942334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9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PANSERVICE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8430">
                <a:tc>
                  <a:txBody>
                    <a:bodyPr/>
                    <a:lstStyle/>
                    <a:p>
                      <a:pPr marL="31750">
                        <a:lnSpc>
                          <a:spcPts val="960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87.121.64.4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60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4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60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57463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60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124693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960"/>
                        </a:lnSpc>
                      </a:pPr>
                      <a:r>
                        <a:rPr sz="900" b="1" spc="-25" dirty="0">
                          <a:latin typeface="Courier New"/>
                          <a:cs typeface="Courier New"/>
                        </a:rPr>
                        <a:t>375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2376140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0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0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0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06:13:35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60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483102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0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60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NETIXLTD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31750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89.149.178.10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69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4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69"/>
                        </a:lnSpc>
                      </a:pPr>
                      <a:r>
                        <a:rPr sz="900" b="1" spc="-20" dirty="0">
                          <a:latin typeface="Courier New"/>
                          <a:cs typeface="Courier New"/>
                        </a:rPr>
                        <a:t>3257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301777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969"/>
                        </a:lnSpc>
                      </a:pPr>
                      <a:r>
                        <a:rPr sz="900" b="1" spc="-25" dirty="0">
                          <a:latin typeface="Courier New"/>
                          <a:cs typeface="Courier New"/>
                        </a:rPr>
                        <a:t>377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2376140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9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9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06:14:18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939075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9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Tiscali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3985">
                <a:tc>
                  <a:txBody>
                    <a:bodyPr/>
                    <a:lstStyle/>
                    <a:p>
                      <a:pPr marL="31750">
                        <a:lnSpc>
                          <a:spcPts val="95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91.218.184.60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55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4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5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49788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5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280255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955"/>
                        </a:lnSpc>
                      </a:pPr>
                      <a:r>
                        <a:rPr sz="900" b="1" spc="-25" dirty="0">
                          <a:latin typeface="Courier New"/>
                          <a:cs typeface="Courier New"/>
                        </a:rPr>
                        <a:t>376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2376140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55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55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5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06:14:18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5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943183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55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5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NEXTHOPNO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3985">
                <a:tc>
                  <a:txBody>
                    <a:bodyPr/>
                    <a:lstStyle/>
                    <a:p>
                      <a:pPr marL="31750">
                        <a:lnSpc>
                          <a:spcPts val="92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94.156.252.18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25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4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2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34224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2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365615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925"/>
                        </a:lnSpc>
                      </a:pPr>
                      <a:r>
                        <a:rPr sz="900" b="1" spc="-25" dirty="0">
                          <a:latin typeface="Courier New"/>
                          <a:cs typeface="Courier New"/>
                        </a:rPr>
                        <a:t>376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2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2376140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25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25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2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06:14:17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2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965856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25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2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NETERRA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8430">
                <a:tc>
                  <a:txBody>
                    <a:bodyPr/>
                    <a:lstStyle/>
                    <a:p>
                      <a:pPr marL="31750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105.16.0.247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69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4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37100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304500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969"/>
                        </a:lnSpc>
                      </a:pPr>
                      <a:r>
                        <a:rPr sz="900" b="1" spc="-25" dirty="0">
                          <a:latin typeface="Courier New"/>
                          <a:cs typeface="Courier New"/>
                        </a:rPr>
                        <a:t>746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2376140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9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9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06:11:16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942394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9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SEACOM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8430">
                <a:tc>
                  <a:txBody>
                    <a:bodyPr/>
                    <a:lstStyle/>
                    <a:p>
                      <a:pPr marL="31750">
                        <a:lnSpc>
                          <a:spcPts val="960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129.250.1.71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60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4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60"/>
                        </a:lnSpc>
                      </a:pPr>
                      <a:r>
                        <a:rPr sz="900" b="1" spc="-20" dirty="0">
                          <a:latin typeface="Courier New"/>
                          <a:cs typeface="Courier New"/>
                        </a:rPr>
                        <a:t>2914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60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267752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960"/>
                        </a:lnSpc>
                      </a:pPr>
                      <a:r>
                        <a:rPr sz="900" b="1" spc="-25" dirty="0">
                          <a:latin typeface="Courier New"/>
                          <a:cs typeface="Courier New"/>
                        </a:rPr>
                        <a:t>751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2376140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0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0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0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06:14:18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60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939523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0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60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NTT-</a:t>
                      </a:r>
                      <a:r>
                        <a:rPr sz="900" b="1" spc="-50" dirty="0">
                          <a:latin typeface="Courier New"/>
                          <a:cs typeface="Courier New"/>
                        </a:rPr>
                        <a:t>A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31750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137.164.16.84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69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4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69"/>
                        </a:lnSpc>
                      </a:pPr>
                      <a:r>
                        <a:rPr sz="900" b="1" spc="-20" dirty="0">
                          <a:latin typeface="Courier New"/>
                          <a:cs typeface="Courier New"/>
                        </a:rPr>
                        <a:t>2152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219827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969"/>
                        </a:lnSpc>
                      </a:pPr>
                      <a:r>
                        <a:rPr sz="900" b="1" spc="-25" dirty="0">
                          <a:latin typeface="Courier New"/>
                          <a:cs typeface="Courier New"/>
                        </a:rPr>
                        <a:t>376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2376140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9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9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06:14:18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941035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9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69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CENIC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3985">
                <a:tc>
                  <a:txBody>
                    <a:bodyPr/>
                    <a:lstStyle/>
                    <a:p>
                      <a:pPr marL="31750">
                        <a:lnSpc>
                          <a:spcPts val="95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140.192.8.16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55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4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5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20130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5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247609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955"/>
                        </a:lnSpc>
                      </a:pPr>
                      <a:r>
                        <a:rPr sz="900" b="1" spc="-25" dirty="0">
                          <a:latin typeface="Courier New"/>
                          <a:cs typeface="Courier New"/>
                        </a:rPr>
                        <a:t>751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2376140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55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55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5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06:14:18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5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964417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55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5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DEPAULEDU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3985">
                <a:tc>
                  <a:txBody>
                    <a:bodyPr/>
                    <a:lstStyle/>
                    <a:p>
                      <a:pPr marL="31750">
                        <a:lnSpc>
                          <a:spcPts val="92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144.228.241.130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25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4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25"/>
                        </a:lnSpc>
                      </a:pPr>
                      <a:r>
                        <a:rPr sz="900" b="1" spc="-20" dirty="0">
                          <a:latin typeface="Courier New"/>
                          <a:cs typeface="Courier New"/>
                        </a:rPr>
                        <a:t>1239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25"/>
                        </a:lnSpc>
                      </a:pPr>
                      <a:r>
                        <a:rPr sz="900" b="1" spc="-20" dirty="0">
                          <a:latin typeface="Courier New"/>
                          <a:cs typeface="Courier New"/>
                        </a:rPr>
                        <a:t>4442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925"/>
                        </a:lnSpc>
                      </a:pPr>
                      <a:r>
                        <a:rPr sz="900" b="1" spc="-25" dirty="0">
                          <a:latin typeface="Courier New"/>
                          <a:cs typeface="Courier New"/>
                        </a:rPr>
                        <a:t>377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2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2376140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25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25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2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06:14:17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2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45863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25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25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Sprint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4620">
                <a:tc>
                  <a:txBody>
                    <a:bodyPr/>
                    <a:lstStyle/>
                    <a:p>
                      <a:pPr marL="31750">
                        <a:lnSpc>
                          <a:spcPts val="960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147.28.7.1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60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4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60"/>
                        </a:lnSpc>
                      </a:pPr>
                      <a:r>
                        <a:rPr sz="900" b="1" spc="-20" dirty="0">
                          <a:latin typeface="Courier New"/>
                          <a:cs typeface="Courier New"/>
                        </a:rPr>
                        <a:t>3130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60"/>
                        </a:lnSpc>
                      </a:pPr>
                      <a:r>
                        <a:rPr sz="900" b="1" spc="-25" dirty="0">
                          <a:latin typeface="Courier New"/>
                          <a:cs typeface="Courier New"/>
                        </a:rPr>
                        <a:t>421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960"/>
                        </a:lnSpc>
                      </a:pPr>
                      <a:r>
                        <a:rPr sz="900" b="1" spc="-25" dirty="0">
                          <a:latin typeface="Courier New"/>
                          <a:cs typeface="Courier New"/>
                        </a:rPr>
                        <a:t>376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2376140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0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0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0"/>
                        </a:lnSpc>
                      </a:pPr>
                      <a:r>
                        <a:rPr sz="900" b="1" spc="-10" dirty="0">
                          <a:latin typeface="Courier New"/>
                          <a:cs typeface="Courier New"/>
                        </a:rPr>
                        <a:t>06:14:18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960"/>
                        </a:lnSpc>
                      </a:pPr>
                      <a:r>
                        <a:rPr sz="900" b="1" spc="-25" dirty="0">
                          <a:latin typeface="Courier New"/>
                          <a:cs typeface="Courier New"/>
                        </a:rPr>
                        <a:t>14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0"/>
                        </a:lnSpc>
                      </a:pPr>
                      <a:r>
                        <a:rPr sz="9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960"/>
                        </a:lnSpc>
                      </a:pPr>
                      <a:r>
                        <a:rPr sz="900" b="1" dirty="0">
                          <a:latin typeface="Courier New"/>
                          <a:cs typeface="Courier New"/>
                        </a:rPr>
                        <a:t>RGnet,</a:t>
                      </a:r>
                      <a:r>
                        <a:rPr sz="900" b="1" spc="-3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900" b="1" spc="-25" dirty="0">
                          <a:latin typeface="Courier New"/>
                          <a:cs typeface="Courier New"/>
                        </a:rPr>
                        <a:t>LLC</a:t>
                      </a:r>
                      <a:endParaRPr sz="900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4866798" y="2046069"/>
            <a:ext cx="2378075" cy="32385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35560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280"/>
              </a:spcBef>
            </a:pPr>
            <a:r>
              <a:rPr sz="1400" dirty="0">
                <a:solidFill>
                  <a:srgbClr val="FFFFFF"/>
                </a:solidFill>
                <a:latin typeface="Arial Black"/>
                <a:cs typeface="Arial Black"/>
              </a:rPr>
              <a:t>32</a:t>
            </a:r>
            <a:r>
              <a:rPr sz="1400" spc="-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Black"/>
                <a:cs typeface="Arial Black"/>
              </a:rPr>
              <a:t>peers,</a:t>
            </a:r>
            <a:r>
              <a:rPr sz="1400" spc="-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Arial Black"/>
                <a:cs typeface="Arial Black"/>
              </a:rPr>
              <a:t>multi-</a:t>
            </a:r>
            <a:r>
              <a:rPr sz="1400" spc="-25" dirty="0">
                <a:solidFill>
                  <a:srgbClr val="FFFFFF"/>
                </a:solidFill>
                <a:latin typeface="Arial Black"/>
                <a:cs typeface="Arial Black"/>
              </a:rPr>
              <a:t>hop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32269" y="2202519"/>
            <a:ext cx="3035935" cy="826769"/>
          </a:xfrm>
          <a:custGeom>
            <a:avLst/>
            <a:gdLst/>
            <a:ahLst/>
            <a:cxnLst/>
            <a:rect l="l" t="t" r="r" b="b"/>
            <a:pathLst>
              <a:path w="3035935" h="826769">
                <a:moveTo>
                  <a:pt x="72301" y="743216"/>
                </a:moveTo>
                <a:lnTo>
                  <a:pt x="0" y="806881"/>
                </a:lnTo>
                <a:lnTo>
                  <a:pt x="94297" y="826528"/>
                </a:lnTo>
                <a:lnTo>
                  <a:pt x="85643" y="793750"/>
                </a:lnTo>
                <a:lnTo>
                  <a:pt x="70789" y="793750"/>
                </a:lnTo>
                <a:lnTo>
                  <a:pt x="68046" y="783336"/>
                </a:lnTo>
                <a:lnTo>
                  <a:pt x="81925" y="779669"/>
                </a:lnTo>
                <a:lnTo>
                  <a:pt x="72301" y="743216"/>
                </a:lnTo>
                <a:close/>
              </a:path>
              <a:path w="3035935" h="826769">
                <a:moveTo>
                  <a:pt x="81925" y="779669"/>
                </a:moveTo>
                <a:lnTo>
                  <a:pt x="68046" y="783336"/>
                </a:lnTo>
                <a:lnTo>
                  <a:pt x="70789" y="793750"/>
                </a:lnTo>
                <a:lnTo>
                  <a:pt x="84674" y="790081"/>
                </a:lnTo>
                <a:lnTo>
                  <a:pt x="81925" y="779669"/>
                </a:lnTo>
                <a:close/>
              </a:path>
              <a:path w="3035935" h="826769">
                <a:moveTo>
                  <a:pt x="84674" y="790081"/>
                </a:moveTo>
                <a:lnTo>
                  <a:pt x="70789" y="793750"/>
                </a:lnTo>
                <a:lnTo>
                  <a:pt x="85643" y="793750"/>
                </a:lnTo>
                <a:lnTo>
                  <a:pt x="84674" y="790081"/>
                </a:lnTo>
                <a:close/>
              </a:path>
              <a:path w="3035935" h="826769">
                <a:moveTo>
                  <a:pt x="3033153" y="0"/>
                </a:moveTo>
                <a:lnTo>
                  <a:pt x="81925" y="779669"/>
                </a:lnTo>
                <a:lnTo>
                  <a:pt x="84674" y="790081"/>
                </a:lnTo>
                <a:lnTo>
                  <a:pt x="3035909" y="10414"/>
                </a:lnTo>
                <a:lnTo>
                  <a:pt x="30331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637973" y="2686081"/>
            <a:ext cx="1877695" cy="32385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35560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280"/>
              </a:spcBef>
            </a:pPr>
            <a:r>
              <a:rPr sz="1400" spc="-10" dirty="0">
                <a:solidFill>
                  <a:srgbClr val="FFFFFF"/>
                </a:solidFill>
                <a:latin typeface="Arial Black"/>
                <a:cs typeface="Arial Black"/>
              </a:rPr>
              <a:t>Lots</a:t>
            </a:r>
            <a:r>
              <a:rPr sz="1400" spc="-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FFFFFF"/>
                </a:solidFill>
                <a:latin typeface="Arial Black"/>
                <a:cs typeface="Arial Black"/>
              </a:rPr>
              <a:t>of</a:t>
            </a:r>
            <a:r>
              <a:rPr sz="14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Black"/>
                <a:cs typeface="Arial Black"/>
              </a:rPr>
              <a:t>full</a:t>
            </a:r>
            <a:r>
              <a:rPr sz="1400" spc="-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Black"/>
                <a:cs typeface="Arial Black"/>
              </a:rPr>
              <a:t>tables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08760" y="2842508"/>
            <a:ext cx="1330960" cy="354330"/>
          </a:xfrm>
          <a:custGeom>
            <a:avLst/>
            <a:gdLst/>
            <a:ahLst/>
            <a:cxnLst/>
            <a:rect l="l" t="t" r="r" b="b"/>
            <a:pathLst>
              <a:path w="1330959" h="354330">
                <a:moveTo>
                  <a:pt x="73342" y="270294"/>
                </a:moveTo>
                <a:lnTo>
                  <a:pt x="0" y="332740"/>
                </a:lnTo>
                <a:lnTo>
                  <a:pt x="93941" y="353961"/>
                </a:lnTo>
                <a:lnTo>
                  <a:pt x="85774" y="320789"/>
                </a:lnTo>
                <a:lnTo>
                  <a:pt x="70993" y="320789"/>
                </a:lnTo>
                <a:lnTo>
                  <a:pt x="68414" y="310337"/>
                </a:lnTo>
                <a:lnTo>
                  <a:pt x="82355" y="306902"/>
                </a:lnTo>
                <a:lnTo>
                  <a:pt x="73342" y="270294"/>
                </a:lnTo>
                <a:close/>
              </a:path>
              <a:path w="1330959" h="354330">
                <a:moveTo>
                  <a:pt x="82355" y="306902"/>
                </a:moveTo>
                <a:lnTo>
                  <a:pt x="68414" y="310337"/>
                </a:lnTo>
                <a:lnTo>
                  <a:pt x="70993" y="320789"/>
                </a:lnTo>
                <a:lnTo>
                  <a:pt x="84929" y="317355"/>
                </a:lnTo>
                <a:lnTo>
                  <a:pt x="82355" y="306902"/>
                </a:lnTo>
                <a:close/>
              </a:path>
              <a:path w="1330959" h="354330">
                <a:moveTo>
                  <a:pt x="84929" y="317355"/>
                </a:moveTo>
                <a:lnTo>
                  <a:pt x="70993" y="320789"/>
                </a:lnTo>
                <a:lnTo>
                  <a:pt x="85774" y="320789"/>
                </a:lnTo>
                <a:lnTo>
                  <a:pt x="84929" y="317355"/>
                </a:lnTo>
                <a:close/>
              </a:path>
              <a:path w="1330959" h="354330">
                <a:moveTo>
                  <a:pt x="1327924" y="0"/>
                </a:moveTo>
                <a:lnTo>
                  <a:pt x="82355" y="306902"/>
                </a:lnTo>
                <a:lnTo>
                  <a:pt x="84929" y="317355"/>
                </a:lnTo>
                <a:lnTo>
                  <a:pt x="1330502" y="10452"/>
                </a:lnTo>
                <a:lnTo>
                  <a:pt x="13279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Afrundet rektangel 9">
            <a:extLst>
              <a:ext uri="{FF2B5EF4-FFF2-40B4-BE49-F238E27FC236}">
                <a16:creationId xmlns:a16="http://schemas.microsoft.com/office/drawing/2014/main" id="{792EACC8-9406-2F9F-CE71-1DA93546BA04}"/>
              </a:ext>
            </a:extLst>
          </p:cNvPr>
          <p:cNvSpPr/>
          <p:nvPr/>
        </p:nvSpPr>
        <p:spPr>
          <a:xfrm>
            <a:off x="3136899" y="2046069"/>
            <a:ext cx="1298093" cy="2286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9E1AE-4075-44FF-D7F9-723E3CDE1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A4B3434-0A6B-5A90-6102-A2C33C3D80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8688" y="1214510"/>
            <a:ext cx="8836025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2805">
              <a:lnSpc>
                <a:spcPct val="100000"/>
              </a:lnSpc>
              <a:spcBef>
                <a:spcPts val="100"/>
              </a:spcBef>
            </a:pPr>
            <a:r>
              <a:rPr lang="da-DK" dirty="0" err="1"/>
              <a:t>Connected</a:t>
            </a:r>
            <a:r>
              <a:rPr lang="da-DK" dirty="0"/>
              <a:t> </a:t>
            </a:r>
            <a:r>
              <a:rPr lang="da-DK" dirty="0" err="1"/>
              <a:t>networks</a:t>
            </a:r>
            <a:r>
              <a:rPr lang="da-DK" dirty="0"/>
              <a:t>:  </a:t>
            </a:r>
            <a:r>
              <a:rPr dirty="0" err="1"/>
              <a:t>Multihop</a:t>
            </a:r>
            <a:r>
              <a:rPr spc="-55" dirty="0"/>
              <a:t> </a:t>
            </a:r>
            <a:r>
              <a:rPr spc="-10" dirty="0"/>
              <a:t>Collector</a:t>
            </a:r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6EEC4D77-89FF-BE9E-E71C-3C1438366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368" y="1984377"/>
            <a:ext cx="8836025" cy="4016484"/>
          </a:xfrm>
        </p:spPr>
        <p:txBody>
          <a:bodyPr/>
          <a:lstStyle/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route-views3.routeviews.org#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sh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ip bg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regexp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_2018$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BGP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table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version is 12697779,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local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router ID is 128.223.51.108,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vrf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id 0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Default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local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pref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100,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local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AS 6447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Status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codes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  s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suppressed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d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damped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h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history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* valid, &gt;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best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=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multipath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            i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internal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r RIB-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failure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S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Stale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R Removed</a:t>
            </a:r>
          </a:p>
          <a:p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Nexthop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codes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 @NNN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nexthop's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vrf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id, &lt;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announce-nh-self</a:t>
            </a:r>
            <a:endParaRPr lang="da-DK" sz="9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Origin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codes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  i - IGP, e - EGP, ? -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incomplete</a:t>
            </a:r>
            <a:endParaRPr lang="da-DK" sz="9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RPKI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validation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codes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 V valid, I invalid, N Not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found</a:t>
            </a:r>
            <a:endParaRPr lang="da-DK" sz="9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b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da-DK" sz="9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Network         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Next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Hop           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Metric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LocPrf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Weight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Path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N*  41.74.144.0/22   195.239.77.236                         0 3216 2018 i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N*                   109.233.62.1                           0 29479 50304 2018 i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N*                   195.239.252.124                        0 3216 2018 i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N*                   104.251.122.1                          0 14315 2914 20080 2018 i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N*                   158.106.197.135                        0 46450 2914 20080 2018 i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N*                   202.150.221.33                         0 38001 2914 20080 2018 i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N*                   89.149.178.10           10             0 3257 174 2018 2018 i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N*                   190.15.124.18                          0 61568 2018 i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N*                   163.253.3.22                           0 11537 2018 i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N*                   205.171.200.245          0             0 209 3356 2914 20080 2018 i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N*                   67.219.192.5                           0 19653 2914 20080 2018 i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N*                   203.62.187.103                         0 9268 4764 3356 2914 20080 2018 i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N*                   210.5.41.225                           0 45352 2018 i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N*                   64.71.137.241                          0 6939 2018 i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N*                   203.62.187.102                         0 9268 4764 3356 2914 20080 2018 i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N*=                  94.101.60.146                          0 39120 2018 i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N*&gt;                  89.21.210.85                           0 39120 2018 i</a:t>
            </a:r>
          </a:p>
          <a:p>
            <a:endParaRPr lang="da-DK" sz="900" dirty="0"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272EAFDA-AE1B-D6D0-0BBD-C54C4FC975E5}"/>
              </a:ext>
            </a:extLst>
          </p:cNvPr>
          <p:cNvSpPr txBox="1"/>
          <p:nvPr/>
        </p:nvSpPr>
        <p:spPr>
          <a:xfrm>
            <a:off x="6642100" y="2330450"/>
            <a:ext cx="2378075" cy="251351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35560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280"/>
              </a:spcBef>
            </a:pPr>
            <a:r>
              <a:rPr lang="da-DK" sz="1400" dirty="0" err="1">
                <a:solidFill>
                  <a:srgbClr val="FFFFFF"/>
                </a:solidFill>
                <a:latin typeface="Arial Black"/>
                <a:cs typeface="Arial Black"/>
              </a:rPr>
              <a:t>Connected</a:t>
            </a:r>
            <a:r>
              <a:rPr lang="da-DK" sz="14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da-DK" sz="1400" dirty="0" err="1">
                <a:solidFill>
                  <a:srgbClr val="FFFFFF"/>
                </a:solidFill>
                <a:latin typeface="Arial Black"/>
                <a:cs typeface="Arial Black"/>
              </a:rPr>
              <a:t>ASNs</a:t>
            </a:r>
            <a:endParaRPr sz="1400" dirty="0">
              <a:latin typeface="Arial Black"/>
              <a:cs typeface="Arial Black"/>
            </a:endParaRPr>
          </a:p>
        </p:txBody>
      </p:sp>
      <p:cxnSp>
        <p:nvCxnSpPr>
          <p:cNvPr id="14" name="Lige pilforbindelse 13">
            <a:extLst>
              <a:ext uri="{FF2B5EF4-FFF2-40B4-BE49-F238E27FC236}">
                <a16:creationId xmlns:a16="http://schemas.microsoft.com/office/drawing/2014/main" id="{92713F0A-63CB-062C-C8DB-8371238EEBB1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5203380" y="2581801"/>
            <a:ext cx="2627758" cy="967849"/>
          </a:xfrm>
          <a:prstGeom prst="straightConnector1">
            <a:avLst/>
          </a:prstGeom>
          <a:ln w="25400"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pilforbindelse 15">
            <a:extLst>
              <a:ext uri="{FF2B5EF4-FFF2-40B4-BE49-F238E27FC236}">
                <a16:creationId xmlns:a16="http://schemas.microsoft.com/office/drawing/2014/main" id="{B38BEF55-3BCD-CD8A-BB3A-D54B6E8F2FBB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5727700" y="2581801"/>
            <a:ext cx="2103438" cy="1120249"/>
          </a:xfrm>
          <a:prstGeom prst="straightConnector1">
            <a:avLst/>
          </a:prstGeom>
          <a:ln w="25400"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pilforbindelse 18">
            <a:extLst>
              <a:ext uri="{FF2B5EF4-FFF2-40B4-BE49-F238E27FC236}">
                <a16:creationId xmlns:a16="http://schemas.microsoft.com/office/drawing/2014/main" id="{14CE238E-7293-02DF-E379-AF6FE161CD36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6040882" y="2581801"/>
            <a:ext cx="1790256" cy="1410818"/>
          </a:xfrm>
          <a:prstGeom prst="straightConnector1">
            <a:avLst/>
          </a:prstGeom>
          <a:ln w="25400"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ject 6">
            <a:extLst>
              <a:ext uri="{FF2B5EF4-FFF2-40B4-BE49-F238E27FC236}">
                <a16:creationId xmlns:a16="http://schemas.microsoft.com/office/drawing/2014/main" id="{BE3B36D0-1A0A-B82D-D9B3-FA752B5EDD8E}"/>
              </a:ext>
            </a:extLst>
          </p:cNvPr>
          <p:cNvSpPr txBox="1"/>
          <p:nvPr/>
        </p:nvSpPr>
        <p:spPr>
          <a:xfrm>
            <a:off x="7404100" y="4590043"/>
            <a:ext cx="2378075" cy="466794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35560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280"/>
              </a:spcBef>
            </a:pPr>
            <a:r>
              <a:rPr lang="da-DK" sz="1400" dirty="0" err="1">
                <a:solidFill>
                  <a:srgbClr val="FFFFFF"/>
                </a:solidFill>
                <a:latin typeface="Arial Black"/>
                <a:cs typeface="Arial Black"/>
              </a:rPr>
              <a:t>Prepends</a:t>
            </a:r>
            <a:r>
              <a:rPr lang="da-DK" sz="14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da-DK" sz="1400" dirty="0" err="1">
                <a:solidFill>
                  <a:srgbClr val="FFFFFF"/>
                </a:solidFill>
                <a:latin typeface="Arial Black"/>
                <a:cs typeface="Arial Black"/>
              </a:rPr>
              <a:t>indicate</a:t>
            </a:r>
            <a:r>
              <a:rPr lang="da-DK" sz="14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da-DK" sz="1400" dirty="0" err="1">
                <a:solidFill>
                  <a:srgbClr val="FFFFFF"/>
                </a:solidFill>
                <a:latin typeface="Arial Black"/>
                <a:cs typeface="Arial Black"/>
              </a:rPr>
              <a:t>upstream</a:t>
            </a:r>
            <a:endParaRPr sz="1400" dirty="0">
              <a:latin typeface="Arial Black"/>
              <a:cs typeface="Arial Black"/>
            </a:endParaRPr>
          </a:p>
        </p:txBody>
      </p:sp>
      <p:sp>
        <p:nvSpPr>
          <p:cNvPr id="23" name="Afrundet rektangel 22">
            <a:extLst>
              <a:ext uri="{FF2B5EF4-FFF2-40B4-BE49-F238E27FC236}">
                <a16:creationId xmlns:a16="http://schemas.microsoft.com/office/drawing/2014/main" id="{D7863901-05C6-20E1-2511-1BCE7BFA4EA3}"/>
              </a:ext>
            </a:extLst>
          </p:cNvPr>
          <p:cNvSpPr/>
          <p:nvPr/>
        </p:nvSpPr>
        <p:spPr>
          <a:xfrm>
            <a:off x="5575300" y="4299474"/>
            <a:ext cx="762000" cy="164576"/>
          </a:xfrm>
          <a:prstGeom prst="round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4" name="Lige pilforbindelse 23">
            <a:extLst>
              <a:ext uri="{FF2B5EF4-FFF2-40B4-BE49-F238E27FC236}">
                <a16:creationId xmlns:a16="http://schemas.microsoft.com/office/drawing/2014/main" id="{C99AEFF5-A8AB-0A67-B0BD-11BF55A7A5CB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6215063" y="4464050"/>
            <a:ext cx="2378075" cy="125993"/>
          </a:xfrm>
          <a:prstGeom prst="straightConnector1">
            <a:avLst/>
          </a:prstGeom>
          <a:ln w="25400"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frundet rektangel 26">
            <a:extLst>
              <a:ext uri="{FF2B5EF4-FFF2-40B4-BE49-F238E27FC236}">
                <a16:creationId xmlns:a16="http://schemas.microsoft.com/office/drawing/2014/main" id="{12AF3B15-D0DC-D3B3-99B5-B8E297722690}"/>
              </a:ext>
            </a:extLst>
          </p:cNvPr>
          <p:cNvSpPr/>
          <p:nvPr/>
        </p:nvSpPr>
        <p:spPr>
          <a:xfrm>
            <a:off x="2755900" y="1949450"/>
            <a:ext cx="1676400" cy="2286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" name="object 6">
            <a:extLst>
              <a:ext uri="{FF2B5EF4-FFF2-40B4-BE49-F238E27FC236}">
                <a16:creationId xmlns:a16="http://schemas.microsoft.com/office/drawing/2014/main" id="{480A27E4-843A-B7E3-65A0-361399542303}"/>
              </a:ext>
            </a:extLst>
          </p:cNvPr>
          <p:cNvSpPr txBox="1"/>
          <p:nvPr/>
        </p:nvSpPr>
        <p:spPr>
          <a:xfrm>
            <a:off x="6613236" y="6029640"/>
            <a:ext cx="2378075" cy="251351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35560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280"/>
              </a:spcBef>
            </a:pPr>
            <a:r>
              <a:rPr lang="da-DK" sz="1400" dirty="0">
                <a:solidFill>
                  <a:srgbClr val="FFFFFF"/>
                </a:solidFill>
                <a:latin typeface="Arial Black"/>
                <a:cs typeface="Arial Black"/>
              </a:rPr>
              <a:t>Tier 1 </a:t>
            </a:r>
            <a:r>
              <a:rPr lang="da-DK" sz="1400" dirty="0" err="1">
                <a:solidFill>
                  <a:srgbClr val="FFFFFF"/>
                </a:solidFill>
                <a:latin typeface="Arial Black"/>
                <a:cs typeface="Arial Black"/>
              </a:rPr>
              <a:t>network</a:t>
            </a:r>
            <a:endParaRPr sz="1400" dirty="0">
              <a:latin typeface="Arial Black"/>
              <a:cs typeface="Arial Black"/>
            </a:endParaRPr>
          </a:p>
        </p:txBody>
      </p:sp>
      <p:cxnSp>
        <p:nvCxnSpPr>
          <p:cNvPr id="29" name="Lige pilforbindelse 28">
            <a:extLst>
              <a:ext uri="{FF2B5EF4-FFF2-40B4-BE49-F238E27FC236}">
                <a16:creationId xmlns:a16="http://schemas.microsoft.com/office/drawing/2014/main" id="{DAE1B499-A8DF-5138-8A88-61122A7D707B}"/>
              </a:ext>
            </a:extLst>
          </p:cNvPr>
          <p:cNvCxnSpPr>
            <a:cxnSpLocks/>
            <a:stCxn id="28" idx="0"/>
          </p:cNvCxnSpPr>
          <p:nvPr/>
        </p:nvCxnSpPr>
        <p:spPr>
          <a:xfrm flipH="1" flipV="1">
            <a:off x="6215063" y="5527663"/>
            <a:ext cx="1587211" cy="501977"/>
          </a:xfrm>
          <a:prstGeom prst="straightConnector1">
            <a:avLst/>
          </a:prstGeom>
          <a:ln w="25400"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455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1F0CB-D648-C914-FFBB-082E2BD02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F4418E5-3FEC-A874-35A9-899203465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368" y="1984376"/>
            <a:ext cx="8836025" cy="4016484"/>
          </a:xfrm>
        </p:spPr>
        <p:txBody>
          <a:bodyPr/>
          <a:lstStyle/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route-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views.napafrica.routeviews.org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#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sh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ip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bgp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regexp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^2018(_.+)+$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BGP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table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version is 250650352,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local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router ID is 196.60.9.68,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vrf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id 0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Default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local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pref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100,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local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AS 6447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Status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codes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  s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suppressed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d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damped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h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history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* valid, &gt;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best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=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multipath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            i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internal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r RIB-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failure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S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Stale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R Removed</a:t>
            </a:r>
          </a:p>
          <a:p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Nexthop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codes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 @NNN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nexthop's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vrf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id, &lt;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announce-nh-self</a:t>
            </a:r>
            <a:endParaRPr lang="da-DK" sz="9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Origin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codes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  i - IGP, e - EGP, ? -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incomplete</a:t>
            </a:r>
            <a:endParaRPr lang="da-DK" sz="9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RPKI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validation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codes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 V valid, I invalid, N Not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found</a:t>
            </a:r>
            <a:endParaRPr lang="da-DK" sz="9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b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da-DK" sz="9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Network         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Next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Hop           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Metric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LocPrf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da-DK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Weight</a:t>
            </a:r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Path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N*&gt; 137.158.0.0/16   196.60.8.216                           0 2018 36982 i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N*&gt; 143.160.0.0/24   196.60.8.216                           0 2018 8094 i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N*&gt; 143.160.240.0/20 196.60.8.216                           0 2018 8094 i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N*&gt; 146.182.0.0/16   196.60.8.216                           0 2018 37501 i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N*&gt; 146.182.0.0/17   196.60.8.216                           0 2018 37501 i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N*&gt; 146.182.128.0/17 196.60.8.216                           0 2018 37501 i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N*&gt; 146.231.0.0/16   196.60.8.216                           0 2018 37520 i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V*&gt; 154.114.25.0/24  196.60.8.216                           0 2018 36982 i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V*&gt; 154.115.0.0/24   196.60.8.216                           0 2018 6149 i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V*&gt; 154.115.112.0/20 196.60.8.216                           0 2018 36982 i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N*&gt; 192.42.99.0/24   196.60.8.216                           0 2018 37520 i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N*&gt; 196.6.221.0/24   196.60.8.216                           0 2018 8094 i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V*&gt; 196.21.40.0/24   196.60.8.216                           0 2018 37501 i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V*&gt; 196.21.158.0/24  196.60.8.216                           0 2018 37501 i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V*&gt; 196.21.159.0/24  196.60.8.216                           0 2018 37501 i</a:t>
            </a:r>
          </a:p>
          <a:p>
            <a:r>
              <a:rPr lang="da-DK" sz="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V*&gt; 196.21.164.0/22  196.60.8.216                           0 2018 8094 i</a:t>
            </a:r>
          </a:p>
          <a:p>
            <a:endParaRPr lang="da-DK" sz="9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endParaRPr lang="da-DK" sz="900" dirty="0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6BA818DF-403A-E0CF-03DF-E99BCB03A2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8688" y="1214510"/>
            <a:ext cx="8836025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2805">
              <a:lnSpc>
                <a:spcPct val="100000"/>
              </a:lnSpc>
              <a:spcBef>
                <a:spcPts val="100"/>
              </a:spcBef>
            </a:pPr>
            <a:r>
              <a:rPr lang="da-DK" dirty="0" err="1"/>
              <a:t>Downstreams</a:t>
            </a:r>
            <a:r>
              <a:rPr lang="da-DK" dirty="0"/>
              <a:t>:  Local</a:t>
            </a:r>
            <a:r>
              <a:rPr spc="-55" dirty="0"/>
              <a:t> </a:t>
            </a:r>
            <a:r>
              <a:rPr spc="-10" dirty="0"/>
              <a:t>Collector</a:t>
            </a: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64F24037-3B3D-C289-5AF8-692C4A57F2D1}"/>
              </a:ext>
            </a:extLst>
          </p:cNvPr>
          <p:cNvSpPr txBox="1"/>
          <p:nvPr/>
        </p:nvSpPr>
        <p:spPr>
          <a:xfrm>
            <a:off x="6642100" y="2330450"/>
            <a:ext cx="2378075" cy="251351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35560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280"/>
              </a:spcBef>
            </a:pPr>
            <a:r>
              <a:rPr lang="da-DK" sz="1400" dirty="0" err="1">
                <a:solidFill>
                  <a:srgbClr val="FFFFFF"/>
                </a:solidFill>
                <a:latin typeface="Arial Black"/>
                <a:cs typeface="Arial Black"/>
              </a:rPr>
              <a:t>downstream</a:t>
            </a:r>
            <a:r>
              <a:rPr lang="da-DK" sz="14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da-DK" sz="1400" dirty="0" err="1">
                <a:solidFill>
                  <a:srgbClr val="FFFFFF"/>
                </a:solidFill>
                <a:latin typeface="Arial Black"/>
                <a:cs typeface="Arial Black"/>
              </a:rPr>
              <a:t>ASNs</a:t>
            </a:r>
            <a:endParaRPr sz="1400" dirty="0">
              <a:latin typeface="Arial Black"/>
              <a:cs typeface="Arial Black"/>
            </a:endParaRPr>
          </a:p>
        </p:txBody>
      </p:sp>
      <p:cxnSp>
        <p:nvCxnSpPr>
          <p:cNvPr id="14" name="Lige pilforbindelse 13">
            <a:extLst>
              <a:ext uri="{FF2B5EF4-FFF2-40B4-BE49-F238E27FC236}">
                <a16:creationId xmlns:a16="http://schemas.microsoft.com/office/drawing/2014/main" id="{AD25B3F1-2FF0-E6BC-31AA-0501E96D2C99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5575300" y="2581801"/>
            <a:ext cx="2255838" cy="967849"/>
          </a:xfrm>
          <a:prstGeom prst="straightConnector1">
            <a:avLst/>
          </a:prstGeom>
          <a:ln w="25400"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pilforbindelse 18">
            <a:extLst>
              <a:ext uri="{FF2B5EF4-FFF2-40B4-BE49-F238E27FC236}">
                <a16:creationId xmlns:a16="http://schemas.microsoft.com/office/drawing/2014/main" id="{45D5A5A7-95CD-E67C-1D7B-1CECDDC6EADF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5621338" y="2581801"/>
            <a:ext cx="2209800" cy="1196449"/>
          </a:xfrm>
          <a:prstGeom prst="straightConnector1">
            <a:avLst/>
          </a:prstGeom>
          <a:ln w="25400"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frundet rektangel 26">
            <a:extLst>
              <a:ext uri="{FF2B5EF4-FFF2-40B4-BE49-F238E27FC236}">
                <a16:creationId xmlns:a16="http://schemas.microsoft.com/office/drawing/2014/main" id="{59D381A2-F424-E0B1-BB03-176104959241}"/>
              </a:ext>
            </a:extLst>
          </p:cNvPr>
          <p:cNvSpPr/>
          <p:nvPr/>
        </p:nvSpPr>
        <p:spPr>
          <a:xfrm>
            <a:off x="3365500" y="1984376"/>
            <a:ext cx="2209800" cy="18441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id="{67782527-8494-F09C-E731-B65D97D02132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5727700" y="2581801"/>
            <a:ext cx="2103438" cy="1653649"/>
          </a:xfrm>
          <a:prstGeom prst="straightConnector1">
            <a:avLst/>
          </a:prstGeom>
          <a:ln w="25400"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480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7625">
              <a:lnSpc>
                <a:spcPct val="100000"/>
              </a:lnSpc>
              <a:spcBef>
                <a:spcPts val="100"/>
              </a:spcBef>
            </a:pPr>
            <a:r>
              <a:rPr lang="da-DK" dirty="0"/>
              <a:t>Make </a:t>
            </a:r>
            <a:r>
              <a:rPr lang="da-DK" dirty="0" err="1"/>
              <a:t>life</a:t>
            </a:r>
            <a:r>
              <a:rPr lang="da-DK" dirty="0"/>
              <a:t> </a:t>
            </a:r>
            <a:r>
              <a:rPr lang="da-DK" dirty="0" err="1"/>
              <a:t>easier</a:t>
            </a:r>
            <a:r>
              <a:rPr lang="da-DK" dirty="0"/>
              <a:t> for </a:t>
            </a:r>
            <a:r>
              <a:rPr lang="da-DK" dirty="0" err="1"/>
              <a:t>your</a:t>
            </a:r>
            <a:r>
              <a:rPr lang="da-DK" dirty="0"/>
              <a:t> NOC</a:t>
            </a:r>
            <a:endParaRPr spc="-20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18BB5A9-9C9C-E710-BA28-CF813565D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368" y="1984376"/>
            <a:ext cx="8836025" cy="2954655"/>
          </a:xfrm>
        </p:spPr>
        <p:txBody>
          <a:bodyPr/>
          <a:lstStyle/>
          <a:p>
            <a:r>
              <a:rPr lang="da-DK" dirty="0" err="1"/>
              <a:t>Often</a:t>
            </a:r>
            <a:r>
              <a:rPr lang="da-DK" dirty="0"/>
              <a:t> </a:t>
            </a:r>
            <a:r>
              <a:rPr lang="da-DK" dirty="0" err="1"/>
              <a:t>customers</a:t>
            </a:r>
            <a:r>
              <a:rPr lang="da-DK" dirty="0"/>
              <a:t> and peers </a:t>
            </a:r>
            <a:r>
              <a:rPr lang="da-DK" dirty="0" err="1"/>
              <a:t>contact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noc</a:t>
            </a:r>
            <a:r>
              <a:rPr lang="da-DK" dirty="0"/>
              <a:t> with routing issues. </a:t>
            </a:r>
            <a:r>
              <a:rPr lang="da-DK" dirty="0" err="1"/>
              <a:t>Announcing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routes to </a:t>
            </a:r>
            <a:r>
              <a:rPr lang="da-DK" dirty="0" err="1"/>
              <a:t>RouteViews</a:t>
            </a:r>
            <a:r>
              <a:rPr lang="da-DK" dirty="0"/>
              <a:t>, </a:t>
            </a:r>
            <a:r>
              <a:rPr lang="da-DK" dirty="0" err="1"/>
              <a:t>helps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engineers</a:t>
            </a:r>
            <a:r>
              <a:rPr lang="da-DK" dirty="0"/>
              <a:t> to </a:t>
            </a:r>
            <a:r>
              <a:rPr lang="da-DK" dirty="0" err="1"/>
              <a:t>see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network</a:t>
            </a:r>
            <a:r>
              <a:rPr lang="da-DK" dirty="0"/>
              <a:t> from the rest of the Internet.</a:t>
            </a:r>
          </a:p>
          <a:p>
            <a:endParaRPr lang="da-DK" dirty="0"/>
          </a:p>
          <a:p>
            <a:r>
              <a:rPr lang="da-DK" dirty="0" err="1"/>
              <a:t>Example</a:t>
            </a:r>
            <a:r>
              <a:rPr lang="da-DK" dirty="0"/>
              <a:t>: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want</a:t>
            </a:r>
            <a:r>
              <a:rPr lang="da-DK" dirty="0"/>
              <a:t> to balance </a:t>
            </a:r>
            <a:r>
              <a:rPr lang="da-DK" dirty="0" err="1"/>
              <a:t>traffic</a:t>
            </a:r>
            <a:r>
              <a:rPr lang="da-DK" dirty="0"/>
              <a:t> </a:t>
            </a:r>
            <a:r>
              <a:rPr lang="da-DK" dirty="0" err="1"/>
              <a:t>between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upstreams</a:t>
            </a:r>
            <a:r>
              <a:rPr lang="da-DK" dirty="0"/>
              <a:t> but the </a:t>
            </a:r>
            <a:r>
              <a:rPr lang="da-DK" dirty="0" err="1"/>
              <a:t>deaggregation</a:t>
            </a:r>
            <a:r>
              <a:rPr lang="da-DK" dirty="0"/>
              <a:t> </a:t>
            </a:r>
            <a:r>
              <a:rPr lang="da-DK" dirty="0" err="1"/>
              <a:t>scheme</a:t>
            </a:r>
            <a:r>
              <a:rPr lang="da-DK" dirty="0"/>
              <a:t> is not </a:t>
            </a:r>
            <a:r>
              <a:rPr lang="da-DK" dirty="0" err="1"/>
              <a:t>working</a:t>
            </a:r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F582B-0DC2-B98E-569D-46FE7A750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248DC63-A6B8-8A0D-9D56-FB4268E736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7625">
              <a:lnSpc>
                <a:spcPct val="100000"/>
              </a:lnSpc>
              <a:spcBef>
                <a:spcPts val="100"/>
              </a:spcBef>
            </a:pPr>
            <a:r>
              <a:rPr lang="da-DK" dirty="0"/>
              <a:t>Make </a:t>
            </a:r>
            <a:r>
              <a:rPr lang="da-DK" dirty="0" err="1"/>
              <a:t>life</a:t>
            </a:r>
            <a:r>
              <a:rPr lang="da-DK" dirty="0"/>
              <a:t> </a:t>
            </a:r>
            <a:r>
              <a:rPr lang="da-DK" dirty="0" err="1"/>
              <a:t>easier</a:t>
            </a:r>
            <a:r>
              <a:rPr lang="da-DK" dirty="0"/>
              <a:t> for </a:t>
            </a:r>
            <a:r>
              <a:rPr lang="da-DK" dirty="0" err="1"/>
              <a:t>your</a:t>
            </a:r>
            <a:r>
              <a:rPr lang="da-DK" dirty="0"/>
              <a:t> NOC</a:t>
            </a:r>
            <a:endParaRPr spc="-20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6077178C-84AC-803E-EB89-AB9EDA00C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368" y="1984376"/>
            <a:ext cx="8836025" cy="2800767"/>
          </a:xfrm>
        </p:spPr>
        <p:txBody>
          <a:bodyPr/>
          <a:lstStyle/>
          <a:p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route-views3.routeviews.org#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sh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ip bg 220.239.64.0</a:t>
            </a:r>
          </a:p>
          <a:p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BGP routing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table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entry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for 220.239.64.0/20, version 10370995</a:t>
            </a:r>
          </a:p>
          <a:p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Paths: (1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available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best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#1,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table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default)</a:t>
            </a:r>
          </a:p>
          <a:p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Not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advertised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to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any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peer</a:t>
            </a:r>
          </a:p>
          <a:p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38001 7473 4804 4804</a:t>
            </a:r>
          </a:p>
          <a:p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202.150.221.33 from 202.150.221.33 (10.11.33.29)</a:t>
            </a:r>
          </a:p>
          <a:p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Origin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IGP, valid,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external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best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(First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path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received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),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rpki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validation-state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 invalid</a:t>
            </a:r>
          </a:p>
          <a:p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Community: 38001:100 38001:3003 38001:8003</a:t>
            </a:r>
          </a:p>
          <a:p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Last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update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 Sun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Nov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10 14:28:09 2024</a:t>
            </a:r>
          </a:p>
          <a:p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route-views3.routeviews.org# </a:t>
            </a:r>
          </a:p>
          <a:p>
            <a:endParaRPr lang="da-DK" sz="1400" dirty="0"/>
          </a:p>
          <a:p>
            <a:endParaRPr lang="da-DK" sz="1400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1BE3C9AB-A53A-CA12-C330-5771E47AA82A}"/>
              </a:ext>
            </a:extLst>
          </p:cNvPr>
          <p:cNvSpPr txBox="1"/>
          <p:nvPr/>
        </p:nvSpPr>
        <p:spPr>
          <a:xfrm>
            <a:off x="6718301" y="4083050"/>
            <a:ext cx="1219200" cy="251351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35560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280"/>
              </a:spcBef>
            </a:pPr>
            <a:r>
              <a:rPr lang="da-DK" sz="1400" dirty="0">
                <a:solidFill>
                  <a:srgbClr val="FFFFFF"/>
                </a:solidFill>
                <a:latin typeface="Arial Black"/>
                <a:cs typeface="Arial Black"/>
              </a:rPr>
              <a:t>RPKI </a:t>
            </a:r>
            <a:r>
              <a:rPr lang="da-DK" sz="1400" dirty="0" err="1">
                <a:solidFill>
                  <a:srgbClr val="FFFFFF"/>
                </a:solidFill>
                <a:latin typeface="Arial Black"/>
                <a:cs typeface="Arial Black"/>
              </a:rPr>
              <a:t>state</a:t>
            </a:r>
            <a:endParaRPr sz="1400" dirty="0">
              <a:latin typeface="Arial Black"/>
              <a:cs typeface="Arial Black"/>
            </a:endParaRPr>
          </a:p>
        </p:txBody>
      </p:sp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CB25B55E-6445-DA22-5DC1-DDBC6B38E11F}"/>
              </a:ext>
            </a:extLst>
          </p:cNvPr>
          <p:cNvCxnSpPr>
            <a:cxnSpLocks/>
          </p:cNvCxnSpPr>
          <p:nvPr/>
        </p:nvCxnSpPr>
        <p:spPr>
          <a:xfrm flipH="1" flipV="1">
            <a:off x="2374900" y="3625850"/>
            <a:ext cx="4953000" cy="457200"/>
          </a:xfrm>
          <a:prstGeom prst="straightConnector1">
            <a:avLst/>
          </a:prstGeom>
          <a:ln w="25400"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ject 6">
            <a:extLst>
              <a:ext uri="{FF2B5EF4-FFF2-40B4-BE49-F238E27FC236}">
                <a16:creationId xmlns:a16="http://schemas.microsoft.com/office/drawing/2014/main" id="{7F969342-D2AA-7964-65AA-6A76F7040991}"/>
              </a:ext>
            </a:extLst>
          </p:cNvPr>
          <p:cNvSpPr txBox="1"/>
          <p:nvPr/>
        </p:nvSpPr>
        <p:spPr>
          <a:xfrm>
            <a:off x="1126836" y="1322656"/>
            <a:ext cx="1219200" cy="251351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35560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280"/>
              </a:spcBef>
            </a:pPr>
            <a:r>
              <a:rPr lang="da-DK" sz="1400" dirty="0" err="1">
                <a:solidFill>
                  <a:srgbClr val="FFFFFF"/>
                </a:solidFill>
                <a:latin typeface="Arial Black"/>
                <a:cs typeface="Arial Black"/>
              </a:rPr>
              <a:t>upstream</a:t>
            </a:r>
            <a:endParaRPr sz="1400" dirty="0">
              <a:latin typeface="Arial Black"/>
              <a:cs typeface="Arial Black"/>
            </a:endParaRPr>
          </a:p>
        </p:txBody>
      </p:sp>
      <p:cxnSp>
        <p:nvCxnSpPr>
          <p:cNvPr id="13" name="Lige pilforbindelse 12">
            <a:extLst>
              <a:ext uri="{FF2B5EF4-FFF2-40B4-BE49-F238E27FC236}">
                <a16:creationId xmlns:a16="http://schemas.microsoft.com/office/drawing/2014/main" id="{390E298B-2C21-BADC-AB5E-5B269A3FAD7B}"/>
              </a:ext>
            </a:extLst>
          </p:cNvPr>
          <p:cNvCxnSpPr>
            <a:cxnSpLocks/>
          </p:cNvCxnSpPr>
          <p:nvPr/>
        </p:nvCxnSpPr>
        <p:spPr>
          <a:xfrm>
            <a:off x="1736436" y="1607034"/>
            <a:ext cx="181264" cy="1256816"/>
          </a:xfrm>
          <a:prstGeom prst="straightConnector1">
            <a:avLst/>
          </a:prstGeom>
          <a:ln w="25400"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410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41AC7-7D88-6AC9-A71B-373B815F1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E14E449-BBD1-D79F-7785-6940B1376A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7625">
              <a:lnSpc>
                <a:spcPct val="100000"/>
              </a:lnSpc>
              <a:spcBef>
                <a:spcPts val="100"/>
              </a:spcBef>
            </a:pPr>
            <a:r>
              <a:rPr lang="da-DK" dirty="0"/>
              <a:t>Make </a:t>
            </a:r>
            <a:r>
              <a:rPr lang="da-DK" dirty="0" err="1"/>
              <a:t>life</a:t>
            </a:r>
            <a:r>
              <a:rPr lang="da-DK" dirty="0"/>
              <a:t> </a:t>
            </a:r>
            <a:r>
              <a:rPr lang="da-DK" dirty="0" err="1"/>
              <a:t>easier</a:t>
            </a:r>
            <a:r>
              <a:rPr lang="da-DK" dirty="0"/>
              <a:t> for </a:t>
            </a:r>
            <a:r>
              <a:rPr lang="da-DK" dirty="0" err="1"/>
              <a:t>your</a:t>
            </a:r>
            <a:r>
              <a:rPr lang="da-DK" dirty="0"/>
              <a:t> NOC</a:t>
            </a:r>
            <a:endParaRPr spc="-20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0F60EAF-C349-CCEF-1B69-DA5CEA161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368" y="1984376"/>
            <a:ext cx="8836025" cy="3662541"/>
          </a:xfrm>
        </p:spPr>
        <p:txBody>
          <a:bodyPr/>
          <a:lstStyle/>
          <a:p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route-views3.routeviews.org#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sh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ip bg 220.239.64.0/19</a:t>
            </a:r>
          </a:p>
          <a:p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BGP routing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table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entry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for 220.239.64.0/19, version 9454097</a:t>
            </a:r>
          </a:p>
          <a:p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Paths: (25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available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best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#24,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table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default)</a:t>
            </a:r>
          </a:p>
          <a:p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Not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advertised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to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any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peer</a:t>
            </a:r>
          </a:p>
          <a:p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9268 4764 1221 7474 4804, (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aggregated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by 4804 198.142.65.160)</a:t>
            </a:r>
          </a:p>
          <a:p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203.62.187.103 from 203.62.187.103 (203.62.187.103)</a:t>
            </a:r>
          </a:p>
          <a:p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Origin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IGP, valid,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external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atomic-aggregate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rpki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validation-state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 valid</a:t>
            </a:r>
          </a:p>
          <a:p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Community: 0:2011 9268:2124</a:t>
            </a:r>
          </a:p>
          <a:p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Last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update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 Mon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Nov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4 04:04:03 2024</a:t>
            </a:r>
          </a:p>
          <a:p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9268 4764 1221 7474 4804, (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aggregated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by 4804 198.142.65.160)</a:t>
            </a:r>
          </a:p>
          <a:p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203.62.187.102 from 203.62.187.102 (203.62.187.102)</a:t>
            </a:r>
          </a:p>
          <a:p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Origin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IGP, valid,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external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atomic-aggregate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rpki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validation-state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 valid</a:t>
            </a:r>
          </a:p>
          <a:p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Community: 0:2011 9268:2124</a:t>
            </a:r>
          </a:p>
          <a:p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Last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update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 Mon </a:t>
            </a:r>
            <a:r>
              <a:rPr lang="da-DK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Nov</a:t>
            </a:r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4 02:34:28 2024</a:t>
            </a:r>
          </a:p>
          <a:p>
            <a:r>
              <a:rPr lang="da-DK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route-views3.routeviews.org# </a:t>
            </a:r>
          </a:p>
          <a:p>
            <a:endParaRPr lang="da-DK" sz="1400" dirty="0"/>
          </a:p>
          <a:p>
            <a:endParaRPr lang="da-DK" sz="1400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8617FF60-2EC0-FFCC-6AE5-6A23FF5FF791}"/>
              </a:ext>
            </a:extLst>
          </p:cNvPr>
          <p:cNvSpPr txBox="1"/>
          <p:nvPr/>
        </p:nvSpPr>
        <p:spPr>
          <a:xfrm>
            <a:off x="1003300" y="1088834"/>
            <a:ext cx="1219200" cy="251351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35560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280"/>
              </a:spcBef>
            </a:pPr>
            <a:r>
              <a:rPr lang="da-DK" sz="1400" dirty="0" err="1">
                <a:solidFill>
                  <a:srgbClr val="FFFFFF"/>
                </a:solidFill>
                <a:latin typeface="Arial Black"/>
                <a:cs typeface="Arial Black"/>
              </a:rPr>
              <a:t>upstream</a:t>
            </a:r>
            <a:endParaRPr sz="1400" dirty="0">
              <a:latin typeface="Arial Black"/>
              <a:cs typeface="Arial Black"/>
            </a:endParaRPr>
          </a:p>
        </p:txBody>
      </p:sp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85671583-59B2-5FA9-6D27-BC03A7D26974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612900" y="1340185"/>
            <a:ext cx="1371600" cy="1523665"/>
          </a:xfrm>
          <a:prstGeom prst="straightConnector1">
            <a:avLst/>
          </a:prstGeom>
          <a:ln w="25400"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pilforbindelse 11">
            <a:extLst>
              <a:ext uri="{FF2B5EF4-FFF2-40B4-BE49-F238E27FC236}">
                <a16:creationId xmlns:a16="http://schemas.microsoft.com/office/drawing/2014/main" id="{763D53F3-A996-74E5-E960-DB7FD1C19A36}"/>
              </a:ext>
            </a:extLst>
          </p:cNvPr>
          <p:cNvCxnSpPr>
            <a:cxnSpLocks/>
          </p:cNvCxnSpPr>
          <p:nvPr/>
        </p:nvCxnSpPr>
        <p:spPr>
          <a:xfrm>
            <a:off x="1612900" y="1340185"/>
            <a:ext cx="1371600" cy="2590465"/>
          </a:xfrm>
          <a:prstGeom prst="straightConnector1">
            <a:avLst/>
          </a:prstGeom>
          <a:ln w="25400"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976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54353-9EE7-BE8F-41AA-E3C1EE252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9C9D4DA-9392-4A52-7AAF-9FFAE38461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7625">
              <a:lnSpc>
                <a:spcPct val="100000"/>
              </a:lnSpc>
              <a:spcBef>
                <a:spcPts val="100"/>
              </a:spcBef>
            </a:pPr>
            <a:r>
              <a:rPr lang="da-DK" dirty="0"/>
              <a:t>Make </a:t>
            </a:r>
            <a:r>
              <a:rPr lang="da-DK" dirty="0" err="1"/>
              <a:t>life</a:t>
            </a:r>
            <a:r>
              <a:rPr lang="da-DK" dirty="0"/>
              <a:t> </a:t>
            </a:r>
            <a:r>
              <a:rPr lang="da-DK" dirty="0" err="1"/>
              <a:t>easier</a:t>
            </a:r>
            <a:r>
              <a:rPr lang="da-DK" dirty="0"/>
              <a:t> for </a:t>
            </a:r>
            <a:r>
              <a:rPr lang="da-DK" dirty="0" err="1"/>
              <a:t>your</a:t>
            </a:r>
            <a:r>
              <a:rPr lang="da-DK" dirty="0"/>
              <a:t> NOC</a:t>
            </a:r>
            <a:endParaRPr spc="-20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942114F-E29C-0726-5027-0108BB123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368" y="1984376"/>
            <a:ext cx="8836025" cy="1846659"/>
          </a:xfrm>
        </p:spPr>
        <p:txBody>
          <a:bodyPr/>
          <a:lstStyle/>
          <a:p>
            <a:r>
              <a:rPr lang="da-DK" dirty="0"/>
              <a:t>Ups –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forgot</a:t>
            </a:r>
            <a:r>
              <a:rPr lang="da-DK" dirty="0"/>
              <a:t> to </a:t>
            </a:r>
            <a:r>
              <a:rPr lang="da-DK" dirty="0" err="1"/>
              <a:t>create</a:t>
            </a:r>
            <a:r>
              <a:rPr lang="da-DK" dirty="0"/>
              <a:t> new </a:t>
            </a:r>
            <a:r>
              <a:rPr lang="da-DK" dirty="0" err="1"/>
              <a:t>ROAs</a:t>
            </a:r>
            <a:r>
              <a:rPr lang="da-DK" dirty="0"/>
              <a:t> so </a:t>
            </a:r>
            <a:r>
              <a:rPr lang="da-DK" dirty="0" err="1"/>
              <a:t>networks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dropping the longer </a:t>
            </a:r>
            <a:r>
              <a:rPr lang="da-DK" dirty="0" err="1"/>
              <a:t>prefixes</a:t>
            </a:r>
            <a:endParaRPr lang="da-DK" dirty="0"/>
          </a:p>
          <a:p>
            <a:endParaRPr lang="da-DK" dirty="0"/>
          </a:p>
          <a:p>
            <a:r>
              <a:rPr lang="da-DK" dirty="0"/>
              <a:t>Go fix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83762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5092" y="4631318"/>
            <a:ext cx="6203950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Arial"/>
                <a:cs typeface="Arial"/>
              </a:rPr>
              <a:t>PEERING</a:t>
            </a:r>
            <a:r>
              <a:rPr b="1" spc="-7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WITH</a:t>
            </a:r>
            <a:r>
              <a:rPr b="1" spc="-8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ROUTEVIEWS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5092" y="4268157"/>
            <a:ext cx="244919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Arial"/>
                <a:cs typeface="Arial"/>
              </a:rPr>
              <a:t>For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Peering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Coordinators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4470">
              <a:lnSpc>
                <a:spcPct val="100000"/>
              </a:lnSpc>
              <a:spcBef>
                <a:spcPts val="100"/>
              </a:spcBef>
            </a:pPr>
            <a:r>
              <a:rPr dirty="0"/>
              <a:t>Peering</a:t>
            </a:r>
            <a:r>
              <a:rPr spc="-70" dirty="0"/>
              <a:t> </a:t>
            </a:r>
            <a:r>
              <a:rPr dirty="0"/>
              <a:t>with</a:t>
            </a:r>
            <a:r>
              <a:rPr spc="-75" dirty="0"/>
              <a:t> </a:t>
            </a:r>
            <a:r>
              <a:rPr spc="-10" dirty="0"/>
              <a:t>RouteViews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5368" y="1975634"/>
            <a:ext cx="8177530" cy="386524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02895" indent="-290195">
              <a:lnSpc>
                <a:spcPct val="100000"/>
              </a:lnSpc>
              <a:spcBef>
                <a:spcPts val="720"/>
              </a:spcBef>
              <a:buChar char="•"/>
              <a:tabLst>
                <a:tab pos="302895" algn="l"/>
              </a:tabLst>
            </a:pPr>
            <a:r>
              <a:rPr sz="2400" spc="-20" dirty="0">
                <a:latin typeface="Arial"/>
                <a:cs typeface="Arial"/>
              </a:rPr>
              <a:t>RouteViews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has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Open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peering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policy</a:t>
            </a:r>
            <a:endParaRPr sz="2400" dirty="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520"/>
              </a:spcBef>
              <a:buChar char="–"/>
              <a:tabLst>
                <a:tab pos="641350" algn="l"/>
              </a:tabLst>
            </a:pPr>
            <a:r>
              <a:rPr sz="2000" dirty="0">
                <a:latin typeface="Arial"/>
                <a:cs typeface="Arial"/>
              </a:rPr>
              <a:t>PeeringDB:</a:t>
            </a:r>
            <a:r>
              <a:rPr sz="2000" spc="65" dirty="0">
                <a:latin typeface="Arial"/>
                <a:cs typeface="Arial"/>
              </a:rPr>
              <a:t> </a:t>
            </a:r>
            <a:r>
              <a:rPr sz="2000" u="sng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https://</a:t>
            </a:r>
            <a:r>
              <a:rPr sz="2000" u="sng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www.peeringdb.com/asn/6447</a:t>
            </a:r>
            <a:endParaRPr sz="2000" dirty="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515"/>
              </a:spcBef>
              <a:buChar char="•"/>
              <a:tabLst>
                <a:tab pos="302895" algn="l"/>
              </a:tabLst>
            </a:pPr>
            <a:r>
              <a:rPr sz="2400" dirty="0">
                <a:latin typeface="Arial"/>
                <a:cs typeface="Arial"/>
              </a:rPr>
              <a:t>We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require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all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peers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have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PeeringDB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entry</a:t>
            </a:r>
            <a:endParaRPr sz="2400" dirty="0">
              <a:latin typeface="Arial"/>
              <a:cs typeface="Arial"/>
            </a:endParaRPr>
          </a:p>
          <a:p>
            <a:pPr marL="641350" marR="549910" lvl="1" indent="-241300">
              <a:lnSpc>
                <a:spcPct val="100000"/>
              </a:lnSpc>
              <a:spcBef>
                <a:spcPts val="520"/>
              </a:spcBef>
              <a:buChar char="–"/>
              <a:tabLst>
                <a:tab pos="642620" algn="l"/>
              </a:tabLst>
            </a:pPr>
            <a:r>
              <a:rPr sz="2000" dirty="0">
                <a:latin typeface="Arial"/>
                <a:cs typeface="Arial"/>
              </a:rPr>
              <a:t>Our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tools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build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peering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options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(for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IXP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based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collectors)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and 	</a:t>
            </a:r>
            <a:r>
              <a:rPr sz="2000" dirty="0">
                <a:latin typeface="Arial"/>
                <a:cs typeface="Arial"/>
              </a:rPr>
              <a:t>configurations</a:t>
            </a:r>
            <a:r>
              <a:rPr sz="2000" spc="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from</a:t>
            </a:r>
            <a:r>
              <a:rPr sz="2000" spc="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PeeringDB</a:t>
            </a:r>
            <a:endParaRPr sz="2000" dirty="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605"/>
              </a:spcBef>
              <a:buChar char="•"/>
              <a:tabLst>
                <a:tab pos="302895" algn="l"/>
              </a:tabLst>
            </a:pPr>
            <a:r>
              <a:rPr sz="2400" spc="-10" dirty="0">
                <a:latin typeface="Arial"/>
                <a:cs typeface="Arial"/>
              </a:rPr>
              <a:t>Peering:</a:t>
            </a:r>
            <a:endParaRPr sz="2400" dirty="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520"/>
              </a:spcBef>
              <a:buChar char="–"/>
              <a:tabLst>
                <a:tab pos="641350" algn="l"/>
              </a:tabLst>
            </a:pPr>
            <a:r>
              <a:rPr sz="2000" dirty="0">
                <a:latin typeface="Arial"/>
                <a:cs typeface="Arial"/>
              </a:rPr>
              <a:t>Over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IPv4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(for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IPv4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prefixes)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IPv6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(for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IPv6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prefixes)</a:t>
            </a:r>
            <a:endParaRPr sz="2000" dirty="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484"/>
              </a:spcBef>
              <a:buChar char="–"/>
              <a:tabLst>
                <a:tab pos="641350" algn="l"/>
              </a:tabLst>
            </a:pPr>
            <a:r>
              <a:rPr sz="2000" dirty="0">
                <a:latin typeface="Arial"/>
                <a:cs typeface="Arial"/>
              </a:rPr>
              <a:t>We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want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receive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entire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BGP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table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(if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operationally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possible)</a:t>
            </a:r>
            <a:endParaRPr sz="2000" dirty="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505"/>
              </a:spcBef>
              <a:buChar char="–"/>
              <a:tabLst>
                <a:tab pos="641350" algn="l"/>
              </a:tabLst>
            </a:pPr>
            <a:r>
              <a:rPr sz="2000" dirty="0">
                <a:latin typeface="Arial"/>
                <a:cs typeface="Arial"/>
              </a:rPr>
              <a:t>Please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not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use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“add-path”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send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bogon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routes</a:t>
            </a:r>
            <a:endParaRPr sz="2000" dirty="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505"/>
              </a:spcBef>
              <a:buChar char="–"/>
              <a:tabLst>
                <a:tab pos="641350" algn="l"/>
              </a:tabLst>
            </a:pPr>
            <a:r>
              <a:rPr sz="2000" dirty="0">
                <a:latin typeface="Arial"/>
                <a:cs typeface="Arial"/>
              </a:rPr>
              <a:t>We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not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send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you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any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prefixes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(please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don’t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ask)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F9CEF-13F1-7F8A-08B7-9F8C34023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42D0C3B-F239-2F0A-E7D2-92A22D244D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4470">
              <a:lnSpc>
                <a:spcPct val="100000"/>
              </a:lnSpc>
              <a:spcBef>
                <a:spcPts val="100"/>
              </a:spcBef>
            </a:pPr>
            <a:r>
              <a:rPr spc="-10" dirty="0" err="1"/>
              <a:t>RouteViews</a:t>
            </a:r>
            <a:r>
              <a:rPr lang="da-DK" spc="-10" dirty="0"/>
              <a:t> </a:t>
            </a:r>
            <a:r>
              <a:rPr lang="da-DK" spc="-10" dirty="0" err="1"/>
              <a:t>Peering</a:t>
            </a:r>
            <a:r>
              <a:rPr lang="da-DK" spc="-10" dirty="0"/>
              <a:t> Policy</a:t>
            </a:r>
            <a:endParaRPr spc="-1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E9D94D1-CEF1-EBAD-CB90-533AAC47DB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3400931"/>
          </a:xfrm>
        </p:spPr>
        <p:txBody>
          <a:bodyPr/>
          <a:lstStyle/>
          <a:p>
            <a:r>
              <a:rPr lang="da-DK" dirty="0"/>
              <a:t>General </a:t>
            </a:r>
            <a:r>
              <a:rPr lang="da-DK" dirty="0" err="1"/>
              <a:t>requirements</a:t>
            </a:r>
            <a:r>
              <a:rPr lang="da-DK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Peer must </a:t>
            </a:r>
            <a:r>
              <a:rPr lang="da-DK" sz="1400" dirty="0" err="1"/>
              <a:t>operate</a:t>
            </a:r>
            <a:r>
              <a:rPr lang="da-DK" sz="1400" dirty="0"/>
              <a:t> stable </a:t>
            </a:r>
            <a:r>
              <a:rPr lang="da-DK" sz="1400" dirty="0" err="1"/>
              <a:t>equipment</a:t>
            </a:r>
            <a:r>
              <a:rPr lang="da-DK" sz="1400" dirty="0"/>
              <a:t> - </a:t>
            </a:r>
            <a:r>
              <a:rPr lang="da-DK" sz="1400" dirty="0" err="1"/>
              <a:t>RouteViews</a:t>
            </a:r>
            <a:r>
              <a:rPr lang="da-DK" sz="1400" dirty="0"/>
              <a:t> </a:t>
            </a:r>
            <a:r>
              <a:rPr lang="da-DK" sz="1400" dirty="0" err="1"/>
              <a:t>will</a:t>
            </a:r>
            <a:r>
              <a:rPr lang="da-DK" sz="1400" dirty="0"/>
              <a:t> shutdown BGP sessions </a:t>
            </a:r>
            <a:r>
              <a:rPr lang="da-DK" sz="1400" dirty="0" err="1"/>
              <a:t>that</a:t>
            </a:r>
            <a:r>
              <a:rPr lang="da-DK" sz="1400" dirty="0"/>
              <a:t> </a:t>
            </a:r>
            <a:r>
              <a:rPr lang="da-DK" sz="1400" dirty="0" err="1"/>
              <a:t>disturb</a:t>
            </a:r>
            <a:r>
              <a:rPr lang="da-DK" sz="1400" dirty="0"/>
              <a:t> the </a:t>
            </a:r>
            <a:r>
              <a:rPr lang="da-DK" sz="1400" dirty="0" err="1"/>
              <a:t>stability</a:t>
            </a:r>
            <a:r>
              <a:rPr lang="da-DK" sz="1400" dirty="0"/>
              <a:t> of the </a:t>
            </a:r>
            <a:r>
              <a:rPr lang="da-DK" sz="1400" dirty="0" err="1"/>
              <a:t>RouteViews</a:t>
            </a:r>
            <a:r>
              <a:rPr lang="da-DK" sz="1400" dirty="0"/>
              <a:t> 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Peer must have a </a:t>
            </a:r>
            <a:r>
              <a:rPr lang="da-DK" sz="1400" dirty="0" err="1"/>
              <a:t>routable</a:t>
            </a:r>
            <a:r>
              <a:rPr lang="da-DK" sz="1400" dirty="0"/>
              <a:t> ASN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Peer must not </a:t>
            </a:r>
            <a:r>
              <a:rPr lang="da-DK" sz="1400" dirty="0" err="1"/>
              <a:t>be</a:t>
            </a:r>
            <a:r>
              <a:rPr lang="da-DK" sz="1400" dirty="0"/>
              <a:t> a hobby </a:t>
            </a:r>
            <a:r>
              <a:rPr lang="da-DK" sz="1400" dirty="0" err="1"/>
              <a:t>network</a:t>
            </a:r>
            <a:endParaRPr lang="da-DK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 err="1"/>
              <a:t>Peer’s</a:t>
            </a:r>
            <a:r>
              <a:rPr lang="da-DK" sz="1400" dirty="0"/>
              <a:t> </a:t>
            </a:r>
            <a:r>
              <a:rPr lang="da-DK" sz="1400" dirty="0" err="1"/>
              <a:t>full</a:t>
            </a:r>
            <a:r>
              <a:rPr lang="da-DK" sz="1400" dirty="0"/>
              <a:t> view of the  global  routing </a:t>
            </a:r>
            <a:r>
              <a:rPr lang="da-DK" sz="1400" dirty="0" err="1"/>
              <a:t>table</a:t>
            </a:r>
            <a:r>
              <a:rPr lang="da-DK" sz="1400" dirty="0"/>
              <a:t> is </a:t>
            </a:r>
            <a:r>
              <a:rPr lang="da-DK" sz="1400" dirty="0" err="1"/>
              <a:t>preferred</a:t>
            </a:r>
            <a:endParaRPr lang="da-DK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Routes </a:t>
            </a:r>
            <a:r>
              <a:rPr lang="da-DK" sz="1400" dirty="0" err="1"/>
              <a:t>should</a:t>
            </a:r>
            <a:r>
              <a:rPr lang="da-DK" sz="1400" dirty="0"/>
              <a:t> </a:t>
            </a:r>
            <a:r>
              <a:rPr lang="da-DK" sz="1400" dirty="0" err="1"/>
              <a:t>be</a:t>
            </a:r>
            <a:r>
              <a:rPr lang="da-DK" sz="1400" dirty="0"/>
              <a:t> </a:t>
            </a:r>
            <a:r>
              <a:rPr lang="da-DK" sz="1400" dirty="0" err="1"/>
              <a:t>aggregated</a:t>
            </a:r>
            <a:r>
              <a:rPr lang="da-DK" sz="1400" dirty="0"/>
              <a:t> as </a:t>
            </a:r>
            <a:r>
              <a:rPr lang="da-DK" sz="1400" dirty="0" err="1"/>
              <a:t>much</a:t>
            </a:r>
            <a:r>
              <a:rPr lang="da-DK" sz="1400" dirty="0"/>
              <a:t> as </a:t>
            </a:r>
            <a:r>
              <a:rPr lang="da-DK" sz="1400" dirty="0" err="1"/>
              <a:t>possible</a:t>
            </a:r>
            <a:r>
              <a:rPr lang="da-DK" sz="1400" dirty="0"/>
              <a:t> ( no longer </a:t>
            </a:r>
            <a:r>
              <a:rPr lang="da-DK" sz="1400" dirty="0" err="1"/>
              <a:t>than</a:t>
            </a:r>
            <a:r>
              <a:rPr lang="da-DK" sz="1400" dirty="0"/>
              <a:t> /24 for IPv4  and /48 for IPv6)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Peer must </a:t>
            </a:r>
            <a:r>
              <a:rPr lang="da-DK" sz="1400" dirty="0" err="1"/>
              <a:t>be</a:t>
            </a:r>
            <a:r>
              <a:rPr lang="da-DK" sz="1400" dirty="0"/>
              <a:t> present with up-to-date information in </a:t>
            </a:r>
            <a:r>
              <a:rPr lang="da-DK" sz="1400" dirty="0" err="1"/>
              <a:t>PeeringDB</a:t>
            </a:r>
            <a:r>
              <a:rPr lang="da-DK" sz="1400" dirty="0"/>
              <a:t> - </a:t>
            </a:r>
            <a:r>
              <a:rPr lang="da-DK" sz="1400" dirty="0" err="1"/>
              <a:t>including</a:t>
            </a:r>
            <a:r>
              <a:rPr lang="da-DK" sz="1400" dirty="0"/>
              <a:t> the NOC </a:t>
            </a:r>
            <a:r>
              <a:rPr lang="da-DK" sz="1400" dirty="0" err="1"/>
              <a:t>email</a:t>
            </a:r>
            <a:r>
              <a:rPr lang="da-DK" sz="1400" dirty="0"/>
              <a:t> </a:t>
            </a:r>
            <a:r>
              <a:rPr lang="da-DK" sz="1400" dirty="0" err="1"/>
              <a:t>address</a:t>
            </a:r>
            <a:endParaRPr lang="da-DK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Peer must filter RFC6890 </a:t>
            </a:r>
            <a:r>
              <a:rPr lang="da-DK" sz="1400" dirty="0" err="1"/>
              <a:t>space</a:t>
            </a:r>
            <a:endParaRPr lang="da-DK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 err="1"/>
              <a:t>RouteViews</a:t>
            </a:r>
            <a:r>
              <a:rPr lang="da-DK" sz="1400" dirty="0"/>
              <a:t> </a:t>
            </a:r>
            <a:r>
              <a:rPr lang="da-DK" sz="1400" dirty="0" err="1"/>
              <a:t>does</a:t>
            </a:r>
            <a:r>
              <a:rPr lang="da-DK" sz="1400" dirty="0"/>
              <a:t> not accept </a:t>
            </a:r>
            <a:r>
              <a:rPr lang="da-DK" sz="1400" dirty="0" err="1"/>
              <a:t>addpath</a:t>
            </a:r>
            <a:r>
              <a:rPr lang="da-DK" sz="1400" dirty="0"/>
              <a:t>-RX or TX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Peers must not send default routes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8B8D5ADD-CB8D-DD3C-4644-AEA8945F303C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693593"/>
          </a:xfrm>
        </p:spPr>
        <p:txBody>
          <a:bodyPr/>
          <a:lstStyle/>
          <a:p>
            <a:r>
              <a:rPr lang="da-DK" dirty="0"/>
              <a:t>IXP </a:t>
            </a:r>
            <a:r>
              <a:rPr lang="da-DK" dirty="0" err="1"/>
              <a:t>peering</a:t>
            </a:r>
            <a:r>
              <a:rPr lang="da-DK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 err="1"/>
              <a:t>We</a:t>
            </a:r>
            <a:r>
              <a:rPr lang="da-DK" sz="1400" dirty="0"/>
              <a:t> </a:t>
            </a:r>
            <a:r>
              <a:rPr lang="da-DK" sz="1400" dirty="0" err="1"/>
              <a:t>happily</a:t>
            </a:r>
            <a:r>
              <a:rPr lang="da-DK" sz="1400" dirty="0"/>
              <a:t> accept </a:t>
            </a:r>
            <a:r>
              <a:rPr lang="da-DK" sz="1400" dirty="0" err="1"/>
              <a:t>everyone's</a:t>
            </a:r>
            <a:r>
              <a:rPr lang="da-DK" sz="1400" dirty="0"/>
              <a:t> routes from the route servers.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 err="1"/>
              <a:t>We</a:t>
            </a:r>
            <a:r>
              <a:rPr lang="da-DK" sz="1400" dirty="0"/>
              <a:t> </a:t>
            </a:r>
            <a:r>
              <a:rPr lang="da-DK" sz="1400" dirty="0" err="1"/>
              <a:t>will</a:t>
            </a:r>
            <a:r>
              <a:rPr lang="da-DK" sz="1400" dirty="0"/>
              <a:t> set up bilateral sessions with </a:t>
            </a:r>
            <a:r>
              <a:rPr lang="da-DK" sz="1400" dirty="0" err="1"/>
              <a:t>anyone</a:t>
            </a:r>
            <a:r>
              <a:rPr lang="da-DK" sz="1400" dirty="0"/>
              <a:t> </a:t>
            </a:r>
            <a:r>
              <a:rPr lang="da-DK" sz="1400" dirty="0" err="1"/>
              <a:t>who</a:t>
            </a:r>
            <a:r>
              <a:rPr lang="da-DK" sz="1400" dirty="0"/>
              <a:t> </a:t>
            </a:r>
            <a:r>
              <a:rPr lang="da-DK" sz="1400" dirty="0" err="1"/>
              <a:t>meets</a:t>
            </a:r>
            <a:r>
              <a:rPr lang="da-DK" sz="1400" dirty="0"/>
              <a:t> the general </a:t>
            </a:r>
            <a:r>
              <a:rPr lang="da-DK" sz="1400" dirty="0" err="1"/>
              <a:t>requirements</a:t>
            </a:r>
            <a:r>
              <a:rPr lang="da-DK" sz="1400" dirty="0"/>
              <a:t> and </a:t>
            </a:r>
            <a:r>
              <a:rPr lang="da-DK" sz="1400" dirty="0" err="1"/>
              <a:t>will</a:t>
            </a:r>
            <a:r>
              <a:rPr lang="da-DK" sz="1400" dirty="0"/>
              <a:t> send </a:t>
            </a:r>
            <a:r>
              <a:rPr lang="da-DK" sz="1400" dirty="0" err="1"/>
              <a:t>us</a:t>
            </a:r>
            <a:r>
              <a:rPr lang="da-DK" sz="1400" dirty="0"/>
              <a:t> </a:t>
            </a:r>
            <a:r>
              <a:rPr lang="da-DK" sz="1400" dirty="0" err="1"/>
              <a:t>their</a:t>
            </a:r>
            <a:r>
              <a:rPr lang="da-DK" sz="1400" dirty="0"/>
              <a:t> </a:t>
            </a:r>
            <a:r>
              <a:rPr lang="da-DK" sz="1400" dirty="0" err="1"/>
              <a:t>full</a:t>
            </a:r>
            <a:r>
              <a:rPr lang="da-DK" sz="1400" dirty="0"/>
              <a:t> </a:t>
            </a:r>
            <a:r>
              <a:rPr lang="da-DK" sz="1400" dirty="0" err="1"/>
              <a:t>table</a:t>
            </a:r>
            <a:r>
              <a:rPr lang="da-DK" sz="1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 err="1"/>
              <a:t>We</a:t>
            </a:r>
            <a:r>
              <a:rPr lang="da-DK" sz="1400" dirty="0"/>
              <a:t> </a:t>
            </a:r>
            <a:r>
              <a:rPr lang="da-DK" sz="1400" dirty="0" err="1"/>
              <a:t>will</a:t>
            </a:r>
            <a:r>
              <a:rPr lang="da-DK" sz="1400" dirty="0"/>
              <a:t> peer at all </a:t>
            </a:r>
            <a:r>
              <a:rPr lang="da-DK" sz="1400" dirty="0" err="1"/>
              <a:t>mutual</a:t>
            </a:r>
            <a:r>
              <a:rPr lang="da-DK" sz="1400" dirty="0"/>
              <a:t> </a:t>
            </a:r>
            <a:r>
              <a:rPr lang="da-DK" sz="1400" dirty="0" err="1"/>
              <a:t>exchanges</a:t>
            </a:r>
            <a:r>
              <a:rPr lang="da-DK" sz="1400" dirty="0"/>
              <a:t> </a:t>
            </a:r>
            <a:r>
              <a:rPr lang="da-DK" sz="1400" dirty="0" err="1"/>
              <a:t>if</a:t>
            </a:r>
            <a:r>
              <a:rPr lang="da-DK" sz="1400" dirty="0"/>
              <a:t> </a:t>
            </a:r>
            <a:r>
              <a:rPr lang="da-DK" sz="1400" dirty="0" err="1"/>
              <a:t>requested</a:t>
            </a:r>
            <a:r>
              <a:rPr lang="da-DK" sz="1400" dirty="0"/>
              <a:t>.</a:t>
            </a:r>
            <a:br>
              <a:rPr lang="da-DK" sz="1400" dirty="0"/>
            </a:br>
            <a:endParaRPr lang="da-DK" sz="1400" dirty="0"/>
          </a:p>
          <a:p>
            <a:r>
              <a:rPr lang="da-DK" dirty="0"/>
              <a:t>Multihop </a:t>
            </a:r>
            <a:r>
              <a:rPr lang="da-DK" dirty="0" err="1"/>
              <a:t>peering</a:t>
            </a:r>
            <a:r>
              <a:rPr lang="da-DK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400" dirty="0" err="1"/>
              <a:t>We</a:t>
            </a:r>
            <a:r>
              <a:rPr lang="da-DK" sz="1400" dirty="0"/>
              <a:t> </a:t>
            </a:r>
            <a:r>
              <a:rPr lang="da-DK" sz="1400" dirty="0" err="1"/>
              <a:t>will</a:t>
            </a:r>
            <a:r>
              <a:rPr lang="da-DK" sz="1400" dirty="0"/>
              <a:t> accept multihop peers </a:t>
            </a:r>
            <a:r>
              <a:rPr lang="da-DK" sz="1400" dirty="0" err="1"/>
              <a:t>who</a:t>
            </a:r>
            <a:r>
              <a:rPr lang="da-DK" sz="1400" dirty="0"/>
              <a:t> </a:t>
            </a:r>
            <a:r>
              <a:rPr lang="da-DK" sz="1400" dirty="0" err="1"/>
              <a:t>are</a:t>
            </a:r>
            <a:r>
              <a:rPr lang="da-DK" sz="1400" dirty="0"/>
              <a:t> not on </a:t>
            </a:r>
            <a:r>
              <a:rPr lang="da-DK" sz="1400" dirty="0" err="1"/>
              <a:t>any</a:t>
            </a:r>
            <a:r>
              <a:rPr lang="da-DK" sz="1400" dirty="0"/>
              <a:t> </a:t>
            </a:r>
            <a:r>
              <a:rPr lang="da-DK" sz="1400" dirty="0" err="1"/>
              <a:t>mutual</a:t>
            </a:r>
            <a:r>
              <a:rPr lang="da-DK" sz="1400" dirty="0"/>
              <a:t> </a:t>
            </a:r>
            <a:r>
              <a:rPr lang="da-DK" sz="1400" dirty="0" err="1"/>
              <a:t>IXPs</a:t>
            </a:r>
            <a:r>
              <a:rPr lang="da-DK" sz="1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400" dirty="0"/>
              <a:t>Peers must provide </a:t>
            </a:r>
            <a:r>
              <a:rPr lang="da-DK" sz="1400" dirty="0" err="1"/>
              <a:t>their</a:t>
            </a:r>
            <a:r>
              <a:rPr lang="da-DK" sz="1400" dirty="0"/>
              <a:t> </a:t>
            </a:r>
            <a:r>
              <a:rPr lang="da-DK" sz="1400" dirty="0" err="1"/>
              <a:t>full</a:t>
            </a:r>
            <a:r>
              <a:rPr lang="da-DK" sz="1400" dirty="0"/>
              <a:t> view of the Internet as </a:t>
            </a:r>
            <a:r>
              <a:rPr lang="da-DK" sz="1400" dirty="0" err="1"/>
              <a:t>they</a:t>
            </a:r>
            <a:r>
              <a:rPr lang="da-DK" sz="1400" dirty="0"/>
              <a:t> </a:t>
            </a:r>
            <a:r>
              <a:rPr lang="da-DK" sz="1400" dirty="0" err="1"/>
              <a:t>see</a:t>
            </a:r>
            <a:r>
              <a:rPr lang="da-DK" sz="1400" dirty="0"/>
              <a:t> 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400" dirty="0" err="1"/>
              <a:t>We</a:t>
            </a:r>
            <a:r>
              <a:rPr lang="da-DK" sz="1400" dirty="0"/>
              <a:t> accept </a:t>
            </a:r>
            <a:r>
              <a:rPr lang="da-DK" sz="1400" dirty="0" err="1"/>
              <a:t>two</a:t>
            </a:r>
            <a:r>
              <a:rPr lang="da-DK" sz="1400" dirty="0"/>
              <a:t> sessions for </a:t>
            </a:r>
            <a:r>
              <a:rPr lang="da-DK" sz="1400" dirty="0" err="1"/>
              <a:t>redundancy</a:t>
            </a:r>
            <a:r>
              <a:rPr lang="da-DK" sz="1400" dirty="0"/>
              <a:t>; more </a:t>
            </a:r>
            <a:r>
              <a:rPr lang="da-DK" sz="1400" dirty="0" err="1"/>
              <a:t>than</a:t>
            </a:r>
            <a:r>
              <a:rPr lang="da-DK" sz="1400" dirty="0"/>
              <a:t> </a:t>
            </a:r>
            <a:r>
              <a:rPr lang="da-DK" sz="1400" dirty="0" err="1"/>
              <a:t>two</a:t>
            </a:r>
            <a:r>
              <a:rPr lang="da-DK" sz="1400" dirty="0"/>
              <a:t> sessions </a:t>
            </a:r>
            <a:r>
              <a:rPr lang="da-DK" sz="1400" dirty="0" err="1"/>
              <a:t>can</a:t>
            </a:r>
            <a:r>
              <a:rPr lang="da-DK" sz="1400" dirty="0"/>
              <a:t> </a:t>
            </a:r>
            <a:r>
              <a:rPr lang="da-DK" sz="1400" dirty="0" err="1"/>
              <a:t>be</a:t>
            </a:r>
            <a:r>
              <a:rPr lang="da-DK" sz="1400" dirty="0"/>
              <a:t> set up </a:t>
            </a:r>
            <a:r>
              <a:rPr lang="da-DK" sz="1400" dirty="0" err="1"/>
              <a:t>if</a:t>
            </a:r>
            <a:r>
              <a:rPr lang="da-DK" sz="1400" dirty="0"/>
              <a:t> the feeds </a:t>
            </a:r>
            <a:r>
              <a:rPr lang="da-DK" sz="1400" dirty="0" err="1"/>
              <a:t>are</a:t>
            </a:r>
            <a:r>
              <a:rPr lang="da-DK" sz="1400" dirty="0"/>
              <a:t> </a:t>
            </a:r>
            <a:r>
              <a:rPr lang="da-DK" sz="1400" dirty="0" err="1"/>
              <a:t>sufficiently</a:t>
            </a:r>
            <a:r>
              <a:rPr lang="da-DK" sz="1400" dirty="0"/>
              <a:t> </a:t>
            </a:r>
            <a:r>
              <a:rPr lang="da-DK" sz="1400" dirty="0" err="1"/>
              <a:t>different</a:t>
            </a:r>
            <a:r>
              <a:rPr lang="da-DK" sz="1400" dirty="0"/>
              <a:t>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644963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716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Background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5289" y="2007040"/>
            <a:ext cx="4305300" cy="358267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02895" indent="-290195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02895" algn="l"/>
              </a:tabLst>
            </a:pPr>
            <a:r>
              <a:rPr sz="1600" b="1" spc="-10" dirty="0">
                <a:solidFill>
                  <a:srgbClr val="00B050"/>
                </a:solidFill>
                <a:latin typeface="Arial"/>
                <a:cs typeface="Arial"/>
              </a:rPr>
              <a:t>RouteViews</a:t>
            </a:r>
            <a:r>
              <a:rPr sz="1600" b="1" spc="-7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B050"/>
                </a:solidFill>
                <a:latin typeface="Arial"/>
                <a:cs typeface="Arial"/>
              </a:rPr>
              <a:t>was</a:t>
            </a:r>
            <a:r>
              <a:rPr sz="1600" b="1" spc="-7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B050"/>
                </a:solidFill>
                <a:latin typeface="Arial"/>
                <a:cs typeface="Arial"/>
              </a:rPr>
              <a:t>first</a:t>
            </a:r>
            <a:r>
              <a:rPr sz="1600" b="1" spc="-7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B050"/>
                </a:solidFill>
                <a:latin typeface="Arial"/>
                <a:cs typeface="Arial"/>
              </a:rPr>
              <a:t>started</a:t>
            </a:r>
            <a:r>
              <a:rPr sz="1600" b="1" spc="-7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B050"/>
                </a:solidFill>
                <a:latin typeface="Arial"/>
                <a:cs typeface="Arial"/>
              </a:rPr>
              <a:t>in</a:t>
            </a:r>
            <a:r>
              <a:rPr sz="1600" b="1" spc="-7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00B050"/>
                </a:solidFill>
                <a:latin typeface="Arial"/>
                <a:cs typeface="Arial"/>
              </a:rPr>
              <a:t>1995</a:t>
            </a:r>
            <a:endParaRPr sz="1600">
              <a:latin typeface="Arial"/>
              <a:cs typeface="Arial"/>
            </a:endParaRPr>
          </a:p>
          <a:p>
            <a:pPr marL="303530" marR="62230" indent="-290830">
              <a:lnSpc>
                <a:spcPts val="1900"/>
              </a:lnSpc>
              <a:spcBef>
                <a:spcPts val="464"/>
              </a:spcBef>
              <a:buChar char="•"/>
              <a:tabLst>
                <a:tab pos="303530" algn="l"/>
              </a:tabLst>
            </a:pPr>
            <a:r>
              <a:rPr sz="1600" dirty="0">
                <a:latin typeface="Arial"/>
                <a:cs typeface="Arial"/>
              </a:rPr>
              <a:t>Now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growing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network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40+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collectors positioned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strategically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at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Internet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Exchange </a:t>
            </a:r>
            <a:r>
              <a:rPr sz="1600" dirty="0">
                <a:latin typeface="Arial"/>
                <a:cs typeface="Arial"/>
              </a:rPr>
              <a:t>Points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around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world</a:t>
            </a:r>
            <a:endParaRPr sz="1600">
              <a:latin typeface="Arial"/>
              <a:cs typeface="Arial"/>
            </a:endParaRPr>
          </a:p>
          <a:p>
            <a:pPr marL="302895" marR="5080" indent="-290830">
              <a:lnSpc>
                <a:spcPct val="98900"/>
              </a:lnSpc>
              <a:spcBef>
                <a:spcPts val="240"/>
              </a:spcBef>
              <a:buChar char="•"/>
              <a:tabLst>
                <a:tab pos="302895" algn="l"/>
              </a:tabLst>
            </a:pPr>
            <a:r>
              <a:rPr sz="1600" spc="-10" dirty="0">
                <a:latin typeface="Arial"/>
                <a:cs typeface="Arial"/>
              </a:rPr>
              <a:t>RouteViews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collaborates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Center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for </a:t>
            </a:r>
            <a:r>
              <a:rPr sz="1600" dirty="0">
                <a:latin typeface="Arial"/>
                <a:cs typeface="Arial"/>
              </a:rPr>
              <a:t>Applied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Internet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Data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Analysis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(CAIDA) </a:t>
            </a:r>
            <a:r>
              <a:rPr sz="1600" dirty="0">
                <a:latin typeface="Arial"/>
                <a:cs typeface="Arial"/>
              </a:rPr>
              <a:t>working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NSF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grants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that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support Designing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Global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Measurement </a:t>
            </a:r>
            <a:r>
              <a:rPr sz="1600" spc="-20" dirty="0">
                <a:latin typeface="Arial"/>
                <a:cs typeface="Arial"/>
              </a:rPr>
              <a:t>Infrastructure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Improve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Internet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Security, GMI3S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(</a:t>
            </a:r>
            <a:r>
              <a:rPr sz="1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OAC-</a:t>
            </a: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2131987</a:t>
            </a:r>
            <a:r>
              <a:rPr sz="1600" spc="-10" dirty="0">
                <a:latin typeface="Arial"/>
                <a:cs typeface="Arial"/>
              </a:rPr>
              <a:t>),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Integrated Library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Advancing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Network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Data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Science, </a:t>
            </a:r>
            <a:r>
              <a:rPr sz="1600" dirty="0">
                <a:latin typeface="Arial"/>
                <a:cs typeface="Arial"/>
              </a:rPr>
              <a:t>ILANDS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(</a:t>
            </a:r>
            <a:r>
              <a:rPr sz="1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CNS-</a:t>
            </a: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2120399</a:t>
            </a:r>
            <a:r>
              <a:rPr sz="1600" spc="-10" dirty="0">
                <a:latin typeface="Arial"/>
                <a:cs typeface="Arial"/>
              </a:rPr>
              <a:t>).</a:t>
            </a:r>
            <a:endParaRPr sz="1600">
              <a:latin typeface="Arial"/>
              <a:cs typeface="Arial"/>
            </a:endParaRPr>
          </a:p>
          <a:p>
            <a:pPr marL="302895" marR="179070" indent="-290830">
              <a:lnSpc>
                <a:spcPts val="1900"/>
              </a:lnSpc>
              <a:spcBef>
                <a:spcPts val="365"/>
              </a:spcBef>
              <a:buChar char="•"/>
              <a:tabLst>
                <a:tab pos="302895" algn="l"/>
              </a:tabLst>
            </a:pPr>
            <a:r>
              <a:rPr sz="1600" spc="-10" dirty="0">
                <a:latin typeface="Arial"/>
                <a:cs typeface="Arial"/>
              </a:rPr>
              <a:t>RouteViews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supported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financial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and </a:t>
            </a:r>
            <a:r>
              <a:rPr sz="1600" spc="-20" dirty="0">
                <a:latin typeface="Arial"/>
                <a:cs typeface="Arial"/>
              </a:rPr>
              <a:t>in-</a:t>
            </a:r>
            <a:r>
              <a:rPr sz="1600" dirty="0">
                <a:latin typeface="Arial"/>
                <a:cs typeface="Arial"/>
              </a:rPr>
              <a:t>kind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donations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by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multiple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organizations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23498" y="2055879"/>
            <a:ext cx="4326890" cy="377507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02895" marR="163830" indent="-290830">
              <a:lnSpc>
                <a:spcPts val="1900"/>
              </a:lnSpc>
              <a:spcBef>
                <a:spcPts val="180"/>
              </a:spcBef>
              <a:buFont typeface="Arial"/>
              <a:buChar char="•"/>
              <a:tabLst>
                <a:tab pos="302895" algn="l"/>
              </a:tabLst>
            </a:pPr>
            <a:r>
              <a:rPr sz="1600" b="1" spc="-10" dirty="0">
                <a:solidFill>
                  <a:srgbClr val="00B050"/>
                </a:solidFill>
                <a:latin typeface="Arial"/>
                <a:cs typeface="Arial"/>
              </a:rPr>
              <a:t>RouteViews</a:t>
            </a:r>
            <a:r>
              <a:rPr sz="1600" b="1" spc="-7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B050"/>
                </a:solidFill>
                <a:latin typeface="Arial"/>
                <a:cs typeface="Arial"/>
              </a:rPr>
              <a:t>is</a:t>
            </a:r>
            <a:r>
              <a:rPr sz="1600" b="1" spc="-6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B050"/>
                </a:solidFill>
                <a:latin typeface="Arial"/>
                <a:cs typeface="Arial"/>
              </a:rPr>
              <a:t>based</a:t>
            </a:r>
            <a:r>
              <a:rPr sz="1600" b="1" spc="-7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B050"/>
                </a:solidFill>
                <a:latin typeface="Arial"/>
                <a:cs typeface="Arial"/>
              </a:rPr>
              <a:t>at</a:t>
            </a:r>
            <a:r>
              <a:rPr sz="1600" b="1" spc="-6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B050"/>
                </a:solidFill>
                <a:latin typeface="Arial"/>
                <a:cs typeface="Arial"/>
              </a:rPr>
              <a:t>the</a:t>
            </a:r>
            <a:r>
              <a:rPr sz="1600" b="1" spc="-6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B050"/>
                </a:solidFill>
                <a:latin typeface="Arial"/>
                <a:cs typeface="Arial"/>
              </a:rPr>
              <a:t>University</a:t>
            </a:r>
            <a:r>
              <a:rPr sz="1600" b="1" spc="-6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00B050"/>
                </a:solidFill>
                <a:latin typeface="Arial"/>
                <a:cs typeface="Arial"/>
              </a:rPr>
              <a:t>of </a:t>
            </a:r>
            <a:r>
              <a:rPr sz="1600" b="1" spc="-10" dirty="0">
                <a:solidFill>
                  <a:srgbClr val="00B050"/>
                </a:solidFill>
                <a:latin typeface="Arial"/>
                <a:cs typeface="Arial"/>
              </a:rPr>
              <a:t>Oregon</a:t>
            </a:r>
            <a:r>
              <a:rPr sz="1600" b="1" spc="-6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B050"/>
                </a:solidFill>
                <a:latin typeface="Arial"/>
                <a:cs typeface="Arial"/>
              </a:rPr>
              <a:t>and</a:t>
            </a:r>
            <a:r>
              <a:rPr sz="1600" b="1" spc="-6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B050"/>
                </a:solidFill>
                <a:latin typeface="Arial"/>
                <a:cs typeface="Arial"/>
              </a:rPr>
              <a:t>operated</a:t>
            </a:r>
            <a:r>
              <a:rPr sz="1600" b="1" spc="-5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B050"/>
                </a:solidFill>
                <a:latin typeface="Arial"/>
                <a:cs typeface="Arial"/>
              </a:rPr>
              <a:t>by</a:t>
            </a:r>
            <a:r>
              <a:rPr sz="1600" b="1" spc="-6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00B050"/>
                </a:solidFill>
                <a:latin typeface="Arial"/>
                <a:cs typeface="Arial"/>
              </a:rPr>
              <a:t>NSRC</a:t>
            </a:r>
            <a:endParaRPr sz="1600">
              <a:latin typeface="Arial"/>
              <a:cs typeface="Arial"/>
            </a:endParaRPr>
          </a:p>
          <a:p>
            <a:pPr marL="302895" marR="82550" indent="-290830">
              <a:lnSpc>
                <a:spcPct val="97800"/>
              </a:lnSpc>
              <a:spcBef>
                <a:spcPts val="360"/>
              </a:spcBef>
              <a:buChar char="•"/>
              <a:tabLst>
                <a:tab pos="302895" algn="l"/>
              </a:tabLst>
            </a:pPr>
            <a:r>
              <a:rPr sz="1600" dirty="0">
                <a:latin typeface="Arial"/>
                <a:cs typeface="Arial"/>
              </a:rPr>
              <a:t>NSRC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supports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growth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global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Internet infrastructure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by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providing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engineering assistance,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collaborative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technical workshops,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training,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other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resources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to </a:t>
            </a:r>
            <a:r>
              <a:rPr sz="1600" spc="-10" dirty="0">
                <a:latin typeface="Arial"/>
                <a:cs typeface="Arial"/>
              </a:rPr>
              <a:t>university,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research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&amp;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education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networks worldwide.</a:t>
            </a:r>
            <a:endParaRPr sz="1600">
              <a:latin typeface="Arial"/>
              <a:cs typeface="Arial"/>
            </a:endParaRPr>
          </a:p>
          <a:p>
            <a:pPr marL="302895" marR="219075" indent="-290830">
              <a:lnSpc>
                <a:spcPct val="99100"/>
              </a:lnSpc>
              <a:spcBef>
                <a:spcPts val="405"/>
              </a:spcBef>
              <a:buChar char="•"/>
              <a:tabLst>
                <a:tab pos="302895" algn="l"/>
              </a:tabLst>
            </a:pPr>
            <a:r>
              <a:rPr sz="1600" dirty="0">
                <a:latin typeface="Arial"/>
                <a:cs typeface="Arial"/>
              </a:rPr>
              <a:t>NSRC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partially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funded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by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IRNC program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NSF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20" dirty="0">
                <a:latin typeface="Arial"/>
                <a:cs typeface="Arial"/>
              </a:rPr>
              <a:t>(</a:t>
            </a:r>
            <a:r>
              <a:rPr sz="1600" u="sng" spc="-3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OAC-</a:t>
            </a: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2029309</a:t>
            </a:r>
            <a:r>
              <a:rPr sz="1600" spc="-10" dirty="0">
                <a:latin typeface="Arial"/>
                <a:cs typeface="Arial"/>
              </a:rPr>
              <a:t>)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and </a:t>
            </a:r>
            <a:r>
              <a:rPr sz="1600" spc="-10" dirty="0">
                <a:latin typeface="Arial"/>
                <a:cs typeface="Arial"/>
              </a:rPr>
              <a:t>Google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other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contributions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from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public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private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organizations.</a:t>
            </a:r>
            <a:endParaRPr sz="1600">
              <a:latin typeface="Arial"/>
              <a:cs typeface="Arial"/>
            </a:endParaRPr>
          </a:p>
          <a:p>
            <a:pPr marL="302895" marR="5080" indent="-290830">
              <a:lnSpc>
                <a:spcPts val="1900"/>
              </a:lnSpc>
              <a:spcBef>
                <a:spcPts val="370"/>
              </a:spcBef>
              <a:buChar char="•"/>
              <a:tabLst>
                <a:tab pos="302895" algn="l"/>
              </a:tabLst>
            </a:pPr>
            <a:r>
              <a:rPr sz="1600" dirty="0">
                <a:latin typeface="Arial"/>
                <a:cs typeface="Arial"/>
              </a:rPr>
              <a:t>The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University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Oregon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public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research institution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Eugene,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Oregon,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USA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founded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1876.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4470">
              <a:lnSpc>
                <a:spcPct val="100000"/>
              </a:lnSpc>
              <a:spcBef>
                <a:spcPts val="100"/>
              </a:spcBef>
            </a:pPr>
            <a:r>
              <a:rPr lang="da-DK" dirty="0" err="1"/>
              <a:t>Why</a:t>
            </a:r>
            <a:r>
              <a:rPr lang="da-DK" dirty="0"/>
              <a:t> a </a:t>
            </a:r>
            <a:r>
              <a:rPr lang="da-DK" dirty="0" err="1"/>
              <a:t>selective</a:t>
            </a:r>
            <a:r>
              <a:rPr lang="da-DK" dirty="0"/>
              <a:t> Policy?</a:t>
            </a:r>
            <a:endParaRPr spc="-10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785368" y="1984376"/>
            <a:ext cx="8836025" cy="3826689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02895" indent="-290195">
              <a:lnSpc>
                <a:spcPct val="100000"/>
              </a:lnSpc>
              <a:spcBef>
                <a:spcPts val="720"/>
              </a:spcBef>
              <a:buChar char="•"/>
              <a:tabLst>
                <a:tab pos="302895" algn="l"/>
              </a:tabLst>
            </a:pPr>
            <a:r>
              <a:rPr lang="da-DK" dirty="0">
                <a:latin typeface="Arial"/>
                <a:cs typeface="Arial"/>
              </a:rPr>
              <a:t>Balance </a:t>
            </a:r>
            <a:r>
              <a:rPr lang="da-DK" dirty="0" err="1">
                <a:latin typeface="Arial"/>
                <a:cs typeface="Arial"/>
              </a:rPr>
              <a:t>operational</a:t>
            </a:r>
            <a:r>
              <a:rPr lang="da-DK" dirty="0">
                <a:latin typeface="Arial"/>
                <a:cs typeface="Arial"/>
              </a:rPr>
              <a:t> OH, </a:t>
            </a:r>
            <a:r>
              <a:rPr lang="da-DK" dirty="0" err="1">
                <a:latin typeface="Arial"/>
                <a:cs typeface="Arial"/>
              </a:rPr>
              <a:t>scale</a:t>
            </a:r>
            <a:r>
              <a:rPr lang="da-DK" dirty="0">
                <a:latin typeface="Arial"/>
                <a:cs typeface="Arial"/>
              </a:rPr>
              <a:t> and information from the data</a:t>
            </a:r>
          </a:p>
          <a:p>
            <a:pPr marL="302895" indent="-290195">
              <a:lnSpc>
                <a:spcPct val="100000"/>
              </a:lnSpc>
              <a:spcBef>
                <a:spcPts val="720"/>
              </a:spcBef>
              <a:buChar char="•"/>
              <a:tabLst>
                <a:tab pos="302895" algn="l"/>
              </a:tabLst>
            </a:pPr>
            <a:r>
              <a:rPr lang="da-DK" dirty="0">
                <a:latin typeface="Arial"/>
                <a:cs typeface="Arial"/>
              </a:rPr>
              <a:t>Hobby Networks</a:t>
            </a:r>
          </a:p>
          <a:p>
            <a:pPr marL="302895" indent="-290195">
              <a:lnSpc>
                <a:spcPct val="100000"/>
              </a:lnSpc>
              <a:spcBef>
                <a:spcPts val="720"/>
              </a:spcBef>
              <a:buChar char="•"/>
              <a:tabLst>
                <a:tab pos="302895" algn="l"/>
              </a:tabLst>
            </a:pPr>
            <a:r>
              <a:rPr lang="da-DK" dirty="0"/>
              <a:t>Full View of the Internet</a:t>
            </a:r>
          </a:p>
          <a:p>
            <a:pPr marL="302895" indent="-290195">
              <a:lnSpc>
                <a:spcPct val="100000"/>
              </a:lnSpc>
              <a:spcBef>
                <a:spcPts val="720"/>
              </a:spcBef>
              <a:buChar char="•"/>
              <a:tabLst>
                <a:tab pos="302895" algn="l"/>
              </a:tabLst>
            </a:pPr>
            <a:r>
              <a:rPr lang="da-DK" dirty="0" err="1">
                <a:latin typeface="Arial"/>
                <a:cs typeface="Arial"/>
              </a:rPr>
              <a:t>What</a:t>
            </a:r>
            <a:r>
              <a:rPr lang="da-DK" dirty="0">
                <a:latin typeface="Arial"/>
                <a:cs typeface="Arial"/>
              </a:rPr>
              <a:t> </a:t>
            </a:r>
            <a:r>
              <a:rPr lang="da-DK" dirty="0" err="1">
                <a:latin typeface="Arial"/>
                <a:cs typeface="Arial"/>
              </a:rPr>
              <a:t>makes</a:t>
            </a:r>
            <a:r>
              <a:rPr lang="da-DK" dirty="0">
                <a:latin typeface="Arial"/>
                <a:cs typeface="Arial"/>
              </a:rPr>
              <a:t> a </a:t>
            </a:r>
            <a:r>
              <a:rPr lang="da-DK" dirty="0" err="1">
                <a:latin typeface="Arial"/>
                <a:cs typeface="Arial"/>
              </a:rPr>
              <a:t>peering</a:t>
            </a:r>
            <a:r>
              <a:rPr lang="da-DK" dirty="0">
                <a:latin typeface="Arial"/>
                <a:cs typeface="Arial"/>
              </a:rPr>
              <a:t> </a:t>
            </a:r>
            <a:r>
              <a:rPr lang="da-DK" dirty="0" err="1">
                <a:latin typeface="Arial"/>
                <a:cs typeface="Arial"/>
              </a:rPr>
              <a:t>interesting</a:t>
            </a:r>
            <a:r>
              <a:rPr lang="da-DK" dirty="0">
                <a:latin typeface="Arial"/>
                <a:cs typeface="Arial"/>
              </a:rPr>
              <a:t>?</a:t>
            </a:r>
          </a:p>
          <a:p>
            <a:pPr marL="804545" lvl="1" indent="-241300">
              <a:spcBef>
                <a:spcPts val="720"/>
              </a:spcBef>
              <a:buChar char="–"/>
              <a:tabLst>
                <a:tab pos="302895" algn="l"/>
              </a:tabLst>
            </a:pPr>
            <a:r>
              <a:rPr lang="da-DK" sz="2000" dirty="0">
                <a:latin typeface="Arial"/>
                <a:cs typeface="Arial"/>
              </a:rPr>
              <a:t>Networks in regions </a:t>
            </a:r>
            <a:r>
              <a:rPr lang="da-DK" sz="2000" dirty="0" err="1">
                <a:latin typeface="Arial"/>
                <a:cs typeface="Arial"/>
              </a:rPr>
              <a:t>where</a:t>
            </a:r>
            <a:r>
              <a:rPr lang="da-DK" sz="2000" dirty="0">
                <a:latin typeface="Arial"/>
                <a:cs typeface="Arial"/>
              </a:rPr>
              <a:t> </a:t>
            </a:r>
            <a:r>
              <a:rPr lang="da-DK" sz="2000" dirty="0" err="1">
                <a:latin typeface="Arial"/>
                <a:cs typeface="Arial"/>
              </a:rPr>
              <a:t>we</a:t>
            </a:r>
            <a:r>
              <a:rPr lang="da-DK" sz="2000" dirty="0">
                <a:latin typeface="Arial"/>
                <a:cs typeface="Arial"/>
              </a:rPr>
              <a:t> have </a:t>
            </a:r>
            <a:r>
              <a:rPr lang="da-DK" sz="2000" dirty="0" err="1">
                <a:latin typeface="Arial"/>
                <a:cs typeface="Arial"/>
              </a:rPr>
              <a:t>limited</a:t>
            </a:r>
            <a:r>
              <a:rPr lang="da-DK" sz="2000" dirty="0">
                <a:latin typeface="Arial"/>
                <a:cs typeface="Arial"/>
              </a:rPr>
              <a:t> </a:t>
            </a:r>
            <a:r>
              <a:rPr lang="da-DK" sz="2000" dirty="0" err="1">
                <a:latin typeface="Arial"/>
                <a:cs typeface="Arial"/>
              </a:rPr>
              <a:t>visibility</a:t>
            </a:r>
            <a:endParaRPr lang="da-DK" sz="2000" dirty="0">
              <a:latin typeface="Arial"/>
              <a:cs typeface="Arial"/>
            </a:endParaRPr>
          </a:p>
          <a:p>
            <a:pPr marL="804545" lvl="1" indent="-241300">
              <a:spcBef>
                <a:spcPts val="720"/>
              </a:spcBef>
              <a:buChar char="–"/>
              <a:tabLst>
                <a:tab pos="302895" algn="l"/>
              </a:tabLst>
            </a:pPr>
            <a:r>
              <a:rPr lang="da-DK" sz="2000" dirty="0">
                <a:latin typeface="Arial"/>
                <a:cs typeface="Arial"/>
              </a:rPr>
              <a:t>Networks </a:t>
            </a:r>
            <a:r>
              <a:rPr lang="da-DK" sz="2000" dirty="0" err="1">
                <a:latin typeface="Arial"/>
                <a:cs typeface="Arial"/>
              </a:rPr>
              <a:t>demonstrating</a:t>
            </a:r>
            <a:r>
              <a:rPr lang="da-DK" sz="2000" dirty="0">
                <a:latin typeface="Arial"/>
                <a:cs typeface="Arial"/>
              </a:rPr>
              <a:t> new </a:t>
            </a:r>
            <a:r>
              <a:rPr lang="da-DK" sz="2000" dirty="0" err="1">
                <a:latin typeface="Arial"/>
                <a:cs typeface="Arial"/>
              </a:rPr>
              <a:t>interconnection</a:t>
            </a:r>
            <a:r>
              <a:rPr lang="da-DK" sz="2000" dirty="0">
                <a:latin typeface="Arial"/>
                <a:cs typeface="Arial"/>
              </a:rPr>
              <a:t> patterns</a:t>
            </a:r>
          </a:p>
          <a:p>
            <a:pPr marL="804545" lvl="1" indent="-241300">
              <a:spcBef>
                <a:spcPts val="720"/>
              </a:spcBef>
              <a:buChar char="–"/>
              <a:tabLst>
                <a:tab pos="302895" algn="l"/>
              </a:tabLst>
            </a:pPr>
            <a:r>
              <a:rPr lang="da-DK" sz="2000" dirty="0">
                <a:latin typeface="Arial"/>
                <a:cs typeface="Arial"/>
              </a:rPr>
              <a:t>Networks </a:t>
            </a:r>
            <a:r>
              <a:rPr lang="da-DK" sz="2000" dirty="0" err="1">
                <a:latin typeface="Arial"/>
                <a:cs typeface="Arial"/>
              </a:rPr>
              <a:t>using</a:t>
            </a:r>
            <a:r>
              <a:rPr lang="da-DK" sz="2000" dirty="0">
                <a:latin typeface="Arial"/>
                <a:cs typeface="Arial"/>
              </a:rPr>
              <a:t> innovative routing practices</a:t>
            </a:r>
          </a:p>
          <a:p>
            <a:pPr marL="804545" lvl="1" indent="-241300">
              <a:spcBef>
                <a:spcPts val="720"/>
              </a:spcBef>
              <a:buChar char="–"/>
              <a:tabLst>
                <a:tab pos="302895" algn="l"/>
              </a:tabLst>
            </a:pPr>
            <a:r>
              <a:rPr lang="da-DK" sz="2000" dirty="0">
                <a:latin typeface="Arial"/>
                <a:cs typeface="Arial"/>
              </a:rPr>
              <a:t>Networks </a:t>
            </a:r>
            <a:r>
              <a:rPr lang="da-DK" sz="2000" dirty="0" err="1">
                <a:latin typeface="Arial"/>
                <a:cs typeface="Arial"/>
              </a:rPr>
              <a:t>that</a:t>
            </a:r>
            <a:r>
              <a:rPr lang="da-DK" sz="2000" dirty="0">
                <a:latin typeface="Arial"/>
                <a:cs typeface="Arial"/>
              </a:rPr>
              <a:t> </a:t>
            </a:r>
            <a:r>
              <a:rPr lang="da-DK" sz="2000" dirty="0" err="1">
                <a:latin typeface="Arial"/>
                <a:cs typeface="Arial"/>
              </a:rPr>
              <a:t>help</a:t>
            </a:r>
            <a:r>
              <a:rPr lang="da-DK" sz="2000" dirty="0">
                <a:latin typeface="Arial"/>
                <a:cs typeface="Arial"/>
              </a:rPr>
              <a:t> </a:t>
            </a:r>
            <a:r>
              <a:rPr lang="da-DK" sz="2000" dirty="0" err="1">
                <a:latin typeface="Arial"/>
                <a:cs typeface="Arial"/>
              </a:rPr>
              <a:t>us</a:t>
            </a:r>
            <a:r>
              <a:rPr lang="da-DK" sz="2000" dirty="0">
                <a:latin typeface="Arial"/>
                <a:cs typeface="Arial"/>
              </a:rPr>
              <a:t> understand </a:t>
            </a:r>
            <a:r>
              <a:rPr lang="da-DK" sz="2000" dirty="0" err="1">
                <a:latin typeface="Arial"/>
                <a:cs typeface="Arial"/>
              </a:rPr>
              <a:t>emerging</a:t>
            </a:r>
            <a:r>
              <a:rPr lang="da-DK" sz="2000" dirty="0">
                <a:latin typeface="Arial"/>
                <a:cs typeface="Arial"/>
              </a:rPr>
              <a:t> </a:t>
            </a:r>
            <a:r>
              <a:rPr lang="da-DK" sz="2000" dirty="0" err="1">
                <a:latin typeface="Arial"/>
                <a:cs typeface="Arial"/>
              </a:rPr>
              <a:t>market</a:t>
            </a:r>
            <a:r>
              <a:rPr lang="da-DK" sz="2000" dirty="0">
                <a:latin typeface="Arial"/>
                <a:cs typeface="Arial"/>
              </a:rPr>
              <a:t> </a:t>
            </a:r>
            <a:r>
              <a:rPr lang="da-DK" sz="2000" dirty="0" err="1">
                <a:latin typeface="Arial"/>
                <a:cs typeface="Arial"/>
              </a:rPr>
              <a:t>dynamics</a:t>
            </a:r>
            <a:endParaRPr lang="da-DK" sz="2000" dirty="0">
              <a:latin typeface="Arial"/>
              <a:cs typeface="Arial"/>
            </a:endParaRPr>
          </a:p>
          <a:p>
            <a:pPr marL="469900" lvl="1">
              <a:spcBef>
                <a:spcPts val="720"/>
              </a:spcBef>
              <a:tabLst>
                <a:tab pos="302895" algn="l"/>
              </a:tabLst>
            </a:pPr>
            <a:r>
              <a:rPr lang="da-DK" sz="2000" dirty="0">
                <a:latin typeface="Arial"/>
                <a:cs typeface="Arial"/>
              </a:rPr>
              <a:t>Or </a:t>
            </a:r>
            <a:r>
              <a:rPr lang="da-DK" sz="2000" dirty="0" err="1">
                <a:latin typeface="Arial"/>
                <a:cs typeface="Arial"/>
              </a:rPr>
              <a:t>maybe</a:t>
            </a:r>
            <a:r>
              <a:rPr lang="da-DK" sz="2000" dirty="0">
                <a:latin typeface="Arial"/>
                <a:cs typeface="Arial"/>
              </a:rPr>
              <a:t> </a:t>
            </a:r>
            <a:r>
              <a:rPr lang="da-DK" sz="2000" dirty="0" err="1">
                <a:latin typeface="Arial"/>
                <a:cs typeface="Arial"/>
              </a:rPr>
              <a:t>something</a:t>
            </a:r>
            <a:r>
              <a:rPr lang="da-DK" sz="2000" dirty="0">
                <a:latin typeface="Arial"/>
                <a:cs typeface="Arial"/>
              </a:rPr>
              <a:t> </a:t>
            </a:r>
            <a:r>
              <a:rPr lang="da-DK" sz="2000" dirty="0" err="1">
                <a:latin typeface="Arial"/>
                <a:cs typeface="Arial"/>
              </a:rPr>
              <a:t>we</a:t>
            </a:r>
            <a:r>
              <a:rPr lang="da-DK" sz="2000" dirty="0">
                <a:latin typeface="Arial"/>
                <a:cs typeface="Arial"/>
              </a:rPr>
              <a:t> </a:t>
            </a:r>
            <a:r>
              <a:rPr lang="da-DK" sz="2000" dirty="0" err="1">
                <a:latin typeface="Arial"/>
                <a:cs typeface="Arial"/>
              </a:rPr>
              <a:t>haven’t</a:t>
            </a:r>
            <a:r>
              <a:rPr lang="da-DK" sz="2000" dirty="0">
                <a:latin typeface="Arial"/>
                <a:cs typeface="Arial"/>
              </a:rPr>
              <a:t> </a:t>
            </a:r>
            <a:r>
              <a:rPr lang="da-DK" sz="2000" dirty="0" err="1">
                <a:latin typeface="Arial"/>
                <a:cs typeface="Arial"/>
              </a:rPr>
              <a:t>thought</a:t>
            </a:r>
            <a:r>
              <a:rPr lang="da-DK" sz="2000" dirty="0">
                <a:latin typeface="Arial"/>
                <a:cs typeface="Arial"/>
              </a:rPr>
              <a:t> </a:t>
            </a:r>
            <a:r>
              <a:rPr lang="da-DK" sz="2000" dirty="0" err="1">
                <a:latin typeface="Arial"/>
                <a:cs typeface="Arial"/>
              </a:rPr>
              <a:t>about</a:t>
            </a:r>
            <a:r>
              <a:rPr lang="da-DK" sz="2000" dirty="0">
                <a:latin typeface="Arial"/>
                <a:cs typeface="Arial"/>
              </a:rPr>
              <a:t> </a:t>
            </a:r>
            <a:r>
              <a:rPr lang="da-DK" sz="2000" dirty="0" err="1">
                <a:latin typeface="Arial"/>
                <a:cs typeface="Arial"/>
              </a:rPr>
              <a:t>yet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5092" y="4631318"/>
            <a:ext cx="4335780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dirty="0">
                <a:latin typeface="Arial"/>
                <a:cs typeface="Arial"/>
              </a:rPr>
              <a:t>ROUTEVIEWS</a:t>
            </a:r>
            <a:r>
              <a:rPr sz="3400" b="1" spc="-145" dirty="0">
                <a:latin typeface="Arial"/>
                <a:cs typeface="Arial"/>
              </a:rPr>
              <a:t> </a:t>
            </a:r>
            <a:r>
              <a:rPr sz="3400" b="1" spc="-20" dirty="0">
                <a:latin typeface="Arial"/>
                <a:cs typeface="Arial"/>
              </a:rPr>
              <a:t>NEWS</a:t>
            </a:r>
            <a:endParaRPr sz="3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5092" y="4268157"/>
            <a:ext cx="320548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Arial"/>
                <a:cs typeface="Arial"/>
              </a:rPr>
              <a:t>What’s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happening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at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RouteViews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19630">
              <a:lnSpc>
                <a:spcPct val="100000"/>
              </a:lnSpc>
              <a:spcBef>
                <a:spcPts val="100"/>
              </a:spcBef>
            </a:pPr>
            <a:r>
              <a:rPr dirty="0"/>
              <a:t>RouteViews</a:t>
            </a:r>
            <a:r>
              <a:rPr spc="-95" dirty="0"/>
              <a:t> </a:t>
            </a:r>
            <a:r>
              <a:rPr spc="-20" dirty="0"/>
              <a:t>News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9968" y="1975634"/>
            <a:ext cx="9044940" cy="306705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28295" indent="-290195">
              <a:lnSpc>
                <a:spcPct val="100000"/>
              </a:lnSpc>
              <a:spcBef>
                <a:spcPts val="720"/>
              </a:spcBef>
              <a:buChar char="•"/>
              <a:tabLst>
                <a:tab pos="328295" algn="l"/>
              </a:tabLst>
            </a:pPr>
            <a:r>
              <a:rPr sz="2400" spc="-10" dirty="0">
                <a:latin typeface="Arial"/>
                <a:cs typeface="Arial"/>
              </a:rPr>
              <a:t>Collectors:</a:t>
            </a:r>
            <a:endParaRPr sz="2400" dirty="0">
              <a:latin typeface="Arial"/>
              <a:cs typeface="Arial"/>
            </a:endParaRPr>
          </a:p>
          <a:p>
            <a:pPr marL="666750" lvl="1" indent="-241300">
              <a:lnSpc>
                <a:spcPct val="100000"/>
              </a:lnSpc>
              <a:spcBef>
                <a:spcPts val="520"/>
              </a:spcBef>
              <a:buChar char="–"/>
              <a:tabLst>
                <a:tab pos="666750" algn="l"/>
              </a:tabLst>
            </a:pPr>
            <a:r>
              <a:rPr sz="2000" dirty="0">
                <a:latin typeface="Arial"/>
                <a:cs typeface="Arial"/>
              </a:rPr>
              <a:t>The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majority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use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FRR</a:t>
            </a:r>
            <a:r>
              <a:rPr sz="2100" baseline="23809" dirty="0">
                <a:latin typeface="Arial"/>
                <a:cs typeface="Arial"/>
              </a:rPr>
              <a:t>1</a:t>
            </a:r>
            <a:r>
              <a:rPr sz="2100" spc="240" baseline="2380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(either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version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9.1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10)</a:t>
            </a:r>
            <a:endParaRPr sz="2000" dirty="0">
              <a:latin typeface="Arial"/>
              <a:cs typeface="Arial"/>
            </a:endParaRPr>
          </a:p>
          <a:p>
            <a:pPr marL="666750" lvl="1" indent="-241300">
              <a:lnSpc>
                <a:spcPct val="100000"/>
              </a:lnSpc>
              <a:spcBef>
                <a:spcPts val="505"/>
              </a:spcBef>
              <a:buChar char="–"/>
              <a:tabLst>
                <a:tab pos="666750" algn="l"/>
              </a:tabLst>
            </a:pPr>
            <a:r>
              <a:rPr sz="2000" dirty="0">
                <a:latin typeface="Arial"/>
                <a:cs typeface="Arial"/>
              </a:rPr>
              <a:t>One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Cisco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ASR1004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one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(still)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using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Quagga</a:t>
            </a:r>
            <a:endParaRPr sz="2000" dirty="0">
              <a:latin typeface="Arial"/>
              <a:cs typeface="Arial"/>
            </a:endParaRPr>
          </a:p>
          <a:p>
            <a:pPr marL="666750" lvl="1" indent="-241300">
              <a:lnSpc>
                <a:spcPct val="100000"/>
              </a:lnSpc>
              <a:spcBef>
                <a:spcPts val="505"/>
              </a:spcBef>
              <a:buChar char="–"/>
              <a:tabLst>
                <a:tab pos="666750" algn="l"/>
              </a:tabLst>
            </a:pPr>
            <a:r>
              <a:rPr sz="2000" dirty="0">
                <a:latin typeface="Arial"/>
                <a:cs typeface="Arial"/>
              </a:rPr>
              <a:t>Moving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collectors</a:t>
            </a:r>
            <a:r>
              <a:rPr sz="2000" spc="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from</a:t>
            </a:r>
            <a:r>
              <a:rPr sz="2000" spc="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metal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VMs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(easier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deployment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&amp;</a:t>
            </a:r>
            <a:r>
              <a:rPr sz="2000" spc="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management)</a:t>
            </a:r>
            <a:endParaRPr sz="2000" dirty="0">
              <a:latin typeface="Arial"/>
              <a:cs typeface="Arial"/>
            </a:endParaRPr>
          </a:p>
          <a:p>
            <a:pPr marL="328295" indent="-290195">
              <a:lnSpc>
                <a:spcPct val="100000"/>
              </a:lnSpc>
              <a:spcBef>
                <a:spcPts val="509"/>
              </a:spcBef>
              <a:buChar char="•"/>
              <a:tabLst>
                <a:tab pos="328295" algn="l"/>
              </a:tabLst>
            </a:pPr>
            <a:r>
              <a:rPr sz="2400" spc="-10" dirty="0">
                <a:latin typeface="Arial"/>
                <a:cs typeface="Arial"/>
              </a:rPr>
              <a:t>Location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update:</a:t>
            </a:r>
            <a:endParaRPr sz="2400" dirty="0">
              <a:latin typeface="Arial"/>
              <a:cs typeface="Arial"/>
            </a:endParaRPr>
          </a:p>
          <a:p>
            <a:pPr marL="666115" marR="100965" lvl="1" indent="-241300">
              <a:lnSpc>
                <a:spcPct val="105000"/>
              </a:lnSpc>
              <a:spcBef>
                <a:spcPts val="380"/>
              </a:spcBef>
              <a:buChar char="–"/>
              <a:tabLst>
                <a:tab pos="668020" algn="l"/>
              </a:tabLst>
            </a:pPr>
            <a:r>
              <a:rPr sz="2000" dirty="0">
                <a:latin typeface="Arial"/>
                <a:cs typeface="Arial"/>
              </a:rPr>
              <a:t>Recent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additions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include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CIX-ATL,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PacWave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LAX,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Iraq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IX,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PIT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Mexico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&amp; 	</a:t>
            </a:r>
            <a:r>
              <a:rPr sz="2000" dirty="0">
                <a:latin typeface="Arial"/>
                <a:cs typeface="Arial"/>
              </a:rPr>
              <a:t>Santiago,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DE-CIX</a:t>
            </a:r>
            <a:r>
              <a:rPr sz="2000" spc="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Johor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Bahru</a:t>
            </a:r>
            <a:endParaRPr sz="2000" dirty="0">
              <a:latin typeface="Arial"/>
              <a:cs typeface="Arial"/>
            </a:endParaRPr>
          </a:p>
          <a:p>
            <a:pPr marL="666750" lvl="1" indent="-241300">
              <a:lnSpc>
                <a:spcPct val="100000"/>
              </a:lnSpc>
              <a:spcBef>
                <a:spcPts val="505"/>
              </a:spcBef>
              <a:buChar char="–"/>
              <a:tabLst>
                <a:tab pos="666750" algn="l"/>
              </a:tabLst>
            </a:pPr>
            <a:r>
              <a:rPr sz="2000" dirty="0">
                <a:latin typeface="Arial"/>
                <a:cs typeface="Arial"/>
              </a:rPr>
              <a:t>Several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new</a:t>
            </a:r>
            <a:r>
              <a:rPr sz="2000" spc="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locations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offered;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resources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required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fulfil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those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offers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07600" y="5599643"/>
            <a:ext cx="287845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baseline="27777" dirty="0">
                <a:latin typeface="Arial"/>
                <a:cs typeface="Arial"/>
              </a:rPr>
              <a:t>1</a:t>
            </a:r>
            <a:r>
              <a:rPr sz="1200" dirty="0">
                <a:latin typeface="Arial"/>
                <a:cs typeface="Arial"/>
              </a:rPr>
              <a:t>FRRouting</a:t>
            </a:r>
            <a:r>
              <a:rPr sz="1200" spc="1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Project:</a:t>
            </a:r>
            <a:r>
              <a:rPr sz="1200" spc="140" dirty="0">
                <a:latin typeface="Arial"/>
                <a:cs typeface="Arial"/>
              </a:rPr>
              <a:t> </a:t>
            </a:r>
            <a:r>
              <a:rPr sz="1200" u="sng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https://frrouting.org/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3720">
              <a:lnSpc>
                <a:spcPct val="100000"/>
              </a:lnSpc>
              <a:spcBef>
                <a:spcPts val="100"/>
              </a:spcBef>
            </a:pPr>
            <a:r>
              <a:rPr dirty="0"/>
              <a:t>RouteViews</a:t>
            </a:r>
            <a:r>
              <a:rPr spc="-165" dirty="0"/>
              <a:t> </a:t>
            </a:r>
            <a:r>
              <a:rPr dirty="0"/>
              <a:t>Development</a:t>
            </a:r>
            <a:r>
              <a:rPr spc="-155" dirty="0"/>
              <a:t> </a:t>
            </a:r>
            <a:r>
              <a:rPr spc="-10" dirty="0"/>
              <a:t>Projects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5368" y="1975634"/>
            <a:ext cx="8738235" cy="4193456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02895" indent="-290195">
              <a:lnSpc>
                <a:spcPct val="100000"/>
              </a:lnSpc>
              <a:spcBef>
                <a:spcPts val="720"/>
              </a:spcBef>
              <a:buChar char="•"/>
              <a:tabLst>
                <a:tab pos="302895" algn="l"/>
              </a:tabLst>
            </a:pPr>
            <a:r>
              <a:rPr sz="2400" spc="-25" dirty="0">
                <a:latin typeface="Arial"/>
                <a:cs typeface="Arial"/>
              </a:rPr>
              <a:t>API</a:t>
            </a:r>
            <a:endParaRPr sz="2400" dirty="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520"/>
              </a:spcBef>
              <a:buChar char="–"/>
              <a:tabLst>
                <a:tab pos="641350" algn="l"/>
              </a:tabLst>
            </a:pPr>
            <a:r>
              <a:rPr sz="2000" dirty="0">
                <a:latin typeface="Arial"/>
                <a:cs typeface="Arial"/>
              </a:rPr>
              <a:t>Allow</a:t>
            </a:r>
            <a:r>
              <a:rPr sz="2000" spc="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programmatic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access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live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RouteViews</a:t>
            </a:r>
            <a:r>
              <a:rPr sz="2000" spc="5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data</a:t>
            </a:r>
            <a:endParaRPr sz="2000" dirty="0">
              <a:latin typeface="Arial"/>
              <a:cs typeface="Arial"/>
            </a:endParaRPr>
          </a:p>
          <a:p>
            <a:pPr marL="641350" marR="5080" lvl="1" indent="-241300">
              <a:lnSpc>
                <a:spcPct val="100000"/>
              </a:lnSpc>
              <a:spcBef>
                <a:spcPts val="505"/>
              </a:spcBef>
              <a:buChar char="–"/>
              <a:tabLst>
                <a:tab pos="642620" algn="l"/>
              </a:tabLst>
            </a:pPr>
            <a:r>
              <a:rPr sz="2000" dirty="0">
                <a:latin typeface="Arial"/>
                <a:cs typeface="Arial"/>
              </a:rPr>
              <a:t>(our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collectors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currently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allow</a:t>
            </a:r>
            <a:r>
              <a:rPr sz="2000" spc="60" dirty="0"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B050"/>
                </a:solidFill>
                <a:latin typeface="Arial"/>
                <a:cs typeface="Arial"/>
              </a:rPr>
              <a:t>telnet</a:t>
            </a:r>
            <a:r>
              <a:rPr sz="2000" spc="3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access,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which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1000s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automated 	</a:t>
            </a:r>
            <a:r>
              <a:rPr sz="2000" dirty="0">
                <a:latin typeface="Arial"/>
                <a:cs typeface="Arial"/>
              </a:rPr>
              <a:t>scripts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hammer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daily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basis)</a:t>
            </a:r>
            <a:endParaRPr lang="da-DK" sz="2000" spc="-10" dirty="0">
              <a:latin typeface="Arial"/>
              <a:cs typeface="Arial"/>
            </a:endParaRPr>
          </a:p>
          <a:p>
            <a:pPr marL="641350" marR="5080" lvl="1" indent="-241300">
              <a:lnSpc>
                <a:spcPct val="100000"/>
              </a:lnSpc>
              <a:spcBef>
                <a:spcPts val="505"/>
              </a:spcBef>
              <a:buChar char="–"/>
              <a:tabLst>
                <a:tab pos="642620" algn="l"/>
              </a:tabLst>
            </a:pPr>
            <a:r>
              <a:rPr lang="da-DK" sz="2000" spc="-10" dirty="0">
                <a:latin typeface="Arial"/>
                <a:cs typeface="Arial"/>
              </a:rPr>
              <a:t> A BETA version is </a:t>
            </a:r>
            <a:r>
              <a:rPr lang="da-DK" sz="2000" spc="-10" dirty="0" err="1">
                <a:latin typeface="Arial"/>
                <a:cs typeface="Arial"/>
              </a:rPr>
              <a:t>available</a:t>
            </a:r>
            <a:r>
              <a:rPr lang="da-DK" sz="2000" spc="-10" dirty="0">
                <a:latin typeface="Arial"/>
                <a:cs typeface="Arial"/>
              </a:rPr>
              <a:t> at </a:t>
            </a:r>
            <a:r>
              <a:rPr lang="da-DK" sz="2000" spc="-10" dirty="0" err="1">
                <a:latin typeface="Arial"/>
                <a:cs typeface="Arial"/>
              </a:rPr>
              <a:t>api.routeviews.org</a:t>
            </a:r>
            <a:r>
              <a:rPr lang="da-DK" sz="2000" spc="-10" dirty="0">
                <a:latin typeface="Arial"/>
                <a:cs typeface="Arial"/>
              </a:rPr>
              <a:t> </a:t>
            </a:r>
            <a:endParaRPr sz="2000" dirty="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610"/>
              </a:spcBef>
              <a:buChar char="•"/>
              <a:tabLst>
                <a:tab pos="302895" algn="l"/>
              </a:tabLst>
            </a:pPr>
            <a:r>
              <a:rPr sz="2400" spc="-10" dirty="0">
                <a:latin typeface="Arial"/>
                <a:cs typeface="Arial"/>
              </a:rPr>
              <a:t>LookingGlass</a:t>
            </a:r>
            <a:endParaRPr sz="2400" dirty="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520"/>
              </a:spcBef>
              <a:buChar char="–"/>
              <a:tabLst>
                <a:tab pos="641350" algn="l"/>
              </a:tabLst>
            </a:pPr>
            <a:r>
              <a:rPr sz="2000" dirty="0">
                <a:solidFill>
                  <a:srgbClr val="00B050"/>
                </a:solidFill>
                <a:latin typeface="Arial"/>
                <a:cs typeface="Arial"/>
              </a:rPr>
              <a:t>telnet</a:t>
            </a:r>
            <a:r>
              <a:rPr sz="2000" spc="2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access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unsustainable</a:t>
            </a:r>
            <a:endParaRPr sz="2000" dirty="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505"/>
              </a:spcBef>
              <a:buChar char="–"/>
              <a:tabLst>
                <a:tab pos="641350" algn="l"/>
              </a:tabLst>
            </a:pPr>
            <a:r>
              <a:rPr sz="2000" dirty="0">
                <a:latin typeface="Arial"/>
                <a:cs typeface="Arial"/>
              </a:rPr>
              <a:t>Aim</a:t>
            </a:r>
            <a:r>
              <a:rPr sz="2000" spc="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making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LookingGlass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default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access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each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collector</a:t>
            </a:r>
            <a:endParaRPr sz="2000" dirty="0">
              <a:latin typeface="Arial"/>
              <a:cs typeface="Arial"/>
            </a:endParaRPr>
          </a:p>
          <a:p>
            <a:pPr marL="982344" lvl="2" indent="-194310">
              <a:lnSpc>
                <a:spcPct val="100000"/>
              </a:lnSpc>
              <a:spcBef>
                <a:spcPts val="395"/>
              </a:spcBef>
              <a:buChar char="•"/>
              <a:tabLst>
                <a:tab pos="982344" algn="l"/>
              </a:tabLst>
            </a:pPr>
            <a:r>
              <a:rPr sz="1700" dirty="0">
                <a:solidFill>
                  <a:srgbClr val="00B050"/>
                </a:solidFill>
                <a:latin typeface="Arial"/>
                <a:cs typeface="Arial"/>
              </a:rPr>
              <a:t>telnet</a:t>
            </a:r>
            <a:r>
              <a:rPr sz="1700" spc="-6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will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remain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available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on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one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collector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legacy</a:t>
            </a:r>
            <a:endParaRPr sz="1700" dirty="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450"/>
              </a:spcBef>
              <a:buChar char="•"/>
              <a:tabLst>
                <a:tab pos="302895" algn="l"/>
              </a:tabLst>
            </a:pPr>
            <a:r>
              <a:rPr sz="2400" spc="-25" dirty="0">
                <a:latin typeface="Arial"/>
                <a:cs typeface="Arial"/>
              </a:rPr>
              <a:t>BMP</a:t>
            </a:r>
            <a:endParaRPr sz="2400" dirty="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520"/>
              </a:spcBef>
              <a:buChar char="–"/>
              <a:tabLst>
                <a:tab pos="641350" algn="l"/>
              </a:tabLst>
            </a:pPr>
            <a:r>
              <a:rPr sz="2000" dirty="0">
                <a:latin typeface="Arial"/>
                <a:cs typeface="Arial"/>
              </a:rPr>
              <a:t>Live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feed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from</a:t>
            </a:r>
            <a:r>
              <a:rPr sz="2000" spc="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collectors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BGP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data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consumers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dirty="0"/>
              <a:t>RouteViews</a:t>
            </a:r>
            <a:r>
              <a:rPr spc="-75" dirty="0"/>
              <a:t> </a:t>
            </a:r>
            <a:r>
              <a:rPr dirty="0"/>
              <a:t>Behind</a:t>
            </a:r>
            <a:r>
              <a:rPr spc="-70" dirty="0"/>
              <a:t> </a:t>
            </a:r>
            <a:r>
              <a:rPr dirty="0"/>
              <a:t>the</a:t>
            </a:r>
            <a:r>
              <a:rPr spc="-70" dirty="0"/>
              <a:t> </a:t>
            </a:r>
            <a:r>
              <a:rPr dirty="0"/>
              <a:t>Scenes</a:t>
            </a:r>
            <a:r>
              <a:rPr spc="-65" dirty="0"/>
              <a:t> </a:t>
            </a:r>
            <a:r>
              <a:rPr spc="-10" dirty="0"/>
              <a:t>Projects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pc="-10" dirty="0"/>
              <a:t>Months</a:t>
            </a:r>
            <a:r>
              <a:rPr spc="-100" dirty="0"/>
              <a:t> </a:t>
            </a:r>
            <a:r>
              <a:rPr dirty="0"/>
              <a:t>of</a:t>
            </a:r>
            <a:r>
              <a:rPr spc="-85" dirty="0"/>
              <a:t> </a:t>
            </a:r>
            <a:r>
              <a:rPr spc="-20" dirty="0"/>
              <a:t>ongoing</a:t>
            </a:r>
            <a:r>
              <a:rPr spc="-100" dirty="0"/>
              <a:t> </a:t>
            </a:r>
            <a:r>
              <a:rPr spc="-10" dirty="0"/>
              <a:t>effort:</a:t>
            </a:r>
          </a:p>
          <a:p>
            <a:pPr marL="302895" indent="-290195">
              <a:lnSpc>
                <a:spcPct val="100000"/>
              </a:lnSpc>
              <a:spcBef>
                <a:spcPts val="530"/>
              </a:spcBef>
              <a:buChar char="•"/>
              <a:tabLst>
                <a:tab pos="302895" algn="l"/>
              </a:tabLst>
            </a:pPr>
            <a:r>
              <a:rPr sz="2300" spc="-10" dirty="0"/>
              <a:t>Upgrading</a:t>
            </a:r>
            <a:r>
              <a:rPr sz="2300" spc="-90" dirty="0"/>
              <a:t> </a:t>
            </a:r>
            <a:r>
              <a:rPr sz="2300" spc="-10" dirty="0"/>
              <a:t>archive</a:t>
            </a:r>
            <a:r>
              <a:rPr sz="2300" spc="-90" dirty="0"/>
              <a:t> </a:t>
            </a:r>
            <a:r>
              <a:rPr sz="2300" spc="-20" dirty="0"/>
              <a:t>infrastructure</a:t>
            </a:r>
            <a:r>
              <a:rPr sz="2300" spc="-85" dirty="0"/>
              <a:t> </a:t>
            </a:r>
            <a:r>
              <a:rPr sz="2300" dirty="0"/>
              <a:t>and</a:t>
            </a:r>
            <a:r>
              <a:rPr sz="2300" spc="-90" dirty="0"/>
              <a:t> </a:t>
            </a:r>
            <a:r>
              <a:rPr sz="2300" spc="-10" dirty="0"/>
              <a:t>storage</a:t>
            </a:r>
            <a:endParaRPr sz="2300"/>
          </a:p>
          <a:p>
            <a:pPr marL="641985" lvl="1" indent="-241935">
              <a:lnSpc>
                <a:spcPct val="100000"/>
              </a:lnSpc>
              <a:spcBef>
                <a:spcPts val="430"/>
              </a:spcBef>
              <a:buChar char="–"/>
              <a:tabLst>
                <a:tab pos="641985" algn="l"/>
              </a:tabLst>
            </a:pPr>
            <a:r>
              <a:rPr sz="1800" dirty="0">
                <a:latin typeface="Arial"/>
                <a:cs typeface="Arial"/>
              </a:rPr>
              <a:t>RouteViews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stores BGP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 from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1997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 around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50 TBytes </a:t>
            </a:r>
            <a:r>
              <a:rPr sz="1800" spc="-10" dirty="0">
                <a:latin typeface="Arial"/>
                <a:cs typeface="Arial"/>
              </a:rPr>
              <a:t>(compressed)</a:t>
            </a:r>
            <a:endParaRPr sz="18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434"/>
              </a:spcBef>
              <a:buChar char="•"/>
              <a:tabLst>
                <a:tab pos="302895" algn="l"/>
              </a:tabLst>
            </a:pPr>
            <a:r>
              <a:rPr sz="2300" spc="-10" dirty="0"/>
              <a:t>Tooling</a:t>
            </a:r>
            <a:endParaRPr sz="2300"/>
          </a:p>
          <a:p>
            <a:pPr marL="641985" lvl="1" indent="-241935">
              <a:lnSpc>
                <a:spcPct val="100000"/>
              </a:lnSpc>
              <a:spcBef>
                <a:spcPts val="450"/>
              </a:spcBef>
              <a:buChar char="–"/>
              <a:tabLst>
                <a:tab pos="641985" algn="l"/>
              </a:tabLst>
            </a:pPr>
            <a:r>
              <a:rPr sz="1800" dirty="0">
                <a:latin typeface="Arial"/>
                <a:cs typeface="Arial"/>
              </a:rPr>
              <a:t>Automation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tools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 managing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whole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infrastructure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deploying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new</a:t>
            </a:r>
            <a:r>
              <a:rPr sz="1800" spc="-10" dirty="0">
                <a:latin typeface="Arial"/>
                <a:cs typeface="Arial"/>
              </a:rPr>
              <a:t> peers</a:t>
            </a:r>
            <a:endParaRPr sz="18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434"/>
              </a:spcBef>
              <a:buChar char="•"/>
              <a:tabLst>
                <a:tab pos="302895" algn="l"/>
              </a:tabLst>
            </a:pPr>
            <a:r>
              <a:rPr sz="2300" spc="-10" dirty="0"/>
              <a:t>Collector</a:t>
            </a:r>
            <a:r>
              <a:rPr sz="2300" spc="-100" dirty="0"/>
              <a:t> </a:t>
            </a:r>
            <a:r>
              <a:rPr sz="2300" dirty="0"/>
              <a:t>OS</a:t>
            </a:r>
            <a:r>
              <a:rPr sz="2300" spc="-105" dirty="0"/>
              <a:t> </a:t>
            </a:r>
            <a:r>
              <a:rPr sz="2300" dirty="0"/>
              <a:t>(from</a:t>
            </a:r>
            <a:r>
              <a:rPr sz="2300" spc="-114" dirty="0"/>
              <a:t> </a:t>
            </a:r>
            <a:r>
              <a:rPr sz="2300" spc="-10" dirty="0"/>
              <a:t>CentOS</a:t>
            </a:r>
            <a:r>
              <a:rPr sz="2300" spc="-105" dirty="0"/>
              <a:t> </a:t>
            </a:r>
            <a:r>
              <a:rPr sz="2300" dirty="0"/>
              <a:t>to</a:t>
            </a:r>
            <a:r>
              <a:rPr sz="2300" spc="-105" dirty="0"/>
              <a:t> </a:t>
            </a:r>
            <a:r>
              <a:rPr sz="2300" spc="-10" dirty="0"/>
              <a:t>Ubuntu)</a:t>
            </a:r>
            <a:endParaRPr sz="2300"/>
          </a:p>
          <a:p>
            <a:pPr marL="641985" lvl="1" indent="-241935">
              <a:lnSpc>
                <a:spcPct val="100000"/>
              </a:lnSpc>
              <a:spcBef>
                <a:spcPts val="455"/>
              </a:spcBef>
              <a:buChar char="–"/>
              <a:tabLst>
                <a:tab pos="641985" algn="l"/>
              </a:tabLst>
            </a:pPr>
            <a:r>
              <a:rPr sz="1800" dirty="0">
                <a:latin typeface="Arial"/>
                <a:cs typeface="Arial"/>
              </a:rPr>
              <a:t>CentOS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end-</a:t>
            </a:r>
            <a:r>
              <a:rPr sz="1800" dirty="0">
                <a:latin typeface="Arial"/>
                <a:cs typeface="Arial"/>
              </a:rPr>
              <a:t>of-life –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half the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collectors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still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running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CentOS</a:t>
            </a:r>
            <a:endParaRPr sz="18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530"/>
              </a:spcBef>
              <a:buChar char="•"/>
              <a:tabLst>
                <a:tab pos="302895" algn="l"/>
              </a:tabLst>
            </a:pPr>
            <a:r>
              <a:rPr sz="2300" dirty="0"/>
              <a:t>FRR</a:t>
            </a:r>
            <a:r>
              <a:rPr sz="2300" spc="-90" dirty="0"/>
              <a:t> </a:t>
            </a:r>
            <a:r>
              <a:rPr sz="2300" spc="-10" dirty="0"/>
              <a:t>performance</a:t>
            </a:r>
            <a:endParaRPr sz="2300"/>
          </a:p>
          <a:p>
            <a:pPr marL="641985" lvl="1" indent="-241935">
              <a:lnSpc>
                <a:spcPct val="100000"/>
              </a:lnSpc>
              <a:spcBef>
                <a:spcPts val="455"/>
              </a:spcBef>
              <a:buChar char="–"/>
              <a:tabLst>
                <a:tab pos="641985" algn="l"/>
              </a:tabLst>
            </a:pPr>
            <a:r>
              <a:rPr sz="1800" dirty="0">
                <a:latin typeface="Arial"/>
                <a:cs typeface="Arial"/>
              </a:rPr>
              <a:t>Standardising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two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latest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releases,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upgrading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from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old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releases</a:t>
            </a:r>
            <a:endParaRPr sz="1800">
              <a:latin typeface="Arial"/>
              <a:cs typeface="Arial"/>
            </a:endParaRPr>
          </a:p>
          <a:p>
            <a:pPr marL="641985" lvl="1" indent="-241935">
              <a:lnSpc>
                <a:spcPct val="100000"/>
              </a:lnSpc>
              <a:spcBef>
                <a:spcPts val="335"/>
              </a:spcBef>
              <a:buChar char="–"/>
              <a:tabLst>
                <a:tab pos="641985" algn="l"/>
              </a:tabLst>
            </a:pPr>
            <a:r>
              <a:rPr sz="1800" dirty="0">
                <a:latin typeface="Arial"/>
                <a:cs typeface="Arial"/>
              </a:rPr>
              <a:t>“Badly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behaving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peers”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(aka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slow</a:t>
            </a:r>
            <a:r>
              <a:rPr sz="1800" spc="-10" dirty="0">
                <a:latin typeface="Arial"/>
                <a:cs typeface="Arial"/>
              </a:rPr>
              <a:t> peers)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9825">
              <a:lnSpc>
                <a:spcPct val="100000"/>
              </a:lnSpc>
              <a:spcBef>
                <a:spcPts val="100"/>
              </a:spcBef>
            </a:pPr>
            <a:r>
              <a:rPr dirty="0"/>
              <a:t>RouteViews</a:t>
            </a:r>
            <a:r>
              <a:rPr spc="-85" dirty="0"/>
              <a:t> </a:t>
            </a:r>
            <a:r>
              <a:rPr dirty="0"/>
              <a:t>Future</a:t>
            </a:r>
            <a:r>
              <a:rPr spc="-80" dirty="0"/>
              <a:t> </a:t>
            </a:r>
            <a:r>
              <a:rPr spc="-10" dirty="0"/>
              <a:t>Planning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5368" y="1975632"/>
            <a:ext cx="8028305" cy="354584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02895" indent="-290195">
              <a:lnSpc>
                <a:spcPct val="100000"/>
              </a:lnSpc>
              <a:spcBef>
                <a:spcPts val="720"/>
              </a:spcBef>
              <a:buChar char="•"/>
              <a:tabLst>
                <a:tab pos="302895" algn="l"/>
              </a:tabLst>
            </a:pPr>
            <a:r>
              <a:rPr sz="2400" spc="-20" dirty="0">
                <a:latin typeface="Arial"/>
                <a:cs typeface="Arial"/>
              </a:rPr>
              <a:t>Collectors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&amp;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hosts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new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locations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outside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North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America</a:t>
            </a:r>
            <a:endParaRPr sz="240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520"/>
              </a:spcBef>
              <a:buChar char="–"/>
              <a:tabLst>
                <a:tab pos="641350" algn="l"/>
              </a:tabLst>
            </a:pPr>
            <a:r>
              <a:rPr sz="2000" dirty="0">
                <a:latin typeface="Arial"/>
                <a:cs typeface="Arial"/>
              </a:rPr>
              <a:t>Large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IXPs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dense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interconnection</a:t>
            </a:r>
            <a:endParaRPr sz="200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505"/>
              </a:spcBef>
              <a:buChar char="–"/>
              <a:tabLst>
                <a:tab pos="641350" algn="l"/>
              </a:tabLst>
            </a:pPr>
            <a:r>
              <a:rPr sz="2000" dirty="0">
                <a:latin typeface="Arial"/>
                <a:cs typeface="Arial"/>
              </a:rPr>
              <a:t>Unique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specialist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environments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(eg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R&amp;E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exchanges)</a:t>
            </a:r>
            <a:endParaRPr sz="20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515"/>
              </a:spcBef>
              <a:buChar char="•"/>
              <a:tabLst>
                <a:tab pos="302895" algn="l"/>
              </a:tabLst>
            </a:pPr>
            <a:r>
              <a:rPr sz="2400" spc="-10" dirty="0">
                <a:latin typeface="Arial"/>
                <a:cs typeface="Arial"/>
              </a:rPr>
              <a:t>Scalable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diverse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archiving</a:t>
            </a:r>
            <a:endParaRPr sz="24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500"/>
              </a:spcBef>
              <a:buChar char="•"/>
              <a:tabLst>
                <a:tab pos="302895" algn="l"/>
              </a:tabLst>
            </a:pPr>
            <a:r>
              <a:rPr sz="2400" spc="-10" dirty="0">
                <a:latin typeface="Arial"/>
                <a:cs typeface="Arial"/>
              </a:rPr>
              <a:t>Improved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community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support</a:t>
            </a:r>
            <a:endParaRPr sz="240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520"/>
              </a:spcBef>
              <a:buChar char="–"/>
              <a:tabLst>
                <a:tab pos="641350" algn="l"/>
              </a:tabLst>
            </a:pPr>
            <a:r>
              <a:rPr sz="2000" dirty="0">
                <a:latin typeface="Arial"/>
                <a:cs typeface="Arial"/>
              </a:rPr>
              <a:t>Running</a:t>
            </a:r>
            <a:r>
              <a:rPr sz="2000" spc="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this</a:t>
            </a:r>
            <a:r>
              <a:rPr sz="2000" spc="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infrastructure</a:t>
            </a:r>
            <a:r>
              <a:rPr sz="2000" spc="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costs</a:t>
            </a:r>
            <a:r>
              <a:rPr sz="2000" spc="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money!</a:t>
            </a:r>
            <a:endParaRPr sz="200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505"/>
              </a:spcBef>
              <a:buChar char="–"/>
              <a:tabLst>
                <a:tab pos="641350" algn="l"/>
              </a:tabLst>
            </a:pPr>
            <a:r>
              <a:rPr sz="2000" dirty="0">
                <a:latin typeface="Arial"/>
                <a:cs typeface="Arial"/>
              </a:rPr>
              <a:t>We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hugely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appreciate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our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generous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supporters</a:t>
            </a:r>
            <a:endParaRPr sz="2000">
              <a:latin typeface="Arial"/>
              <a:cs typeface="Arial"/>
            </a:endParaRPr>
          </a:p>
          <a:p>
            <a:pPr marL="982344" lvl="2" indent="-194310">
              <a:lnSpc>
                <a:spcPct val="100000"/>
              </a:lnSpc>
              <a:spcBef>
                <a:spcPts val="395"/>
              </a:spcBef>
              <a:buClr>
                <a:srgbClr val="000000"/>
              </a:buClr>
              <a:buChar char="•"/>
              <a:tabLst>
                <a:tab pos="982344" algn="l"/>
              </a:tabLst>
            </a:pPr>
            <a:r>
              <a:rPr sz="17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https://</a:t>
            </a:r>
            <a:r>
              <a:rPr sz="17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www.routeviews.org/routeviews/index.php/supporters</a:t>
            </a:r>
            <a:r>
              <a:rPr sz="1700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/</a:t>
            </a:r>
            <a:endParaRPr sz="17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480"/>
              </a:spcBef>
              <a:buChar char="•"/>
              <a:tabLst>
                <a:tab pos="302895" algn="l"/>
              </a:tabLst>
            </a:pPr>
            <a:r>
              <a:rPr sz="2400" dirty="0">
                <a:latin typeface="Arial"/>
                <a:cs typeface="Arial"/>
              </a:rPr>
              <a:t>Your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suggestions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very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welcome!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08753" y="5143599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5092" y="4631318"/>
            <a:ext cx="5006975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Arial"/>
                <a:cs typeface="Arial"/>
              </a:rPr>
              <a:t>HOSTING</a:t>
            </a:r>
            <a:r>
              <a:rPr b="1" spc="-13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ROUTEVIEWS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5092" y="4268157"/>
            <a:ext cx="300990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Arial"/>
                <a:cs typeface="Arial"/>
              </a:rPr>
              <a:t>For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potential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hosts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of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collectors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8495">
              <a:lnSpc>
                <a:spcPct val="100000"/>
              </a:lnSpc>
              <a:spcBef>
                <a:spcPts val="100"/>
              </a:spcBef>
            </a:pPr>
            <a:r>
              <a:rPr dirty="0"/>
              <a:t>Hosting</a:t>
            </a:r>
            <a:r>
              <a:rPr spc="-75" dirty="0"/>
              <a:t> </a:t>
            </a:r>
            <a:r>
              <a:rPr spc="-10" dirty="0"/>
              <a:t>RouteViews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5368" y="1975632"/>
            <a:ext cx="7780655" cy="374142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02895" indent="-290195">
              <a:lnSpc>
                <a:spcPct val="100000"/>
              </a:lnSpc>
              <a:spcBef>
                <a:spcPts val="720"/>
              </a:spcBef>
              <a:buChar char="•"/>
              <a:tabLst>
                <a:tab pos="302895" algn="l"/>
              </a:tabLst>
            </a:pPr>
            <a:r>
              <a:rPr sz="2400" spc="-20" dirty="0">
                <a:latin typeface="Arial"/>
                <a:cs typeface="Arial"/>
              </a:rPr>
              <a:t>RouteViews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interested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new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locations</a:t>
            </a:r>
            <a:endParaRPr sz="240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520"/>
              </a:spcBef>
              <a:buChar char="–"/>
              <a:tabLst>
                <a:tab pos="641350" algn="l"/>
              </a:tabLst>
            </a:pPr>
            <a:r>
              <a:rPr sz="2000" dirty="0">
                <a:latin typeface="Arial"/>
                <a:cs typeface="Arial"/>
              </a:rPr>
              <a:t>Especially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regions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economies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we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have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collector</a:t>
            </a:r>
            <a:endParaRPr sz="200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505"/>
              </a:spcBef>
              <a:buChar char="–"/>
              <a:tabLst>
                <a:tab pos="641350" algn="l"/>
              </a:tabLst>
            </a:pPr>
            <a:r>
              <a:rPr sz="2000" dirty="0">
                <a:latin typeface="Arial"/>
                <a:cs typeface="Arial"/>
              </a:rPr>
              <a:t>Where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there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are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IXPs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large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numbers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peers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(&gt;100)</a:t>
            </a:r>
            <a:endParaRPr sz="20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515"/>
              </a:spcBef>
              <a:buChar char="•"/>
              <a:tabLst>
                <a:tab pos="302895" algn="l"/>
              </a:tabLst>
            </a:pPr>
            <a:r>
              <a:rPr sz="2400" spc="-10" dirty="0">
                <a:latin typeface="Arial"/>
                <a:cs typeface="Arial"/>
              </a:rPr>
              <a:t>Hosting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RouteViews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collector</a:t>
            </a:r>
            <a:endParaRPr sz="240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520"/>
              </a:spcBef>
              <a:buChar char="–"/>
              <a:tabLst>
                <a:tab pos="641350" algn="l"/>
              </a:tabLst>
            </a:pPr>
            <a:r>
              <a:rPr sz="2000" dirty="0">
                <a:latin typeface="Arial"/>
                <a:cs typeface="Arial"/>
              </a:rPr>
              <a:t>Hosts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can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IXPs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themselves</a:t>
            </a:r>
            <a:endParaRPr sz="200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480"/>
              </a:spcBef>
              <a:buChar char="–"/>
              <a:tabLst>
                <a:tab pos="641350" algn="l"/>
              </a:tabLst>
            </a:pPr>
            <a:r>
              <a:rPr sz="2000" dirty="0">
                <a:latin typeface="Arial"/>
                <a:cs typeface="Arial"/>
              </a:rPr>
              <a:t>Hosts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can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members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IXPs</a:t>
            </a:r>
            <a:endParaRPr sz="200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620"/>
              </a:spcBef>
              <a:buChar char="–"/>
              <a:tabLst>
                <a:tab pos="641350" algn="l"/>
              </a:tabLst>
            </a:pPr>
            <a:r>
              <a:rPr sz="2000" dirty="0">
                <a:latin typeface="Arial"/>
                <a:cs typeface="Arial"/>
              </a:rPr>
              <a:t>Hosts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sponsor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IXP</a:t>
            </a:r>
            <a:r>
              <a:rPr sz="2000" spc="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port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(~10Mbps)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transit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required</a:t>
            </a:r>
            <a:endParaRPr sz="200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480"/>
              </a:spcBef>
              <a:buChar char="–"/>
              <a:tabLst>
                <a:tab pos="641350" algn="l"/>
              </a:tabLst>
            </a:pPr>
            <a:r>
              <a:rPr sz="2000" dirty="0">
                <a:latin typeface="Arial"/>
                <a:cs typeface="Arial"/>
              </a:rPr>
              <a:t>Hosts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sponsor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VM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needed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collector</a:t>
            </a:r>
            <a:endParaRPr sz="2000">
              <a:latin typeface="Arial"/>
              <a:cs typeface="Arial"/>
            </a:endParaRPr>
          </a:p>
          <a:p>
            <a:pPr marL="982344" lvl="2" indent="-194310">
              <a:lnSpc>
                <a:spcPct val="100000"/>
              </a:lnSpc>
              <a:spcBef>
                <a:spcPts val="420"/>
              </a:spcBef>
              <a:buChar char="•"/>
              <a:tabLst>
                <a:tab pos="982344" algn="l"/>
              </a:tabLst>
            </a:pPr>
            <a:r>
              <a:rPr sz="1700" dirty="0">
                <a:latin typeface="Arial"/>
                <a:cs typeface="Arial"/>
              </a:rPr>
              <a:t>Physical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hardware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is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less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preferred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due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to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being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harder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to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manage</a:t>
            </a:r>
            <a:endParaRPr sz="1700">
              <a:latin typeface="Arial"/>
              <a:cs typeface="Arial"/>
            </a:endParaRPr>
          </a:p>
          <a:p>
            <a:pPr marL="982344" lvl="2" indent="-194310">
              <a:lnSpc>
                <a:spcPct val="100000"/>
              </a:lnSpc>
              <a:spcBef>
                <a:spcPts val="340"/>
              </a:spcBef>
              <a:buChar char="•"/>
              <a:tabLst>
                <a:tab pos="982344" algn="l"/>
              </a:tabLst>
            </a:pPr>
            <a:r>
              <a:rPr sz="1700" dirty="0">
                <a:latin typeface="Arial"/>
                <a:cs typeface="Arial"/>
              </a:rPr>
              <a:t>VMs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sometimes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may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not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be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possible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due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to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operational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requirements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9410">
              <a:lnSpc>
                <a:spcPct val="100000"/>
              </a:lnSpc>
              <a:spcBef>
                <a:spcPts val="100"/>
              </a:spcBef>
            </a:pPr>
            <a:r>
              <a:rPr dirty="0"/>
              <a:t>Collector</a:t>
            </a:r>
            <a:r>
              <a:rPr spc="-120" dirty="0"/>
              <a:t> </a:t>
            </a:r>
            <a:r>
              <a:rPr spc="-10" dirty="0"/>
              <a:t>Specifications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5368" y="2024651"/>
            <a:ext cx="6525895" cy="362902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302895" indent="-290195">
              <a:lnSpc>
                <a:spcPct val="100000"/>
              </a:lnSpc>
              <a:spcBef>
                <a:spcPts val="450"/>
              </a:spcBef>
              <a:buChar char="•"/>
              <a:tabLst>
                <a:tab pos="302895" algn="l"/>
              </a:tabLst>
            </a:pPr>
            <a:r>
              <a:rPr sz="2000" dirty="0">
                <a:latin typeface="Arial"/>
                <a:cs typeface="Arial"/>
              </a:rPr>
              <a:t>Virtual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Machine:</a:t>
            </a:r>
            <a:endParaRPr sz="2000" dirty="0">
              <a:latin typeface="Arial"/>
              <a:cs typeface="Arial"/>
            </a:endParaRPr>
          </a:p>
          <a:p>
            <a:pPr marL="642620" lvl="1" indent="-242570">
              <a:lnSpc>
                <a:spcPct val="100000"/>
              </a:lnSpc>
              <a:spcBef>
                <a:spcPts val="280"/>
              </a:spcBef>
              <a:buChar char="–"/>
              <a:tabLst>
                <a:tab pos="642620" algn="l"/>
              </a:tabLst>
            </a:pPr>
            <a:r>
              <a:rPr sz="1600" dirty="0">
                <a:latin typeface="Arial"/>
                <a:cs typeface="Arial"/>
              </a:rPr>
              <a:t>16GB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RAM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min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(prefer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32GB)</a:t>
            </a:r>
            <a:endParaRPr sz="1600" dirty="0">
              <a:latin typeface="Arial"/>
              <a:cs typeface="Arial"/>
            </a:endParaRPr>
          </a:p>
          <a:p>
            <a:pPr marL="642620" lvl="1" indent="-242570">
              <a:lnSpc>
                <a:spcPct val="100000"/>
              </a:lnSpc>
              <a:spcBef>
                <a:spcPts val="380"/>
              </a:spcBef>
              <a:buChar char="–"/>
              <a:tabLst>
                <a:tab pos="642620" algn="l"/>
              </a:tabLst>
            </a:pPr>
            <a:r>
              <a:rPr sz="1600" dirty="0">
                <a:latin typeface="Arial"/>
                <a:cs typeface="Arial"/>
              </a:rPr>
              <a:t>100GB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disk</a:t>
            </a:r>
            <a:endParaRPr sz="1600" dirty="0">
              <a:latin typeface="Arial"/>
              <a:cs typeface="Arial"/>
            </a:endParaRPr>
          </a:p>
          <a:p>
            <a:pPr marL="642620" lvl="1" indent="-242570">
              <a:lnSpc>
                <a:spcPct val="100000"/>
              </a:lnSpc>
              <a:spcBef>
                <a:spcPts val="385"/>
              </a:spcBef>
              <a:buChar char="–"/>
              <a:tabLst>
                <a:tab pos="642620" algn="l"/>
              </a:tabLst>
            </a:pPr>
            <a:r>
              <a:rPr sz="1600" dirty="0">
                <a:latin typeface="Arial"/>
                <a:cs typeface="Arial"/>
              </a:rPr>
              <a:t>4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vCPUs</a:t>
            </a:r>
            <a:endParaRPr sz="1600" dirty="0">
              <a:latin typeface="Arial"/>
              <a:cs typeface="Arial"/>
            </a:endParaRPr>
          </a:p>
          <a:p>
            <a:pPr marL="642620" lvl="1" indent="-242570">
              <a:lnSpc>
                <a:spcPct val="100000"/>
              </a:lnSpc>
              <a:spcBef>
                <a:spcPts val="290"/>
              </a:spcBef>
              <a:buChar char="–"/>
              <a:tabLst>
                <a:tab pos="642620" algn="l"/>
              </a:tabLst>
            </a:pPr>
            <a:r>
              <a:rPr sz="1600" dirty="0">
                <a:latin typeface="Arial"/>
                <a:cs typeface="Arial"/>
              </a:rPr>
              <a:t>1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transit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interface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(management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public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CLI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access,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low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traffic)</a:t>
            </a:r>
            <a:endParaRPr sz="1600" dirty="0">
              <a:latin typeface="Arial"/>
              <a:cs typeface="Arial"/>
            </a:endParaRPr>
          </a:p>
          <a:p>
            <a:pPr marL="642620" lvl="1" indent="-242570">
              <a:lnSpc>
                <a:spcPct val="100000"/>
              </a:lnSpc>
              <a:spcBef>
                <a:spcPts val="384"/>
              </a:spcBef>
              <a:buChar char="–"/>
              <a:tabLst>
                <a:tab pos="642620" algn="l"/>
              </a:tabLst>
            </a:pPr>
            <a:r>
              <a:rPr sz="1600" dirty="0">
                <a:latin typeface="Arial"/>
                <a:cs typeface="Arial"/>
              </a:rPr>
              <a:t>1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peering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interface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IX</a:t>
            </a:r>
            <a:endParaRPr sz="1600" dirty="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459"/>
              </a:spcBef>
              <a:buChar char="•"/>
              <a:tabLst>
                <a:tab pos="302895" algn="l"/>
              </a:tabLst>
            </a:pPr>
            <a:r>
              <a:rPr sz="2000" dirty="0">
                <a:latin typeface="Arial"/>
                <a:cs typeface="Arial"/>
              </a:rPr>
              <a:t>Physical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Hardware:</a:t>
            </a:r>
            <a:endParaRPr sz="2000" dirty="0">
              <a:latin typeface="Arial"/>
              <a:cs typeface="Arial"/>
            </a:endParaRPr>
          </a:p>
          <a:p>
            <a:pPr marL="642620" lvl="1" indent="-242570">
              <a:lnSpc>
                <a:spcPct val="100000"/>
              </a:lnSpc>
              <a:spcBef>
                <a:spcPts val="400"/>
              </a:spcBef>
              <a:buChar char="–"/>
              <a:tabLst>
                <a:tab pos="642620" algn="l"/>
              </a:tabLst>
            </a:pPr>
            <a:r>
              <a:rPr sz="1600" dirty="0">
                <a:latin typeface="Arial"/>
                <a:cs typeface="Arial"/>
              </a:rPr>
              <a:t>32GB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–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64GB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RAM</a:t>
            </a:r>
            <a:endParaRPr sz="1600" dirty="0">
              <a:latin typeface="Arial"/>
              <a:cs typeface="Arial"/>
            </a:endParaRPr>
          </a:p>
          <a:p>
            <a:pPr marL="642620" lvl="1" indent="-242570">
              <a:lnSpc>
                <a:spcPct val="100000"/>
              </a:lnSpc>
              <a:spcBef>
                <a:spcPts val="385"/>
              </a:spcBef>
              <a:buChar char="–"/>
              <a:tabLst>
                <a:tab pos="642620" algn="l"/>
              </a:tabLst>
            </a:pPr>
            <a:r>
              <a:rPr sz="1600" dirty="0">
                <a:latin typeface="Arial"/>
                <a:cs typeface="Arial"/>
              </a:rPr>
              <a:t>400GB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–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1TB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SSD</a:t>
            </a:r>
            <a:endParaRPr sz="1600" dirty="0">
              <a:latin typeface="Arial"/>
              <a:cs typeface="Arial"/>
            </a:endParaRPr>
          </a:p>
          <a:p>
            <a:pPr marL="642620" lvl="1" indent="-242570">
              <a:lnSpc>
                <a:spcPct val="100000"/>
              </a:lnSpc>
              <a:spcBef>
                <a:spcPts val="290"/>
              </a:spcBef>
              <a:buChar char="–"/>
              <a:tabLst>
                <a:tab pos="642620" algn="l"/>
              </a:tabLst>
            </a:pPr>
            <a:r>
              <a:rPr sz="1600" dirty="0">
                <a:latin typeface="Arial"/>
                <a:cs typeface="Arial"/>
              </a:rPr>
              <a:t>4+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CPUs</a:t>
            </a:r>
            <a:endParaRPr sz="1600" dirty="0">
              <a:latin typeface="Arial"/>
              <a:cs typeface="Arial"/>
            </a:endParaRPr>
          </a:p>
          <a:p>
            <a:pPr marL="642620" lvl="1" indent="-242570">
              <a:lnSpc>
                <a:spcPct val="100000"/>
              </a:lnSpc>
              <a:spcBef>
                <a:spcPts val="384"/>
              </a:spcBef>
              <a:buChar char="–"/>
              <a:tabLst>
                <a:tab pos="642620" algn="l"/>
              </a:tabLst>
            </a:pPr>
            <a:r>
              <a:rPr sz="1600" spc="-10" dirty="0">
                <a:latin typeface="Arial"/>
                <a:cs typeface="Arial"/>
              </a:rPr>
              <a:t>Ethernet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port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transit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interface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(1Gbps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enough)</a:t>
            </a:r>
            <a:endParaRPr sz="1600" dirty="0">
              <a:latin typeface="Arial"/>
              <a:cs typeface="Arial"/>
            </a:endParaRPr>
          </a:p>
          <a:p>
            <a:pPr marL="642620" lvl="1" indent="-242570">
              <a:lnSpc>
                <a:spcPct val="100000"/>
              </a:lnSpc>
              <a:spcBef>
                <a:spcPts val="380"/>
              </a:spcBef>
              <a:buChar char="–"/>
              <a:tabLst>
                <a:tab pos="642620" algn="l"/>
              </a:tabLst>
            </a:pPr>
            <a:r>
              <a:rPr sz="1600" spc="-10" dirty="0">
                <a:latin typeface="Arial"/>
                <a:cs typeface="Arial"/>
              </a:rPr>
              <a:t>Ethernet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port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IX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peering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(10Gbps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standard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now)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6930">
              <a:lnSpc>
                <a:spcPct val="100000"/>
              </a:lnSpc>
              <a:spcBef>
                <a:spcPts val="100"/>
              </a:spcBef>
            </a:pPr>
            <a:r>
              <a:rPr dirty="0"/>
              <a:t>Collector</a:t>
            </a:r>
            <a:r>
              <a:rPr spc="-120" dirty="0"/>
              <a:t> </a:t>
            </a:r>
            <a:r>
              <a:rPr spc="-10" dirty="0"/>
              <a:t>Software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2668" y="1975632"/>
            <a:ext cx="8920480" cy="2318583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15595" indent="-290195">
              <a:lnSpc>
                <a:spcPct val="100000"/>
              </a:lnSpc>
              <a:spcBef>
                <a:spcPts val="720"/>
              </a:spcBef>
              <a:buChar char="•"/>
              <a:tabLst>
                <a:tab pos="315595" algn="l"/>
              </a:tabLst>
            </a:pPr>
            <a:r>
              <a:rPr sz="2400" spc="-10" dirty="0">
                <a:latin typeface="Arial"/>
                <a:cs typeface="Arial"/>
              </a:rPr>
              <a:t>Ubuntu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2</a:t>
            </a:r>
            <a:r>
              <a:rPr lang="da-DK" sz="2400" dirty="0">
                <a:latin typeface="Arial"/>
                <a:cs typeface="Arial"/>
              </a:rPr>
              <a:t>4</a:t>
            </a:r>
            <a:r>
              <a:rPr sz="2400" dirty="0">
                <a:latin typeface="Arial"/>
                <a:cs typeface="Arial"/>
              </a:rPr>
              <a:t>.04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RouteViews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standard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OS</a:t>
            </a:r>
            <a:endParaRPr sz="2400" dirty="0">
              <a:latin typeface="Arial"/>
              <a:cs typeface="Arial"/>
            </a:endParaRPr>
          </a:p>
          <a:p>
            <a:pPr marL="654050" lvl="1" indent="-241300">
              <a:lnSpc>
                <a:spcPct val="100000"/>
              </a:lnSpc>
              <a:spcBef>
                <a:spcPts val="520"/>
              </a:spcBef>
              <a:buChar char="–"/>
              <a:tabLst>
                <a:tab pos="654050" algn="l"/>
              </a:tabLst>
            </a:pPr>
            <a:r>
              <a:rPr sz="2000" dirty="0">
                <a:latin typeface="Arial"/>
                <a:cs typeface="Arial"/>
              </a:rPr>
              <a:t>We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require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minimal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Ubuntu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Server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install</a:t>
            </a:r>
            <a:endParaRPr sz="2000" dirty="0">
              <a:latin typeface="Arial"/>
              <a:cs typeface="Arial"/>
            </a:endParaRPr>
          </a:p>
          <a:p>
            <a:pPr marL="654050" lvl="1" indent="-241300">
              <a:lnSpc>
                <a:spcPct val="100000"/>
              </a:lnSpc>
              <a:spcBef>
                <a:spcPts val="505"/>
              </a:spcBef>
              <a:buChar char="–"/>
              <a:tabLst>
                <a:tab pos="654050" algn="l"/>
              </a:tabLst>
            </a:pPr>
            <a:r>
              <a:rPr sz="2000" dirty="0">
                <a:latin typeface="Arial"/>
                <a:cs typeface="Arial"/>
              </a:rPr>
              <a:t>Our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deployment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scripts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rest</a:t>
            </a:r>
            <a:endParaRPr sz="2000" dirty="0">
              <a:latin typeface="Arial"/>
              <a:cs typeface="Arial"/>
            </a:endParaRPr>
          </a:p>
          <a:p>
            <a:pPr marL="315595" indent="-290195">
              <a:lnSpc>
                <a:spcPct val="100000"/>
              </a:lnSpc>
              <a:spcBef>
                <a:spcPts val="509"/>
              </a:spcBef>
              <a:buChar char="•"/>
              <a:tabLst>
                <a:tab pos="315595" algn="l"/>
              </a:tabLst>
            </a:pPr>
            <a:r>
              <a:rPr sz="2400" spc="-10" dirty="0">
                <a:latin typeface="Arial"/>
                <a:cs typeface="Arial"/>
              </a:rPr>
              <a:t>Routing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daemon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install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FRR</a:t>
            </a:r>
            <a:endParaRPr sz="2400" dirty="0">
              <a:latin typeface="Arial"/>
              <a:cs typeface="Arial"/>
            </a:endParaRPr>
          </a:p>
          <a:p>
            <a:pPr marL="653415" marR="379730" lvl="1" indent="-241300">
              <a:lnSpc>
                <a:spcPct val="100000"/>
              </a:lnSpc>
              <a:spcBef>
                <a:spcPts val="520"/>
              </a:spcBef>
              <a:buChar char="–"/>
              <a:tabLst>
                <a:tab pos="655320" algn="l"/>
              </a:tabLst>
            </a:pPr>
            <a:r>
              <a:rPr sz="2000" dirty="0">
                <a:latin typeface="Arial"/>
                <a:cs typeface="Arial"/>
              </a:rPr>
              <a:t>MRT</a:t>
            </a:r>
            <a:r>
              <a:rPr sz="2100" baseline="23809" dirty="0">
                <a:latin typeface="Arial"/>
                <a:cs typeface="Arial"/>
              </a:rPr>
              <a:t>1</a:t>
            </a:r>
            <a:r>
              <a:rPr sz="2100" spc="240" baseline="2380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used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BGP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RIBs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(archived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every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hours)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BGP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updates 	</a:t>
            </a:r>
            <a:r>
              <a:rPr sz="2000" dirty="0">
                <a:latin typeface="Arial"/>
                <a:cs typeface="Arial"/>
              </a:rPr>
              <a:t>(archived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every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15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minutes)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35302" y="5532587"/>
            <a:ext cx="54006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baseline="27777" dirty="0">
                <a:latin typeface="Arial"/>
                <a:cs typeface="Arial"/>
              </a:rPr>
              <a:t>1</a:t>
            </a:r>
            <a:r>
              <a:rPr sz="1200" spc="217" baseline="27777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Multi-Threaded</a:t>
            </a:r>
            <a:r>
              <a:rPr sz="1200" spc="2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Routing</a:t>
            </a:r>
            <a:r>
              <a:rPr sz="1200" spc="2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Toolkit:</a:t>
            </a:r>
            <a:r>
              <a:rPr sz="1200" spc="50" dirty="0">
                <a:latin typeface="Arial"/>
                <a:cs typeface="Arial"/>
              </a:rPr>
              <a:t> </a:t>
            </a:r>
            <a:r>
              <a:rPr sz="1200" u="heavy" spc="-15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 </a:t>
            </a:r>
            <a:r>
              <a:rPr sz="12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https://datatracker.ietf.org/doc/html/rfc6396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50620">
              <a:lnSpc>
                <a:spcPct val="100000"/>
              </a:lnSpc>
              <a:spcBef>
                <a:spcPts val="100"/>
              </a:spcBef>
            </a:pPr>
            <a:r>
              <a:rPr dirty="0"/>
              <a:t>RouteViews</a:t>
            </a:r>
            <a:r>
              <a:rPr spc="-85" dirty="0"/>
              <a:t> </a:t>
            </a:r>
            <a:r>
              <a:rPr dirty="0"/>
              <a:t>Team</a:t>
            </a:r>
            <a:r>
              <a:rPr spc="-75" dirty="0"/>
              <a:t> </a:t>
            </a:r>
            <a:r>
              <a:rPr spc="-10" dirty="0"/>
              <a:t>Members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741777"/>
              </p:ext>
            </p:extLst>
          </p:nvPr>
        </p:nvGraphicFramePr>
        <p:xfrm>
          <a:off x="1980864" y="2041281"/>
          <a:ext cx="2516505" cy="3780000"/>
        </p:xfrm>
        <a:graphic>
          <a:graphicData uri="http://schemas.openxmlformats.org/drawingml/2006/table">
            <a:tbl>
              <a:tblPr firstRow="1" bandRow="1">
                <a:solidFill>
                  <a:schemeClr val="accent5">
                    <a:lumMod val="60000"/>
                    <a:lumOff val="40000"/>
                  </a:schemeClr>
                </a:solidFill>
                <a:tableStyleId>{2D5ABB26-0587-4C30-8999-92F81FD0307C}</a:tableStyleId>
              </a:tblPr>
              <a:tblGrid>
                <a:gridCol w="2516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Hans</a:t>
                      </a:r>
                      <a:r>
                        <a:rPr sz="16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Kuhn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Nina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Bargisen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Owen</a:t>
                      </a:r>
                      <a:r>
                        <a:rPr sz="16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Conway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Philip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Smith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da-DK" sz="1600" dirty="0">
                          <a:latin typeface="Arial"/>
                          <a:cs typeface="Arial"/>
                        </a:rPr>
                        <a:t>Anton </a:t>
                      </a:r>
                      <a:r>
                        <a:rPr lang="da-DK" sz="1600" dirty="0" err="1">
                          <a:latin typeface="Arial"/>
                          <a:cs typeface="Arial"/>
                        </a:rPr>
                        <a:t>Berezin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4251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da-DK" sz="1600" dirty="0">
                          <a:latin typeface="Arial"/>
                          <a:cs typeface="Arial"/>
                        </a:rPr>
                        <a:t>Philip </a:t>
                      </a:r>
                      <a:r>
                        <a:rPr lang="da-DK" sz="1600" dirty="0" err="1">
                          <a:latin typeface="Arial"/>
                          <a:cs typeface="Arial"/>
                        </a:rPr>
                        <a:t>Paeps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832460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3" cstate="print"/>
          <a:srcRect t="10204"/>
          <a:stretch/>
        </p:blipFill>
        <p:spPr>
          <a:xfrm>
            <a:off x="4765989" y="3325664"/>
            <a:ext cx="1308105" cy="144025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47400" y="1929647"/>
            <a:ext cx="1270687" cy="127103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42715" y="1929647"/>
            <a:ext cx="1285048" cy="128539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42715" y="3422817"/>
            <a:ext cx="1442007" cy="1245953"/>
          </a:xfrm>
          <a:prstGeom prst="rect">
            <a:avLst/>
          </a:prstGeom>
        </p:spPr>
      </p:pic>
      <p:pic>
        <p:nvPicPr>
          <p:cNvPr id="10" name="Billede 9" descr="Et billede, der indeholder Ansigt, person, smil, tøj&#10;&#10;Indhold genereret af kunstig intelligens kan være forkert.">
            <a:extLst>
              <a:ext uri="{FF2B5EF4-FFF2-40B4-BE49-F238E27FC236}">
                <a16:creationId xmlns:a16="http://schemas.microsoft.com/office/drawing/2014/main" id="{8ACE3623-F949-480D-B221-16776E72B3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950" y="4803445"/>
            <a:ext cx="1317536" cy="131753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E8208C6-E9C2-1DC4-CB64-45BD690AC7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82937" y="4893756"/>
            <a:ext cx="927525" cy="92752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13330">
              <a:lnSpc>
                <a:spcPct val="100000"/>
              </a:lnSpc>
              <a:spcBef>
                <a:spcPts val="100"/>
              </a:spcBef>
            </a:pPr>
            <a:r>
              <a:rPr dirty="0"/>
              <a:t>Collector</a:t>
            </a:r>
            <a:r>
              <a:rPr spc="-120" dirty="0"/>
              <a:t> </a:t>
            </a:r>
            <a:r>
              <a:rPr spc="-20" dirty="0"/>
              <a:t>Host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5368" y="1987821"/>
            <a:ext cx="7447915" cy="124968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02895" indent="-290195">
              <a:lnSpc>
                <a:spcPct val="100000"/>
              </a:lnSpc>
              <a:spcBef>
                <a:spcPts val="625"/>
              </a:spcBef>
              <a:buChar char="•"/>
              <a:tabLst>
                <a:tab pos="302895" algn="l"/>
              </a:tabLst>
            </a:pPr>
            <a:r>
              <a:rPr sz="2400" spc="-25" dirty="0">
                <a:latin typeface="Arial"/>
                <a:cs typeface="Arial"/>
              </a:rPr>
              <a:t>Acknowledged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RouteViews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website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as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sponsor</a:t>
            </a:r>
            <a:endParaRPr sz="24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530"/>
              </a:spcBef>
              <a:buChar char="•"/>
              <a:tabLst>
                <a:tab pos="302895" algn="l"/>
              </a:tabLst>
            </a:pPr>
            <a:r>
              <a:rPr sz="2400" spc="-10" dirty="0">
                <a:latin typeface="Arial"/>
                <a:cs typeface="Arial"/>
              </a:rPr>
              <a:t>Contact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details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kept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up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date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RouteViews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team</a:t>
            </a:r>
            <a:endParaRPr sz="2400">
              <a:latin typeface="Arial"/>
              <a:cs typeface="Arial"/>
            </a:endParaRPr>
          </a:p>
          <a:p>
            <a:pPr marL="400050">
              <a:lnSpc>
                <a:spcPct val="100000"/>
              </a:lnSpc>
              <a:spcBef>
                <a:spcPts val="425"/>
              </a:spcBef>
            </a:pPr>
            <a:r>
              <a:rPr sz="2000" dirty="0">
                <a:latin typeface="Arial"/>
                <a:cs typeface="Arial"/>
              </a:rPr>
              <a:t>–</a:t>
            </a:r>
            <a:r>
              <a:rPr sz="2000" spc="2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up-to-date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PeeringDB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entry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helps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21445" y="2921413"/>
            <a:ext cx="254000" cy="254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5092" y="4631318"/>
            <a:ext cx="5891530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Arial"/>
                <a:cs typeface="Arial"/>
              </a:rPr>
              <a:t>SUPPORTING</a:t>
            </a:r>
            <a:r>
              <a:rPr b="1" spc="-16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ROUTEVIEWS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5092" y="4268157"/>
            <a:ext cx="174180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Arial"/>
                <a:cs typeface="Arial"/>
              </a:rPr>
              <a:t>How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you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can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help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7980">
              <a:lnSpc>
                <a:spcPct val="100000"/>
              </a:lnSpc>
              <a:spcBef>
                <a:spcPts val="100"/>
              </a:spcBef>
            </a:pPr>
            <a:r>
              <a:rPr dirty="0"/>
              <a:t>Supporting</a:t>
            </a:r>
            <a:r>
              <a:rPr spc="-135" dirty="0"/>
              <a:t> </a:t>
            </a:r>
            <a:r>
              <a:rPr spc="-10" dirty="0"/>
              <a:t>RouteViews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5368" y="2054777"/>
            <a:ext cx="9099550" cy="37096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02895" marR="5080" indent="-290830">
              <a:lnSpc>
                <a:spcPct val="99200"/>
              </a:lnSpc>
              <a:spcBef>
                <a:spcPts val="120"/>
              </a:spcBef>
              <a:buChar char="•"/>
              <a:tabLst>
                <a:tab pos="302895" algn="l"/>
              </a:tabLst>
            </a:pPr>
            <a:r>
              <a:rPr sz="2400" dirty="0">
                <a:latin typeface="Arial"/>
                <a:cs typeface="Arial"/>
              </a:rPr>
              <a:t>The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project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was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started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1995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because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network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operators wished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what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their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BGP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announcements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looked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like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from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an </a:t>
            </a:r>
            <a:r>
              <a:rPr sz="2400" spc="-10" dirty="0">
                <a:latin typeface="Arial"/>
                <a:cs typeface="Arial"/>
              </a:rPr>
              <a:t>external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viewpoint</a:t>
            </a:r>
            <a:endParaRPr sz="2400">
              <a:latin typeface="Arial"/>
              <a:cs typeface="Arial"/>
            </a:endParaRPr>
          </a:p>
          <a:p>
            <a:pPr marL="640715" marR="200025" lvl="1" indent="-241300">
              <a:lnSpc>
                <a:spcPct val="100000"/>
              </a:lnSpc>
              <a:spcBef>
                <a:spcPts val="520"/>
              </a:spcBef>
              <a:buChar char="–"/>
              <a:tabLst>
                <a:tab pos="642620" algn="l"/>
              </a:tabLst>
            </a:pPr>
            <a:r>
              <a:rPr sz="2000" dirty="0">
                <a:latin typeface="Arial"/>
                <a:cs typeface="Arial"/>
              </a:rPr>
              <a:t>Thousands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network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operators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&amp;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researchers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all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around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world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now 	</a:t>
            </a:r>
            <a:r>
              <a:rPr sz="2000" dirty="0">
                <a:latin typeface="Arial"/>
                <a:cs typeface="Arial"/>
              </a:rPr>
              <a:t>rely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RouteViews</a:t>
            </a:r>
            <a:endParaRPr sz="200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505"/>
              </a:spcBef>
              <a:buChar char="–"/>
              <a:tabLst>
                <a:tab pos="641350" algn="l"/>
              </a:tabLst>
            </a:pPr>
            <a:r>
              <a:rPr sz="2000" dirty="0">
                <a:latin typeface="Arial"/>
                <a:cs typeface="Arial"/>
              </a:rPr>
              <a:t>Many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everyday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tools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we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all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rely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use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RouteViews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data</a:t>
            </a:r>
            <a:endParaRPr sz="20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490"/>
              </a:spcBef>
              <a:buChar char="•"/>
              <a:tabLst>
                <a:tab pos="302895" algn="l"/>
              </a:tabLst>
            </a:pPr>
            <a:r>
              <a:rPr sz="2400" spc="-10" dirty="0">
                <a:latin typeface="Arial"/>
                <a:cs typeface="Arial"/>
              </a:rPr>
              <a:t>Please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consider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supporting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RouteViews:</a:t>
            </a:r>
            <a:endParaRPr sz="240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520"/>
              </a:spcBef>
              <a:buChar char="–"/>
              <a:tabLst>
                <a:tab pos="641350" algn="l"/>
              </a:tabLst>
            </a:pPr>
            <a:r>
              <a:rPr sz="2000" dirty="0">
                <a:latin typeface="Arial"/>
                <a:cs typeface="Arial"/>
              </a:rPr>
              <a:t>By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peering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one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our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collectors</a:t>
            </a:r>
            <a:endParaRPr sz="200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505"/>
              </a:spcBef>
              <a:buChar char="–"/>
              <a:tabLst>
                <a:tab pos="641350" algn="l"/>
              </a:tabLst>
            </a:pPr>
            <a:r>
              <a:rPr sz="2000" dirty="0">
                <a:latin typeface="Arial"/>
                <a:cs typeface="Arial"/>
              </a:rPr>
              <a:t>By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publicly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acknowledging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value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information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we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have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collected</a:t>
            </a:r>
            <a:endParaRPr sz="200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600"/>
              </a:spcBef>
              <a:buChar char="–"/>
              <a:tabLst>
                <a:tab pos="641350" algn="l"/>
              </a:tabLst>
            </a:pPr>
            <a:r>
              <a:rPr sz="2000" dirty="0">
                <a:latin typeface="Arial"/>
                <a:cs typeface="Arial"/>
              </a:rPr>
              <a:t>In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any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other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way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that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helps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keep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this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community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service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going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9715">
              <a:lnSpc>
                <a:spcPct val="100000"/>
              </a:lnSpc>
              <a:spcBef>
                <a:spcPts val="100"/>
              </a:spcBef>
            </a:pPr>
            <a:r>
              <a:rPr dirty="0"/>
              <a:t>Thank</a:t>
            </a:r>
            <a:r>
              <a:rPr spc="-75" dirty="0"/>
              <a:t> </a:t>
            </a:r>
            <a:r>
              <a:rPr spc="-20" dirty="0"/>
              <a:t>you!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8142" y="2910180"/>
            <a:ext cx="2357113" cy="247744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9289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65" dirty="0"/>
              <a:t> </a:t>
            </a:r>
            <a:r>
              <a:rPr dirty="0"/>
              <a:t>is</a:t>
            </a:r>
            <a:r>
              <a:rPr spc="-60" dirty="0"/>
              <a:t> </a:t>
            </a:r>
            <a:r>
              <a:rPr spc="-10" dirty="0"/>
              <a:t>RouteViews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5368" y="2055289"/>
            <a:ext cx="9016365" cy="350012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02895" marR="5080" indent="-290830">
              <a:lnSpc>
                <a:spcPct val="97800"/>
              </a:lnSpc>
              <a:spcBef>
                <a:spcPts val="160"/>
              </a:spcBef>
              <a:buChar char="•"/>
              <a:tabLst>
                <a:tab pos="302895" algn="l"/>
              </a:tabLst>
            </a:pPr>
            <a:r>
              <a:rPr sz="2300" dirty="0">
                <a:latin typeface="Arial"/>
                <a:cs typeface="Arial"/>
              </a:rPr>
              <a:t>A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tool</a:t>
            </a:r>
            <a:r>
              <a:rPr sz="2300" spc="-9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that</a:t>
            </a:r>
            <a:r>
              <a:rPr sz="2300" spc="-10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allows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Internet</a:t>
            </a:r>
            <a:r>
              <a:rPr sz="2300" spc="-100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network</a:t>
            </a:r>
            <a:r>
              <a:rPr sz="2300" spc="-100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operators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to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look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at</a:t>
            </a:r>
            <a:r>
              <a:rPr sz="2300" spc="-10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the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BGP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table </a:t>
            </a:r>
            <a:r>
              <a:rPr sz="2300" dirty="0">
                <a:latin typeface="Arial"/>
                <a:cs typeface="Arial"/>
              </a:rPr>
              <a:t>from</a:t>
            </a:r>
            <a:r>
              <a:rPr sz="2300" spc="-12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different</a:t>
            </a:r>
            <a:r>
              <a:rPr sz="2300" spc="-100" dirty="0">
                <a:latin typeface="Arial"/>
                <a:cs typeface="Arial"/>
              </a:rPr>
              <a:t> </a:t>
            </a:r>
            <a:r>
              <a:rPr sz="2300" spc="-20" dirty="0">
                <a:latin typeface="Arial"/>
                <a:cs typeface="Arial"/>
              </a:rPr>
              <a:t>backbones</a:t>
            </a:r>
            <a:r>
              <a:rPr sz="2300" spc="-11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and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locations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around</a:t>
            </a:r>
            <a:r>
              <a:rPr sz="2300" spc="-11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the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world</a:t>
            </a:r>
            <a:r>
              <a:rPr sz="2300" spc="-110" dirty="0">
                <a:latin typeface="Arial"/>
                <a:cs typeface="Arial"/>
              </a:rPr>
              <a:t> </a:t>
            </a:r>
            <a:r>
              <a:rPr sz="2300" spc="-25" dirty="0">
                <a:latin typeface="Arial"/>
                <a:cs typeface="Arial"/>
              </a:rPr>
              <a:t>to </a:t>
            </a:r>
            <a:r>
              <a:rPr sz="2300" spc="-20" dirty="0">
                <a:latin typeface="Arial"/>
                <a:cs typeface="Arial"/>
              </a:rPr>
              <a:t>troubleshoot</a:t>
            </a:r>
            <a:r>
              <a:rPr sz="2300" spc="-6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and</a:t>
            </a:r>
            <a:r>
              <a:rPr sz="2300" spc="-7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to</a:t>
            </a:r>
            <a:r>
              <a:rPr sz="2300" spc="-70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assess:</a:t>
            </a:r>
            <a:endParaRPr sz="2300" dirty="0">
              <a:latin typeface="Arial"/>
              <a:cs typeface="Arial"/>
            </a:endParaRPr>
          </a:p>
          <a:p>
            <a:pPr marL="641985" lvl="1" indent="-241935">
              <a:lnSpc>
                <a:spcPct val="100000"/>
              </a:lnSpc>
              <a:spcBef>
                <a:spcPts val="425"/>
              </a:spcBef>
              <a:buChar char="–"/>
              <a:tabLst>
                <a:tab pos="641985" algn="l"/>
              </a:tabLst>
            </a:pPr>
            <a:r>
              <a:rPr sz="1800" dirty="0">
                <a:latin typeface="Arial"/>
                <a:cs typeface="Arial"/>
              </a:rPr>
              <a:t>Reachability,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hijacks,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bugs,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peer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visibility,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mass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withdrawals,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RPKI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status,…</a:t>
            </a:r>
            <a:endParaRPr sz="1800" dirty="0">
              <a:latin typeface="Arial"/>
              <a:cs typeface="Arial"/>
            </a:endParaRPr>
          </a:p>
          <a:p>
            <a:pPr marL="302895" marR="412115" indent="-290830">
              <a:lnSpc>
                <a:spcPts val="2690"/>
              </a:lnSpc>
              <a:spcBef>
                <a:spcPts val="610"/>
              </a:spcBef>
              <a:buChar char="•"/>
              <a:tabLst>
                <a:tab pos="302895" algn="l"/>
              </a:tabLst>
            </a:pPr>
            <a:r>
              <a:rPr sz="2300" spc="-20" dirty="0">
                <a:latin typeface="Arial"/>
                <a:cs typeface="Arial"/>
              </a:rPr>
              <a:t>Operators</a:t>
            </a:r>
            <a:r>
              <a:rPr sz="2300" spc="-8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who</a:t>
            </a:r>
            <a:r>
              <a:rPr sz="2300" spc="-9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find</a:t>
            </a:r>
            <a:r>
              <a:rPr sz="2300" spc="-9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it</a:t>
            </a:r>
            <a:r>
              <a:rPr sz="2300" spc="-8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</a:t>
            </a:r>
            <a:r>
              <a:rPr sz="2300" spc="-90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valuable</a:t>
            </a:r>
            <a:r>
              <a:rPr sz="2300" spc="-9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tool</a:t>
            </a:r>
            <a:r>
              <a:rPr sz="2300" spc="-7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also</a:t>
            </a:r>
            <a:r>
              <a:rPr sz="2300" spc="-9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peer</a:t>
            </a:r>
            <a:r>
              <a:rPr sz="2300" spc="-8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to</a:t>
            </a:r>
            <a:r>
              <a:rPr sz="2300" spc="-90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contribute</a:t>
            </a:r>
            <a:r>
              <a:rPr sz="2300" spc="-8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to</a:t>
            </a:r>
            <a:r>
              <a:rPr sz="2300" spc="-90" dirty="0">
                <a:latin typeface="Arial"/>
                <a:cs typeface="Arial"/>
              </a:rPr>
              <a:t> </a:t>
            </a:r>
            <a:r>
              <a:rPr sz="2300" spc="-25" dirty="0">
                <a:latin typeface="Arial"/>
                <a:cs typeface="Arial"/>
              </a:rPr>
              <a:t>the </a:t>
            </a:r>
            <a:r>
              <a:rPr sz="2300" spc="-10" dirty="0">
                <a:latin typeface="Arial"/>
                <a:cs typeface="Arial"/>
              </a:rPr>
              <a:t>value</a:t>
            </a:r>
            <a:endParaRPr sz="2300" dirty="0">
              <a:latin typeface="Arial"/>
              <a:cs typeface="Arial"/>
            </a:endParaRPr>
          </a:p>
          <a:p>
            <a:pPr marL="302895" marR="693420" indent="-290830">
              <a:lnSpc>
                <a:spcPts val="2690"/>
              </a:lnSpc>
              <a:spcBef>
                <a:spcPts val="620"/>
              </a:spcBef>
              <a:buChar char="•"/>
              <a:tabLst>
                <a:tab pos="302895" algn="l"/>
              </a:tabLst>
            </a:pPr>
            <a:r>
              <a:rPr sz="2300" spc="-20" dirty="0">
                <a:latin typeface="Arial"/>
                <a:cs typeface="Arial"/>
              </a:rPr>
              <a:t>RouteViews</a:t>
            </a:r>
            <a:r>
              <a:rPr sz="2300" spc="-9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operates</a:t>
            </a:r>
            <a:r>
              <a:rPr sz="2300" spc="-90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collectors</a:t>
            </a:r>
            <a:r>
              <a:rPr sz="2300" spc="-85" dirty="0">
                <a:latin typeface="Arial"/>
                <a:cs typeface="Arial"/>
              </a:rPr>
              <a:t> </a:t>
            </a:r>
            <a:r>
              <a:rPr sz="2300" spc="-20" dirty="0">
                <a:latin typeface="Arial"/>
                <a:cs typeface="Arial"/>
              </a:rPr>
              <a:t>strategically</a:t>
            </a:r>
            <a:r>
              <a:rPr sz="2300" spc="-90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positioned</a:t>
            </a:r>
            <a:r>
              <a:rPr sz="2300" spc="-9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at</a:t>
            </a:r>
            <a:r>
              <a:rPr sz="2300" spc="-90" dirty="0">
                <a:latin typeface="Arial"/>
                <a:cs typeface="Arial"/>
              </a:rPr>
              <a:t> </a:t>
            </a:r>
            <a:r>
              <a:rPr sz="2300" spc="-20" dirty="0">
                <a:latin typeface="Arial"/>
                <a:cs typeface="Arial"/>
              </a:rPr>
              <a:t>IXPs </a:t>
            </a:r>
            <a:r>
              <a:rPr sz="2300" spc="-10" dirty="0">
                <a:latin typeface="Arial"/>
                <a:cs typeface="Arial"/>
              </a:rPr>
              <a:t>around</a:t>
            </a:r>
            <a:r>
              <a:rPr sz="2300" spc="-9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the</a:t>
            </a:r>
            <a:r>
              <a:rPr sz="2300" spc="-90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world.</a:t>
            </a:r>
            <a:endParaRPr sz="2300" dirty="0">
              <a:latin typeface="Arial"/>
              <a:cs typeface="Arial"/>
            </a:endParaRPr>
          </a:p>
          <a:p>
            <a:pPr marL="641350" marR="555625" lvl="1" indent="-241935">
              <a:lnSpc>
                <a:spcPts val="2090"/>
              </a:lnSpc>
              <a:spcBef>
                <a:spcPts val="500"/>
              </a:spcBef>
              <a:buChar char="–"/>
              <a:tabLst>
                <a:tab pos="642620" algn="l"/>
              </a:tabLst>
            </a:pPr>
            <a:r>
              <a:rPr sz="1800" dirty="0">
                <a:latin typeface="Arial"/>
                <a:cs typeface="Arial"/>
              </a:rPr>
              <a:t>It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also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hosts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few </a:t>
            </a:r>
            <a:r>
              <a:rPr sz="1800" spc="-10" dirty="0">
                <a:latin typeface="Arial"/>
                <a:cs typeface="Arial"/>
              </a:rPr>
              <a:t>multi-</a:t>
            </a:r>
            <a:r>
              <a:rPr sz="1800" dirty="0">
                <a:latin typeface="Arial"/>
                <a:cs typeface="Arial"/>
              </a:rPr>
              <a:t>hop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collectors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those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operators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not 	</a:t>
            </a:r>
            <a:r>
              <a:rPr sz="1800" dirty="0">
                <a:latin typeface="Arial"/>
                <a:cs typeface="Arial"/>
              </a:rPr>
              <a:t>present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IXPs.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3F00F-A4E2-4C07-2ABE-D3CB4F6CD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FAF763F-3CA5-D8EA-F396-13CFBC8864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8200">
              <a:lnSpc>
                <a:spcPct val="100000"/>
              </a:lnSpc>
              <a:spcBef>
                <a:spcPts val="100"/>
              </a:spcBef>
            </a:pPr>
            <a:r>
              <a:rPr lang="da-DK" dirty="0" err="1"/>
              <a:t>What</a:t>
            </a:r>
            <a:r>
              <a:rPr lang="da-DK" dirty="0"/>
              <a:t> is </a:t>
            </a:r>
            <a:r>
              <a:rPr lang="da-DK" dirty="0" err="1"/>
              <a:t>RouteViews</a:t>
            </a:r>
            <a:endParaRPr spc="-1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B03F93A8-D283-16ED-1071-E92964EF1442}"/>
              </a:ext>
            </a:extLst>
          </p:cNvPr>
          <p:cNvSpPr txBox="1"/>
          <p:nvPr/>
        </p:nvSpPr>
        <p:spPr>
          <a:xfrm>
            <a:off x="785368" y="2054778"/>
            <a:ext cx="8798560" cy="409727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02895" marR="5080" indent="-290830">
              <a:lnSpc>
                <a:spcPts val="2810"/>
              </a:lnSpc>
              <a:spcBef>
                <a:spcPts val="250"/>
              </a:spcBef>
              <a:buChar char="•"/>
              <a:tabLst>
                <a:tab pos="302895" algn="l"/>
              </a:tabLst>
            </a:pPr>
            <a:r>
              <a:rPr lang="da-DK" sz="2400" spc="-10" dirty="0" err="1">
                <a:latin typeface="Arial"/>
                <a:cs typeface="Arial"/>
              </a:rPr>
              <a:t>Many</a:t>
            </a:r>
            <a:r>
              <a:rPr lang="da-DK" sz="2400" spc="-10" dirty="0">
                <a:latin typeface="Arial"/>
                <a:cs typeface="Arial"/>
              </a:rPr>
              <a:t> </a:t>
            </a:r>
            <a:r>
              <a:rPr lang="da-DK" sz="2400" spc="-10" dirty="0" err="1">
                <a:latin typeface="Arial"/>
                <a:cs typeface="Arial"/>
              </a:rPr>
              <a:t>free</a:t>
            </a:r>
            <a:r>
              <a:rPr lang="da-DK" sz="2400" spc="-10" dirty="0">
                <a:latin typeface="Arial"/>
                <a:cs typeface="Arial"/>
              </a:rPr>
              <a:t> and </a:t>
            </a:r>
            <a:r>
              <a:rPr lang="da-DK" sz="2400" spc="-10" dirty="0" err="1">
                <a:latin typeface="Arial"/>
                <a:cs typeface="Arial"/>
              </a:rPr>
              <a:t>commercial</a:t>
            </a:r>
            <a:r>
              <a:rPr lang="da-DK" sz="2400" spc="-10" dirty="0">
                <a:latin typeface="Arial"/>
                <a:cs typeface="Arial"/>
              </a:rPr>
              <a:t> </a:t>
            </a:r>
            <a:r>
              <a:rPr lang="da-DK" sz="2400" spc="-10" dirty="0" err="1">
                <a:latin typeface="Arial"/>
                <a:cs typeface="Arial"/>
              </a:rPr>
              <a:t>tools</a:t>
            </a:r>
            <a:r>
              <a:rPr lang="da-DK" sz="2400" spc="-10" dirty="0">
                <a:latin typeface="Arial"/>
                <a:cs typeface="Arial"/>
              </a:rPr>
              <a:t> </a:t>
            </a:r>
            <a:r>
              <a:rPr lang="da-DK" sz="2400" spc="-10" dirty="0" err="1">
                <a:latin typeface="Arial"/>
                <a:cs typeface="Arial"/>
              </a:rPr>
              <a:t>used</a:t>
            </a:r>
            <a:r>
              <a:rPr lang="da-DK" sz="2400" spc="-10" dirty="0">
                <a:latin typeface="Arial"/>
                <a:cs typeface="Arial"/>
              </a:rPr>
              <a:t> by </a:t>
            </a:r>
            <a:r>
              <a:rPr lang="da-DK" sz="2400" spc="-10" dirty="0" err="1">
                <a:latin typeface="Arial"/>
                <a:cs typeface="Arial"/>
              </a:rPr>
              <a:t>network</a:t>
            </a:r>
            <a:r>
              <a:rPr lang="da-DK" sz="2400" spc="-10" dirty="0">
                <a:latin typeface="Arial"/>
                <a:cs typeface="Arial"/>
              </a:rPr>
              <a:t> </a:t>
            </a:r>
            <a:r>
              <a:rPr lang="da-DK" sz="2400" spc="-10" dirty="0" err="1">
                <a:latin typeface="Arial"/>
                <a:cs typeface="Arial"/>
              </a:rPr>
              <a:t>engineers</a:t>
            </a:r>
            <a:r>
              <a:rPr lang="da-DK" sz="2400" spc="-10" dirty="0">
                <a:latin typeface="Arial"/>
                <a:cs typeface="Arial"/>
              </a:rPr>
              <a:t> </a:t>
            </a:r>
            <a:r>
              <a:rPr lang="da-DK" sz="2400" spc="-10" dirty="0" err="1">
                <a:latin typeface="Arial"/>
                <a:cs typeface="Arial"/>
              </a:rPr>
              <a:t>every</a:t>
            </a:r>
            <a:r>
              <a:rPr lang="da-DK" sz="2400" spc="-10" dirty="0">
                <a:latin typeface="Arial"/>
                <a:cs typeface="Arial"/>
              </a:rPr>
              <a:t> </a:t>
            </a:r>
            <a:r>
              <a:rPr lang="da-DK" sz="2400" spc="-10" dirty="0" err="1">
                <a:latin typeface="Arial"/>
                <a:cs typeface="Arial"/>
              </a:rPr>
              <a:t>day</a:t>
            </a:r>
            <a:r>
              <a:rPr lang="da-DK" sz="2400" spc="-10" dirty="0">
                <a:latin typeface="Arial"/>
                <a:cs typeface="Arial"/>
              </a:rPr>
              <a:t> </a:t>
            </a:r>
            <a:r>
              <a:rPr lang="da-DK" sz="2400" spc="-10" dirty="0" err="1">
                <a:latin typeface="Arial"/>
                <a:cs typeface="Arial"/>
              </a:rPr>
              <a:t>include</a:t>
            </a:r>
            <a:r>
              <a:rPr lang="da-DK" sz="2400" spc="-10" dirty="0">
                <a:latin typeface="Arial"/>
                <a:cs typeface="Arial"/>
              </a:rPr>
              <a:t> data from </a:t>
            </a:r>
            <a:r>
              <a:rPr lang="da-DK" sz="2400" spc="-10" dirty="0" err="1">
                <a:latin typeface="Arial"/>
                <a:cs typeface="Arial"/>
              </a:rPr>
              <a:t>RouteViews</a:t>
            </a:r>
            <a:endParaRPr sz="2400" dirty="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520"/>
              </a:spcBef>
              <a:buChar char="–"/>
              <a:tabLst>
                <a:tab pos="641350" algn="l"/>
              </a:tabLst>
            </a:pPr>
            <a:r>
              <a:rPr lang="da-DK" sz="2000" dirty="0">
                <a:latin typeface="Arial"/>
                <a:cs typeface="Arial"/>
              </a:rPr>
              <a:t>CAIDA ASRANK</a:t>
            </a:r>
          </a:p>
          <a:p>
            <a:pPr marL="641350" lvl="1" indent="-241300">
              <a:lnSpc>
                <a:spcPct val="100000"/>
              </a:lnSpc>
              <a:spcBef>
                <a:spcPts val="520"/>
              </a:spcBef>
              <a:buChar char="–"/>
              <a:tabLst>
                <a:tab pos="641350" algn="l"/>
              </a:tabLst>
            </a:pPr>
            <a:r>
              <a:rPr lang="da-DK" sz="2000" dirty="0">
                <a:latin typeface="Arial"/>
                <a:cs typeface="Arial"/>
              </a:rPr>
              <a:t>CAIDA BGP Reader</a:t>
            </a:r>
            <a:endParaRPr sz="2000" dirty="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505"/>
              </a:spcBef>
              <a:buChar char="–"/>
              <a:tabLst>
                <a:tab pos="641350" algn="l"/>
              </a:tabLst>
            </a:pPr>
            <a:r>
              <a:rPr lang="da-DK" sz="2000" dirty="0">
                <a:latin typeface="Arial"/>
                <a:cs typeface="Arial"/>
              </a:rPr>
              <a:t>HE BGP Tools</a:t>
            </a:r>
            <a:endParaRPr sz="2000" dirty="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505"/>
              </a:spcBef>
              <a:buChar char="–"/>
              <a:tabLst>
                <a:tab pos="641350" algn="l"/>
              </a:tabLst>
            </a:pPr>
            <a:r>
              <a:rPr lang="da-DK" sz="2000" dirty="0" err="1">
                <a:latin typeface="Arial"/>
                <a:cs typeface="Arial"/>
              </a:rPr>
              <a:t>Kentik</a:t>
            </a:r>
            <a:r>
              <a:rPr lang="da-DK" sz="2000" dirty="0">
                <a:latin typeface="Arial"/>
                <a:cs typeface="Arial"/>
              </a:rPr>
              <a:t> Market Intelligence</a:t>
            </a:r>
          </a:p>
          <a:p>
            <a:pPr marL="641350" lvl="6" indent="-241300">
              <a:spcBef>
                <a:spcPts val="505"/>
              </a:spcBef>
              <a:buChar char="–"/>
              <a:tabLst>
                <a:tab pos="641350" algn="l"/>
              </a:tabLst>
            </a:pPr>
            <a:r>
              <a:rPr lang="da-DK" sz="2000" dirty="0" err="1">
                <a:latin typeface="Arial"/>
                <a:cs typeface="Arial"/>
              </a:rPr>
              <a:t>Kentik</a:t>
            </a:r>
            <a:r>
              <a:rPr lang="da-DK" sz="2000" dirty="0">
                <a:latin typeface="Arial"/>
                <a:cs typeface="Arial"/>
              </a:rPr>
              <a:t> BGP </a:t>
            </a:r>
            <a:r>
              <a:rPr lang="da-DK" sz="2000" dirty="0" err="1">
                <a:latin typeface="Arial"/>
                <a:cs typeface="Arial"/>
              </a:rPr>
              <a:t>monitoring</a:t>
            </a:r>
            <a:endParaRPr sz="2000" dirty="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505"/>
              </a:spcBef>
              <a:buChar char="–"/>
              <a:tabLst>
                <a:tab pos="641350" algn="l"/>
              </a:tabLst>
            </a:pPr>
            <a:r>
              <a:rPr lang="da-DK" sz="2000" dirty="0" err="1">
                <a:latin typeface="Arial"/>
                <a:cs typeface="Arial"/>
              </a:rPr>
              <a:t>Catchpoint</a:t>
            </a:r>
            <a:endParaRPr lang="da-DK" sz="2000" dirty="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505"/>
              </a:spcBef>
              <a:buChar char="–"/>
              <a:tabLst>
                <a:tab pos="641350" algn="l"/>
              </a:tabLst>
            </a:pPr>
            <a:r>
              <a:rPr lang="da-DK" sz="2000" dirty="0" err="1">
                <a:latin typeface="Arial"/>
                <a:cs typeface="Arial"/>
              </a:rPr>
              <a:t>BGPMon</a:t>
            </a:r>
            <a:endParaRPr lang="da-DK" sz="2000" dirty="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505"/>
              </a:spcBef>
              <a:buChar char="–"/>
              <a:tabLst>
                <a:tab pos="641350" algn="l"/>
              </a:tabLst>
            </a:pPr>
            <a:r>
              <a:rPr lang="da-DK" sz="2000" dirty="0">
                <a:latin typeface="Arial"/>
                <a:cs typeface="Arial"/>
              </a:rPr>
              <a:t>And </a:t>
            </a:r>
            <a:r>
              <a:rPr lang="da-DK" sz="2000" dirty="0" err="1">
                <a:latin typeface="Arial"/>
                <a:cs typeface="Arial"/>
              </a:rPr>
              <a:t>many</a:t>
            </a:r>
            <a:r>
              <a:rPr lang="da-DK" sz="2000" dirty="0">
                <a:latin typeface="Arial"/>
                <a:cs typeface="Arial"/>
              </a:rPr>
              <a:t> more</a:t>
            </a:r>
          </a:p>
          <a:p>
            <a:pPr marL="400050" lvl="1">
              <a:lnSpc>
                <a:spcPct val="100000"/>
              </a:lnSpc>
              <a:spcBef>
                <a:spcPts val="505"/>
              </a:spcBef>
              <a:tabLst>
                <a:tab pos="641350" algn="l"/>
              </a:tabLst>
            </a:pP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6332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4880" y="2004495"/>
            <a:ext cx="1710055" cy="6629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114300">
              <a:lnSpc>
                <a:spcPts val="2500"/>
              </a:lnSpc>
              <a:spcBef>
                <a:spcPts val="200"/>
              </a:spcBef>
            </a:pPr>
            <a:r>
              <a:rPr sz="2100" spc="-10" dirty="0"/>
              <a:t>RouteViews </a:t>
            </a:r>
            <a:r>
              <a:rPr sz="2100" dirty="0"/>
              <a:t>Collector</a:t>
            </a:r>
            <a:r>
              <a:rPr sz="2100" spc="175" dirty="0"/>
              <a:t> </a:t>
            </a:r>
            <a:r>
              <a:rPr sz="2100" spc="-25" dirty="0"/>
              <a:t>Map</a:t>
            </a:r>
            <a:endParaRPr sz="2100"/>
          </a:p>
        </p:txBody>
      </p:sp>
      <p:pic>
        <p:nvPicPr>
          <p:cNvPr id="8" name="Billede 7" descr="Et billede, der indeholder tekst, kort, diagram&#10;&#10;Automatisk genereret beskrivelse">
            <a:extLst>
              <a:ext uri="{FF2B5EF4-FFF2-40B4-BE49-F238E27FC236}">
                <a16:creationId xmlns:a16="http://schemas.microsoft.com/office/drawing/2014/main" id="{B628D20A-66EE-98A0-9AF1-1C6C82E1C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5"/>
          <a:stretch/>
        </p:blipFill>
        <p:spPr>
          <a:xfrm>
            <a:off x="2679095" y="1035050"/>
            <a:ext cx="7772400" cy="566751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68460" y="4022804"/>
            <a:ext cx="40747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heavy" spc="-3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http://www.routeviews.org/routeviews/index.php/map</a:t>
            </a:r>
            <a:r>
              <a:rPr sz="1400" spc="-3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/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5092" y="4631318"/>
            <a:ext cx="4407535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dirty="0">
                <a:latin typeface="Arial"/>
                <a:cs typeface="Arial"/>
              </a:rPr>
              <a:t>USING</a:t>
            </a:r>
            <a:r>
              <a:rPr sz="3400" b="1" spc="-100" dirty="0">
                <a:latin typeface="Arial"/>
                <a:cs typeface="Arial"/>
              </a:rPr>
              <a:t> </a:t>
            </a:r>
            <a:r>
              <a:rPr sz="3400" b="1" spc="-10" dirty="0">
                <a:latin typeface="Arial"/>
                <a:cs typeface="Arial"/>
              </a:rPr>
              <a:t>ROUTEVIEWS</a:t>
            </a:r>
            <a:endParaRPr sz="3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5092" y="4268157"/>
            <a:ext cx="353695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Arial"/>
                <a:cs typeface="Arial"/>
              </a:rPr>
              <a:t>For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network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operators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&amp;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researchers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8200">
              <a:lnSpc>
                <a:spcPct val="100000"/>
              </a:lnSpc>
              <a:spcBef>
                <a:spcPts val="100"/>
              </a:spcBef>
            </a:pPr>
            <a:r>
              <a:rPr dirty="0"/>
              <a:t>Using</a:t>
            </a:r>
            <a:r>
              <a:rPr spc="-55" dirty="0"/>
              <a:t> </a:t>
            </a:r>
            <a:r>
              <a:rPr spc="-10" dirty="0"/>
              <a:t>RouteViews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5368" y="2054778"/>
            <a:ext cx="8798560" cy="376174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02895" marR="5080" indent="-290830">
              <a:lnSpc>
                <a:spcPts val="2810"/>
              </a:lnSpc>
              <a:spcBef>
                <a:spcPts val="250"/>
              </a:spcBef>
              <a:buChar char="•"/>
              <a:tabLst>
                <a:tab pos="302895" algn="l"/>
              </a:tabLst>
            </a:pPr>
            <a:r>
              <a:rPr sz="2400" spc="-10" dirty="0">
                <a:latin typeface="Arial"/>
                <a:cs typeface="Arial"/>
              </a:rPr>
              <a:t>Network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Operators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live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data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analyse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how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their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routes appear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Global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Routing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System</a:t>
            </a:r>
            <a:endParaRPr sz="2400">
              <a:latin typeface="Arial"/>
              <a:cs typeface="Arial"/>
            </a:endParaRPr>
          </a:p>
          <a:p>
            <a:pPr marL="303530" marR="238125" indent="-291465">
              <a:lnSpc>
                <a:spcPct val="100000"/>
              </a:lnSpc>
              <a:spcBef>
                <a:spcPts val="445"/>
              </a:spcBef>
              <a:buChar char="•"/>
              <a:tabLst>
                <a:tab pos="303530" algn="l"/>
              </a:tabLst>
            </a:pPr>
            <a:r>
              <a:rPr sz="2400" spc="-25" dirty="0">
                <a:latin typeface="Arial"/>
                <a:cs typeface="Arial"/>
              </a:rPr>
              <a:t>Researchers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27-year-</a:t>
            </a:r>
            <a:r>
              <a:rPr sz="2400" dirty="0">
                <a:latin typeface="Arial"/>
                <a:cs typeface="Arial"/>
              </a:rPr>
              <a:t>old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data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archive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study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trends, </a:t>
            </a:r>
            <a:r>
              <a:rPr sz="2400" dirty="0">
                <a:latin typeface="Arial"/>
                <a:cs typeface="Arial"/>
              </a:rPr>
              <a:t>route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hijacks,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changes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such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as:</a:t>
            </a:r>
            <a:endParaRPr sz="240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520"/>
              </a:spcBef>
              <a:buChar char="–"/>
              <a:tabLst>
                <a:tab pos="641350" algn="l"/>
              </a:tabLst>
            </a:pPr>
            <a:r>
              <a:rPr sz="2000" dirty="0">
                <a:latin typeface="Arial"/>
                <a:cs typeface="Arial"/>
              </a:rPr>
              <a:t>Origin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change</a:t>
            </a:r>
            <a:endParaRPr sz="200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505"/>
              </a:spcBef>
              <a:buChar char="–"/>
              <a:tabLst>
                <a:tab pos="641350" algn="l"/>
              </a:tabLst>
            </a:pPr>
            <a:r>
              <a:rPr sz="2000" dirty="0">
                <a:latin typeface="Arial"/>
                <a:cs typeface="Arial"/>
              </a:rPr>
              <a:t>Next-hop</a:t>
            </a:r>
            <a:r>
              <a:rPr sz="2000" spc="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change</a:t>
            </a:r>
            <a:endParaRPr sz="200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505"/>
              </a:spcBef>
              <a:buChar char="–"/>
              <a:tabLst>
                <a:tab pos="641350" algn="l"/>
              </a:tabLst>
            </a:pPr>
            <a:r>
              <a:rPr sz="2000" dirty="0">
                <a:latin typeface="Arial"/>
                <a:cs typeface="Arial"/>
              </a:rPr>
              <a:t>New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prefix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/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more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specifics</a:t>
            </a:r>
            <a:endParaRPr sz="200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505"/>
              </a:spcBef>
              <a:buChar char="–"/>
              <a:tabLst>
                <a:tab pos="641350" algn="l"/>
              </a:tabLst>
            </a:pPr>
            <a:r>
              <a:rPr sz="2000" dirty="0">
                <a:latin typeface="Arial"/>
                <a:cs typeface="Arial"/>
              </a:rPr>
              <a:t>New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neighbours</a:t>
            </a:r>
            <a:endParaRPr sz="200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505"/>
              </a:spcBef>
              <a:buChar char="–"/>
              <a:tabLst>
                <a:tab pos="641350" algn="l"/>
              </a:tabLst>
            </a:pPr>
            <a:r>
              <a:rPr sz="2000" dirty="0">
                <a:latin typeface="Arial"/>
                <a:cs typeface="Arial"/>
              </a:rPr>
              <a:t>Operator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ASN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appearing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new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transit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path</a:t>
            </a:r>
            <a:endParaRPr sz="2000">
              <a:latin typeface="Arial"/>
              <a:cs typeface="Arial"/>
            </a:endParaRPr>
          </a:p>
          <a:p>
            <a:pPr marL="641350" lvl="1" indent="-241300">
              <a:lnSpc>
                <a:spcPct val="100000"/>
              </a:lnSpc>
              <a:spcBef>
                <a:spcPts val="505"/>
              </a:spcBef>
              <a:buChar char="–"/>
              <a:tabLst>
                <a:tab pos="641350" algn="l"/>
              </a:tabLst>
            </a:pPr>
            <a:r>
              <a:rPr sz="2000" spc="-10" dirty="0">
                <a:latin typeface="Arial"/>
                <a:cs typeface="Arial"/>
              </a:rPr>
              <a:t>Bogons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A41FE-0CDA-65BD-53BD-B370D2E57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EF501C7-7815-B598-8B04-08DF5334F8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2805">
              <a:lnSpc>
                <a:spcPct val="100000"/>
              </a:lnSpc>
              <a:spcBef>
                <a:spcPts val="100"/>
              </a:spcBef>
            </a:pPr>
            <a:r>
              <a:rPr dirty="0"/>
              <a:t>Use</a:t>
            </a:r>
            <a:r>
              <a:rPr spc="-60" dirty="0"/>
              <a:t> </a:t>
            </a:r>
            <a:r>
              <a:rPr dirty="0"/>
              <a:t>Cases</a:t>
            </a:r>
            <a:r>
              <a:rPr spc="-55" dirty="0"/>
              <a:t> </a:t>
            </a:r>
            <a:r>
              <a:rPr dirty="0"/>
              <a:t>–</a:t>
            </a:r>
            <a:r>
              <a:rPr lang="da-DK" spc="-65" dirty="0"/>
              <a:t> </a:t>
            </a:r>
            <a:r>
              <a:rPr lang="da-DK" spc="-65" dirty="0" err="1"/>
              <a:t>peering</a:t>
            </a:r>
            <a:r>
              <a:rPr lang="da-DK" spc="-65" dirty="0"/>
              <a:t> </a:t>
            </a:r>
            <a:r>
              <a:rPr lang="da-DK" spc="-65" dirty="0" err="1"/>
              <a:t>negotiation</a:t>
            </a:r>
            <a:endParaRPr spc="-10" dirty="0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3F5385C1-0314-CA37-4DE5-7CE416E50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368" y="1984376"/>
            <a:ext cx="8836025" cy="3323987"/>
          </a:xfrm>
        </p:spPr>
        <p:txBody>
          <a:bodyPr/>
          <a:lstStyle/>
          <a:p>
            <a:r>
              <a:rPr lang="da-DK" dirty="0" err="1"/>
              <a:t>Understanding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prospects </a:t>
            </a:r>
            <a:r>
              <a:rPr lang="da-DK" dirty="0" err="1"/>
              <a:t>connectivity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key</a:t>
            </a:r>
            <a:r>
              <a:rPr lang="da-DK" dirty="0"/>
              <a:t> to a </a:t>
            </a:r>
            <a:r>
              <a:rPr lang="da-DK" dirty="0" err="1"/>
              <a:t>good</a:t>
            </a:r>
            <a:r>
              <a:rPr lang="da-DK" dirty="0"/>
              <a:t> </a:t>
            </a:r>
            <a:r>
              <a:rPr lang="da-DK" dirty="0" err="1"/>
              <a:t>negotiation</a:t>
            </a: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err="1"/>
              <a:t>Who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the </a:t>
            </a:r>
            <a:r>
              <a:rPr lang="da-DK" dirty="0" err="1"/>
              <a:t>upstreams</a:t>
            </a:r>
            <a:r>
              <a:rPr lang="da-DK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err="1"/>
              <a:t>Who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the peers?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err="1"/>
              <a:t>Who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the </a:t>
            </a:r>
            <a:r>
              <a:rPr lang="da-DK" dirty="0" err="1"/>
              <a:t>customers</a:t>
            </a:r>
            <a:r>
              <a:rPr lang="da-DK" dirty="0"/>
              <a:t>?</a:t>
            </a:r>
          </a:p>
          <a:p>
            <a:endParaRPr lang="da-DK" dirty="0"/>
          </a:p>
          <a:p>
            <a:r>
              <a:rPr lang="da-DK" dirty="0" err="1"/>
              <a:t>Let’s</a:t>
            </a:r>
            <a:r>
              <a:rPr lang="da-DK" dirty="0"/>
              <a:t> have a look at AS2018 as an </a:t>
            </a:r>
            <a:r>
              <a:rPr lang="da-DK" dirty="0" err="1"/>
              <a:t>example</a:t>
            </a:r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96208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24280</TotalTime>
  <Words>2616</Words>
  <Application>Microsoft Macintosh PowerPoint</Application>
  <PresentationFormat>Brugerdefineret</PresentationFormat>
  <Paragraphs>503</Paragraphs>
  <Slides>33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33</vt:i4>
      </vt:variant>
    </vt:vector>
  </HeadingPairs>
  <TitlesOfParts>
    <vt:vector size="40" baseType="lpstr">
      <vt:lpstr>Aptos</vt:lpstr>
      <vt:lpstr>Arial</vt:lpstr>
      <vt:lpstr>Arial Black</vt:lpstr>
      <vt:lpstr>Courier New</vt:lpstr>
      <vt:lpstr>Menlo</vt:lpstr>
      <vt:lpstr>Times New Roman</vt:lpstr>
      <vt:lpstr>Office Theme</vt:lpstr>
      <vt:lpstr>The RouteViews Project: Update</vt:lpstr>
      <vt:lpstr>Background</vt:lpstr>
      <vt:lpstr>RouteViews Team Members</vt:lpstr>
      <vt:lpstr>What is RouteViews</vt:lpstr>
      <vt:lpstr>What is RouteViews</vt:lpstr>
      <vt:lpstr>RouteViews Collector Map</vt:lpstr>
      <vt:lpstr>PowerPoint-præsentation</vt:lpstr>
      <vt:lpstr>Using RouteViews</vt:lpstr>
      <vt:lpstr>Use Cases – peering negotiation</vt:lpstr>
      <vt:lpstr>Connected Networks: Multihop Collector</vt:lpstr>
      <vt:lpstr>Connected networks:  Multihop Collector</vt:lpstr>
      <vt:lpstr>Downstreams:  Local Collector</vt:lpstr>
      <vt:lpstr>Make life easier for your NOC</vt:lpstr>
      <vt:lpstr>Make life easier for your NOC</vt:lpstr>
      <vt:lpstr>Make life easier for your NOC</vt:lpstr>
      <vt:lpstr>Make life easier for your NOC</vt:lpstr>
      <vt:lpstr>PEERING WITH ROUTEVIEWS</vt:lpstr>
      <vt:lpstr>Peering with RouteViews</vt:lpstr>
      <vt:lpstr>RouteViews Peering Policy</vt:lpstr>
      <vt:lpstr>Why a selective Policy?</vt:lpstr>
      <vt:lpstr>PowerPoint-præsentation</vt:lpstr>
      <vt:lpstr>RouteViews News</vt:lpstr>
      <vt:lpstr>RouteViews Development Projects</vt:lpstr>
      <vt:lpstr>RouteViews Behind the Scenes Projects</vt:lpstr>
      <vt:lpstr>RouteViews Future Planning</vt:lpstr>
      <vt:lpstr>HOSTING ROUTEVIEWS</vt:lpstr>
      <vt:lpstr>Hosting RouteViews</vt:lpstr>
      <vt:lpstr>Collector Specifications</vt:lpstr>
      <vt:lpstr>Collector Software</vt:lpstr>
      <vt:lpstr>Collector Host</vt:lpstr>
      <vt:lpstr>SUPPORTING ROUTEVIEWS</vt:lpstr>
      <vt:lpstr>Supporting RouteViews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RV_SGNOG11</dc:title>
  <dc:creator>Philip Smith</dc:creator>
  <cp:lastModifiedBy>Nina Bargisen</cp:lastModifiedBy>
  <cp:revision>6</cp:revision>
  <dcterms:created xsi:type="dcterms:W3CDTF">2024-10-31T13:57:51Z</dcterms:created>
  <dcterms:modified xsi:type="dcterms:W3CDTF">2025-03-03T09:12:20Z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2024-09-25T00:00:00Z</vt:filetime>
  </property>
  <property fmtid="{D5CDD505-2E9C-101B-9397-08002B2CF9AE}" pid="3" name="Creator">
    <vt:lpwstr>PowerPoint</vt:lpwstr>
  </property>
  <property fmtid="{D5CDD505-2E9C-101B-9397-08002B2CF9AE}" pid="4" name="LastSaved">
    <vt:filetime>2024-10-31T00:00:00Z</vt:filetime>
  </property>
  <property fmtid="{D5CDD505-2E9C-101B-9397-08002B2CF9AE}" pid="5" name="Producer">
    <vt:lpwstr>macOS Version 15.0 (Build 24A335) Quartz PDFContext</vt:lpwstr>
  </property>
</Properties>
</file>