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0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76" r:id="rId13"/>
    <p:sldId id="278" r:id="rId14"/>
    <p:sldId id="312" r:id="rId15"/>
    <p:sldId id="313" r:id="rId16"/>
    <p:sldId id="265" r:id="rId17"/>
    <p:sldId id="279" r:id="rId18"/>
    <p:sldId id="280" r:id="rId19"/>
    <p:sldId id="281" r:id="rId20"/>
    <p:sldId id="282" r:id="rId21"/>
    <p:sldId id="283" r:id="rId22"/>
    <p:sldId id="286" r:id="rId23"/>
    <p:sldId id="287" r:id="rId24"/>
    <p:sldId id="264" r:id="rId25"/>
    <p:sldId id="285" r:id="rId26"/>
    <p:sldId id="289" r:id="rId27"/>
    <p:sldId id="288" r:id="rId28"/>
    <p:sldId id="290" r:id="rId29"/>
    <p:sldId id="291" r:id="rId30"/>
    <p:sldId id="292" r:id="rId31"/>
    <p:sldId id="293" r:id="rId32"/>
    <p:sldId id="314" r:id="rId33"/>
    <p:sldId id="299" r:id="rId34"/>
    <p:sldId id="294" r:id="rId35"/>
    <p:sldId id="296" r:id="rId36"/>
    <p:sldId id="297" r:id="rId37"/>
    <p:sldId id="298" r:id="rId38"/>
    <p:sldId id="31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58051"/>
    <a:srgbClr val="06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7"/>
    <p:restoredTop sz="92174" autoAdjust="0"/>
  </p:normalViewPr>
  <p:slideViewPr>
    <p:cSldViewPr>
      <p:cViewPr>
        <p:scale>
          <a:sx n="140" d="100"/>
          <a:sy n="140" d="100"/>
        </p:scale>
        <p:origin x="744" y="1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i Phuntsho" userId="6df023aa-33f5-4701-948d-cb917ccdeded" providerId="ADAL" clId="{90D3609A-D3E3-4BE0-AC9C-C030259FFB6F}"/>
    <pc:docChg chg="undo custSel addSld delSld modSld">
      <pc:chgData name="Tashi Phuntsho" userId="6df023aa-33f5-4701-948d-cb917ccdeded" providerId="ADAL" clId="{90D3609A-D3E3-4BE0-AC9C-C030259FFB6F}" dt="2024-04-21T05:51:33.525" v="319" actId="20577"/>
      <pc:docMkLst>
        <pc:docMk/>
      </pc:docMkLst>
      <pc:sldChg chg="modSp mod">
        <pc:chgData name="Tashi Phuntsho" userId="6df023aa-33f5-4701-948d-cb917ccdeded" providerId="ADAL" clId="{90D3609A-D3E3-4BE0-AC9C-C030259FFB6F}" dt="2024-04-21T04:43:35.096" v="39" actId="1076"/>
        <pc:sldMkLst>
          <pc:docMk/>
          <pc:sldMk cId="648722582" sldId="256"/>
        </pc:sldMkLst>
        <pc:spChg chg="mod">
          <ac:chgData name="Tashi Phuntsho" userId="6df023aa-33f5-4701-948d-cb917ccdeded" providerId="ADAL" clId="{90D3609A-D3E3-4BE0-AC9C-C030259FFB6F}" dt="2024-04-21T04:43:35.096" v="39" actId="1076"/>
          <ac:spMkLst>
            <pc:docMk/>
            <pc:sldMk cId="648722582" sldId="256"/>
            <ac:spMk id="5" creationId="{3458B382-0F09-6E33-0B0A-9008448E8CEF}"/>
          </ac:spMkLst>
        </pc:spChg>
      </pc:sldChg>
      <pc:sldChg chg="addSp delSp modSp mod modNotesTx">
        <pc:chgData name="Tashi Phuntsho" userId="6df023aa-33f5-4701-948d-cb917ccdeded" providerId="ADAL" clId="{90D3609A-D3E3-4BE0-AC9C-C030259FFB6F}" dt="2024-04-21T05:28:58.202" v="154" actId="1076"/>
        <pc:sldMkLst>
          <pc:docMk/>
          <pc:sldMk cId="2399200842" sldId="268"/>
        </pc:sldMkLst>
        <pc:spChg chg="del">
          <ac:chgData name="Tashi Phuntsho" userId="6df023aa-33f5-4701-948d-cb917ccdeded" providerId="ADAL" clId="{90D3609A-D3E3-4BE0-AC9C-C030259FFB6F}" dt="2024-04-21T05:02:10.812" v="49" actId="478"/>
          <ac:spMkLst>
            <pc:docMk/>
            <pc:sldMk cId="2399200842" sldId="268"/>
            <ac:spMk id="5" creationId="{F3E933EA-CF9A-1485-5817-A2729DBC24B2}"/>
          </ac:spMkLst>
        </pc:spChg>
        <pc:spChg chg="del">
          <ac:chgData name="Tashi Phuntsho" userId="6df023aa-33f5-4701-948d-cb917ccdeded" providerId="ADAL" clId="{90D3609A-D3E3-4BE0-AC9C-C030259FFB6F}" dt="2024-04-21T05:02:14.051" v="50" actId="478"/>
          <ac:spMkLst>
            <pc:docMk/>
            <pc:sldMk cId="2399200842" sldId="268"/>
            <ac:spMk id="9" creationId="{B7787744-C7B8-97AC-D729-EA1340CCB681}"/>
          </ac:spMkLst>
        </pc:spChg>
        <pc:graphicFrameChg chg="del">
          <ac:chgData name="Tashi Phuntsho" userId="6df023aa-33f5-4701-948d-cb917ccdeded" providerId="ADAL" clId="{90D3609A-D3E3-4BE0-AC9C-C030259FFB6F}" dt="2024-04-21T05:02:07.995" v="48" actId="478"/>
          <ac:graphicFrameMkLst>
            <pc:docMk/>
            <pc:sldMk cId="2399200842" sldId="268"/>
            <ac:graphicFrameMk id="6" creationId="{6B7D74B9-378D-AFD7-3015-5EB94D373707}"/>
          </ac:graphicFrameMkLst>
        </pc:graphicFrameChg>
        <pc:graphicFrameChg chg="del">
          <ac:chgData name="Tashi Phuntsho" userId="6df023aa-33f5-4701-948d-cb917ccdeded" providerId="ADAL" clId="{90D3609A-D3E3-4BE0-AC9C-C030259FFB6F}" dt="2024-04-21T05:02:18.204" v="51" actId="478"/>
          <ac:graphicFrameMkLst>
            <pc:docMk/>
            <pc:sldMk cId="2399200842" sldId="268"/>
            <ac:graphicFrameMk id="7" creationId="{E5050A88-FD03-46C2-14E5-61EFE7FEE642}"/>
          </ac:graphicFrameMkLst>
        </pc:graphicFrameChg>
        <pc:picChg chg="add mod">
          <ac:chgData name="Tashi Phuntsho" userId="6df023aa-33f5-4701-948d-cb917ccdeded" providerId="ADAL" clId="{90D3609A-D3E3-4BE0-AC9C-C030259FFB6F}" dt="2024-04-21T05:27:09.013" v="137" actId="692"/>
          <ac:picMkLst>
            <pc:docMk/>
            <pc:sldMk cId="2399200842" sldId="268"/>
            <ac:picMk id="4" creationId="{17E78C6A-A361-26EB-7BB0-8F0E9642086D}"/>
          </ac:picMkLst>
        </pc:picChg>
        <pc:picChg chg="add del mod">
          <ac:chgData name="Tashi Phuntsho" userId="6df023aa-33f5-4701-948d-cb917ccdeded" providerId="ADAL" clId="{90D3609A-D3E3-4BE0-AC9C-C030259FFB6F}" dt="2024-04-21T05:07:06.945" v="82" actId="478"/>
          <ac:picMkLst>
            <pc:docMk/>
            <pc:sldMk cId="2399200842" sldId="268"/>
            <ac:picMk id="10" creationId="{1DC1F066-7820-6A2C-66EB-98DD8723767D}"/>
          </ac:picMkLst>
        </pc:picChg>
        <pc:picChg chg="add del mod">
          <ac:chgData name="Tashi Phuntsho" userId="6df023aa-33f5-4701-948d-cb917ccdeded" providerId="ADAL" clId="{90D3609A-D3E3-4BE0-AC9C-C030259FFB6F}" dt="2024-04-21T05:10:29.466" v="89" actId="478"/>
          <ac:picMkLst>
            <pc:docMk/>
            <pc:sldMk cId="2399200842" sldId="268"/>
            <ac:picMk id="12" creationId="{896C643E-FA58-D5F6-AFC5-AF4AB8A71464}"/>
          </ac:picMkLst>
        </pc:picChg>
        <pc:picChg chg="add del mod">
          <ac:chgData name="Tashi Phuntsho" userId="6df023aa-33f5-4701-948d-cb917ccdeded" providerId="ADAL" clId="{90D3609A-D3E3-4BE0-AC9C-C030259FFB6F}" dt="2024-04-21T05:10:38.898" v="93" actId="478"/>
          <ac:picMkLst>
            <pc:docMk/>
            <pc:sldMk cId="2399200842" sldId="268"/>
            <ac:picMk id="14" creationId="{7916E8FD-9D37-2E49-2543-B4AC67FD37CC}"/>
          </ac:picMkLst>
        </pc:picChg>
        <pc:picChg chg="add mod">
          <ac:chgData name="Tashi Phuntsho" userId="6df023aa-33f5-4701-948d-cb917ccdeded" providerId="ADAL" clId="{90D3609A-D3E3-4BE0-AC9C-C030259FFB6F}" dt="2024-04-21T05:28:58.202" v="154" actId="1076"/>
          <ac:picMkLst>
            <pc:docMk/>
            <pc:sldMk cId="2399200842" sldId="268"/>
            <ac:picMk id="16" creationId="{D07E3DC3-E496-9C61-62F8-20B4E0A731BE}"/>
          </ac:picMkLst>
        </pc:picChg>
        <pc:picChg chg="add mod">
          <ac:chgData name="Tashi Phuntsho" userId="6df023aa-33f5-4701-948d-cb917ccdeded" providerId="ADAL" clId="{90D3609A-D3E3-4BE0-AC9C-C030259FFB6F}" dt="2024-04-21T05:28:46.605" v="150" actId="1076"/>
          <ac:picMkLst>
            <pc:docMk/>
            <pc:sldMk cId="2399200842" sldId="268"/>
            <ac:picMk id="18" creationId="{D282045D-5D6F-EDEF-BB7F-BC8E469B479E}"/>
          </ac:picMkLst>
        </pc:picChg>
        <pc:picChg chg="add mod">
          <ac:chgData name="Tashi Phuntsho" userId="6df023aa-33f5-4701-948d-cb917ccdeded" providerId="ADAL" clId="{90D3609A-D3E3-4BE0-AC9C-C030259FFB6F}" dt="2024-04-21T05:28:49.133" v="151" actId="1076"/>
          <ac:picMkLst>
            <pc:docMk/>
            <pc:sldMk cId="2399200842" sldId="268"/>
            <ac:picMk id="20" creationId="{C7EFC4CF-96B5-AD9B-A12C-E8E86064C8AD}"/>
          </ac:picMkLst>
        </pc:picChg>
      </pc:sldChg>
      <pc:sldChg chg="del">
        <pc:chgData name="Tashi Phuntsho" userId="6df023aa-33f5-4701-948d-cb917ccdeded" providerId="ADAL" clId="{90D3609A-D3E3-4BE0-AC9C-C030259FFB6F}" dt="2024-04-21T04:50:10.374" v="43" actId="47"/>
        <pc:sldMkLst>
          <pc:docMk/>
          <pc:sldMk cId="160127901" sldId="269"/>
        </pc:sldMkLst>
      </pc:sldChg>
      <pc:sldChg chg="del">
        <pc:chgData name="Tashi Phuntsho" userId="6df023aa-33f5-4701-948d-cb917ccdeded" providerId="ADAL" clId="{90D3609A-D3E3-4BE0-AC9C-C030259FFB6F}" dt="2024-04-21T04:50:13.905" v="44" actId="47"/>
        <pc:sldMkLst>
          <pc:docMk/>
          <pc:sldMk cId="2129704248" sldId="270"/>
        </pc:sldMkLst>
      </pc:sldChg>
      <pc:sldChg chg="add del">
        <pc:chgData name="Tashi Phuntsho" userId="6df023aa-33f5-4701-948d-cb917ccdeded" providerId="ADAL" clId="{90D3609A-D3E3-4BE0-AC9C-C030259FFB6F}" dt="2024-04-21T04:50:07.026" v="42" actId="47"/>
        <pc:sldMkLst>
          <pc:docMk/>
          <pc:sldMk cId="711705047" sldId="272"/>
        </pc:sldMkLst>
      </pc:sldChg>
      <pc:sldChg chg="del">
        <pc:chgData name="Tashi Phuntsho" userId="6df023aa-33f5-4701-948d-cb917ccdeded" providerId="ADAL" clId="{90D3609A-D3E3-4BE0-AC9C-C030259FFB6F}" dt="2024-04-21T04:50:27.926" v="46" actId="47"/>
        <pc:sldMkLst>
          <pc:docMk/>
          <pc:sldMk cId="78383229" sldId="273"/>
        </pc:sldMkLst>
      </pc:sldChg>
      <pc:sldChg chg="del">
        <pc:chgData name="Tashi Phuntsho" userId="6df023aa-33f5-4701-948d-cb917ccdeded" providerId="ADAL" clId="{90D3609A-D3E3-4BE0-AC9C-C030259FFB6F}" dt="2024-04-21T04:50:31.412" v="47" actId="47"/>
        <pc:sldMkLst>
          <pc:docMk/>
          <pc:sldMk cId="4067392668" sldId="274"/>
        </pc:sldMkLst>
      </pc:sldChg>
      <pc:sldChg chg="del">
        <pc:chgData name="Tashi Phuntsho" userId="6df023aa-33f5-4701-948d-cb917ccdeded" providerId="ADAL" clId="{90D3609A-D3E3-4BE0-AC9C-C030259FFB6F}" dt="2024-04-21T04:50:16.869" v="45" actId="47"/>
        <pc:sldMkLst>
          <pc:docMk/>
          <pc:sldMk cId="1073358238" sldId="275"/>
        </pc:sldMkLst>
      </pc:sldChg>
      <pc:sldChg chg="addSp delSp modSp mod modNotesTx">
        <pc:chgData name="Tashi Phuntsho" userId="6df023aa-33f5-4701-948d-cb917ccdeded" providerId="ADAL" clId="{90D3609A-D3E3-4BE0-AC9C-C030259FFB6F}" dt="2024-04-21T05:31:20.005" v="174" actId="20577"/>
        <pc:sldMkLst>
          <pc:docMk/>
          <pc:sldMk cId="259353819" sldId="297"/>
        </pc:sldMkLst>
        <pc:spChg chg="mod">
          <ac:chgData name="Tashi Phuntsho" userId="6df023aa-33f5-4701-948d-cb917ccdeded" providerId="ADAL" clId="{90D3609A-D3E3-4BE0-AC9C-C030259FFB6F}" dt="2024-04-21T05:31:12.027" v="163" actId="1076"/>
          <ac:spMkLst>
            <pc:docMk/>
            <pc:sldMk cId="259353819" sldId="297"/>
            <ac:spMk id="10" creationId="{204C3978-75FC-1B64-B00B-883F70282B75}"/>
          </ac:spMkLst>
        </pc:spChg>
        <pc:picChg chg="add mod ord">
          <ac:chgData name="Tashi Phuntsho" userId="6df023aa-33f5-4701-948d-cb917ccdeded" providerId="ADAL" clId="{90D3609A-D3E3-4BE0-AC9C-C030259FFB6F}" dt="2024-04-21T05:31:07.126" v="162" actId="167"/>
          <ac:picMkLst>
            <pc:docMk/>
            <pc:sldMk cId="259353819" sldId="297"/>
            <ac:picMk id="4" creationId="{D702F06F-8776-868B-0608-AAA5F29DF322}"/>
          </ac:picMkLst>
        </pc:picChg>
        <pc:picChg chg="del">
          <ac:chgData name="Tashi Phuntsho" userId="6df023aa-33f5-4701-948d-cb917ccdeded" providerId="ADAL" clId="{90D3609A-D3E3-4BE0-AC9C-C030259FFB6F}" dt="2024-04-21T05:30:28.946" v="156" actId="478"/>
          <ac:picMkLst>
            <pc:docMk/>
            <pc:sldMk cId="259353819" sldId="297"/>
            <ac:picMk id="8" creationId="{DF14009D-14F3-FE01-0CA7-EB3BF13B0984}"/>
          </ac:picMkLst>
        </pc:picChg>
      </pc:sldChg>
      <pc:sldChg chg="addSp modSp mod modNotesTx">
        <pc:chgData name="Tashi Phuntsho" userId="6df023aa-33f5-4701-948d-cb917ccdeded" providerId="ADAL" clId="{90D3609A-D3E3-4BE0-AC9C-C030259FFB6F}" dt="2024-04-21T05:51:33.525" v="319" actId="20577"/>
        <pc:sldMkLst>
          <pc:docMk/>
          <pc:sldMk cId="2417870983" sldId="311"/>
        </pc:sldMkLst>
        <pc:spChg chg="mod">
          <ac:chgData name="Tashi Phuntsho" userId="6df023aa-33f5-4701-948d-cb917ccdeded" providerId="ADAL" clId="{90D3609A-D3E3-4BE0-AC9C-C030259FFB6F}" dt="2024-04-21T05:35:46.347" v="182" actId="14100"/>
          <ac:spMkLst>
            <pc:docMk/>
            <pc:sldMk cId="2417870983" sldId="311"/>
            <ac:spMk id="2" creationId="{4F8E0793-7AA4-3AB3-2735-E021540D9D88}"/>
          </ac:spMkLst>
        </pc:spChg>
        <pc:picChg chg="add mod">
          <ac:chgData name="Tashi Phuntsho" userId="6df023aa-33f5-4701-948d-cb917ccdeded" providerId="ADAL" clId="{90D3609A-D3E3-4BE0-AC9C-C030259FFB6F}" dt="2024-04-21T05:35:51.315" v="183" actId="1076"/>
          <ac:picMkLst>
            <pc:docMk/>
            <pc:sldMk cId="2417870983" sldId="311"/>
            <ac:picMk id="4" creationId="{0B2E7E62-ADE1-42E8-8923-A52107E8E0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E680A-2D4C-4A16-9BEB-E3FE91AABA8F}" type="datetimeFigureOut">
              <a:rPr lang="en-AU" smtClean="0"/>
              <a:t>28/5/2024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807E7-A3C2-4A4B-A9AD-29A644806E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63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 Spain: 4 Jan (Wed)</a:t>
            </a:r>
          </a:p>
          <a:p>
            <a:r>
              <a:rPr lang="en-US" dirty="0"/>
              <a:t>Saturday, 25 may: an unallocated ASN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807E7-A3C2-4A4B-A9AD-29A644806EE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97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Per router keys (as opposed to per ASN key)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CE92F-B401-4B88-AC6D-FD81DD3D326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06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CE92F-B401-4B88-AC6D-FD81DD3D326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17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CE92F-B401-4B88-AC6D-FD81DD3D326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7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28/05/2024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807E7-A3C2-4A4B-A9AD-29A644806EEF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3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807E7-A3C2-4A4B-A9AD-29A644806EEF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7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298A1-DCDC-6B44-BE28-C7AA0CE9F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68C792-ECA8-F24C-A787-FB67B9491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FC4FC5-94E7-194D-933D-AA01195E8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B8267A-B246-6E4E-8E58-F3FBD6962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58EB64-3984-834B-944C-2982C8D7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3941903-66A1-8841-96E8-6CB62601B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A919614-64C3-744F-82DE-90DEC75D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CD25FC-BF37-054D-82AD-15E7321BC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91B6B5-FB3B-BC45-BAC4-1278D9CB9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D9668F4-A928-3F47-8F3B-40495CAA1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1BB2BCE-EAD9-3F4D-98DC-7EDD738FD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9D2DA5D-8CCD-F34F-9DC2-63BE48EDD4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00" y="6265863"/>
            <a:ext cx="10922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O-Logo-presos.png">
            <a:extLst>
              <a:ext uri="{FF2B5EF4-FFF2-40B4-BE49-F238E27FC236}">
                <a16:creationId xmlns:a16="http://schemas.microsoft.com/office/drawing/2014/main" id="{6DDECC39-6800-3140-8A82-4BC9F58F3A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21447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6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6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6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pnic.net/2022/04/04/rpki-2021-retrospective/" TargetMode="External"/><Relationship Id="rId2" Type="http://schemas.openxmlformats.org/officeDocument/2006/relationships/hyperlink" Target="https://blog.apnic.net/2020/04/10/rise-of-the-invalid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er_1_net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qrator.net/en/route-leak-prevention-and-detection-rfc9234_162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qrator.net/en/route-leak-prevention-and-detection-rfc9234_162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nrs.org/2023/02/unpacking-the-first-route-leak-prevented-by-aspa/" TargetMode="Externa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NIC-net/rpki-aspa-demo" TargetMode="External"/><Relationship Id="rId2" Type="http://schemas.openxmlformats.org/officeDocument/2006/relationships/hyperlink" Target="https://www.manrs.org/2023/05/estimating-the-timeline-for-aspa-deploymen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learn.nsrc.org/bg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uteviews.org/routeviews/index.php/paper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uteviews.org/routeviews/index.php/map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uteviews.org/routeviews/index.php/peering-request-for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C13B-8E15-F53B-886F-4C1205F69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464" y="1196105"/>
            <a:ext cx="10781071" cy="2387600"/>
          </a:xfrm>
        </p:spPr>
        <p:txBody>
          <a:bodyPr>
            <a:normAutofit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Securing Internet Routing: </a:t>
            </a:r>
            <a:b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Puzzle Pieces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F1CF4-9D42-2F9B-73B0-A635ED6C2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Tashi Phuntsho</a:t>
            </a:r>
          </a:p>
          <a:p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</a:rPr>
              <a:t>Network Engineer/Trainer @NSRC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8B382-0F09-6E33-0B0A-9008448E8CEF}"/>
              </a:ext>
            </a:extLst>
          </p:cNvPr>
          <p:cNvSpPr txBox="1"/>
          <p:nvPr/>
        </p:nvSpPr>
        <p:spPr>
          <a:xfrm>
            <a:off x="2463049" y="4100584"/>
            <a:ext cx="7265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BPF2024 | 30 May 2024| Bangkok</a:t>
            </a:r>
          </a:p>
        </p:txBody>
      </p:sp>
    </p:spTree>
    <p:extLst>
      <p:ext uri="{BB962C8B-B14F-4D97-AF65-F5344CB8AC3E}">
        <p14:creationId xmlns:p14="http://schemas.microsoft.com/office/powerpoint/2010/main" val="64872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WHOIS lookup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AU" sz="24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 verify the holder of a resource(s)</a:t>
            </a:r>
          </a:p>
          <a:p>
            <a:pPr lvl="1"/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BCB95B-0D91-B6B5-75AD-80362D6A5365}"/>
              </a:ext>
            </a:extLst>
          </p:cNvPr>
          <p:cNvGrpSpPr/>
          <p:nvPr/>
        </p:nvGrpSpPr>
        <p:grpSpPr>
          <a:xfrm>
            <a:off x="494579" y="2453666"/>
            <a:ext cx="11202841" cy="4127007"/>
            <a:chOff x="150958" y="2623665"/>
            <a:chExt cx="11202841" cy="41270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3BBD6C-800D-8723-559B-1B17767C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958" y="2623665"/>
              <a:ext cx="5851524" cy="36882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27DD57-0E8A-A80E-412B-251DE05BC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112860"/>
              <a:ext cx="5257799" cy="16378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FDC433-E218-6CA4-8E45-24D5DAEC9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623665"/>
              <a:ext cx="5257799" cy="234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80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636"/>
            <a:ext cx="5038333" cy="4618327"/>
          </a:xfrm>
        </p:spPr>
        <p:txBody>
          <a:bodyPr/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IRR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(Internet Routing Registry) lookup</a:t>
            </a:r>
          </a:p>
          <a:p>
            <a:pPr lvl="1"/>
            <a:r>
              <a:rPr lang="en-AU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Publish my routing intent (route origination) and in some cases, inter-AS routing policies</a:t>
            </a:r>
          </a:p>
          <a:p>
            <a:pPr lvl="1"/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57854-2093-E57D-66D5-5188B19C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35757"/>
            <a:ext cx="4043464" cy="292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94BD0-9E45-9491-283D-B9D6A10F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33" y="1485900"/>
            <a:ext cx="6111112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637"/>
            <a:ext cx="10768445" cy="1527464"/>
          </a:xfrm>
        </p:spPr>
        <p:txBody>
          <a:bodyPr/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IRR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(Internet Routing Registry) entries</a:t>
            </a:r>
          </a:p>
          <a:p>
            <a:pPr lvl="1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Helps craft route filters (prefix/as-path) with RPSL tools (</a:t>
            </a:r>
            <a:r>
              <a:rPr lang="en-AU" i="1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rtconfig</a:t>
            </a:r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/bgpq3-4</a:t>
            </a:r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901F20-22B9-EA2E-E074-824A56EB873D}"/>
              </a:ext>
            </a:extLst>
          </p:cNvPr>
          <p:cNvGrpSpPr/>
          <p:nvPr/>
        </p:nvGrpSpPr>
        <p:grpSpPr>
          <a:xfrm>
            <a:off x="1219200" y="2979567"/>
            <a:ext cx="3385761" cy="3878432"/>
            <a:chOff x="333670" y="2979567"/>
            <a:chExt cx="3385761" cy="38784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CD2A2C-4370-CB9D-822B-2697F4D5E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670" y="2979567"/>
              <a:ext cx="3385761" cy="24807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77DD98-54EC-337B-1EA1-47013560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348" y="5457838"/>
              <a:ext cx="2800322" cy="140016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589718-7EEA-AE21-D157-8413F22A6785}"/>
              </a:ext>
            </a:extLst>
          </p:cNvPr>
          <p:cNvGrpSpPr/>
          <p:nvPr/>
        </p:nvGrpSpPr>
        <p:grpSpPr>
          <a:xfrm>
            <a:off x="5290841" y="2981934"/>
            <a:ext cx="6824959" cy="3876066"/>
            <a:chOff x="3844155" y="2892413"/>
            <a:chExt cx="6824959" cy="38760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88134A-C725-EBAA-5531-728499AB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44" y="5154811"/>
              <a:ext cx="5218654" cy="16136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EE976B-E51B-B274-F648-B84EC2F26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9914" y="2899608"/>
              <a:ext cx="3439200" cy="224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FD37DB-65F6-6656-E455-344F64147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4155" y="2892413"/>
              <a:ext cx="3385760" cy="2255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05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9" y="1558637"/>
            <a:ext cx="5437910" cy="3740726"/>
          </a:xfrm>
        </p:spPr>
        <p:txBody>
          <a:bodyPr>
            <a:normAutofit lnSpcReduction="10000"/>
          </a:bodyPr>
          <a:lstStyle/>
          <a:p>
            <a:r>
              <a:rPr lang="en-AU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Issues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 with IRR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single authority model</a:t>
            </a:r>
          </a:p>
          <a:p>
            <a:pPr lvl="2"/>
            <a:r>
              <a:rPr lang="en-A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an entry genuine/correct?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 many RRs</a:t>
            </a:r>
          </a:p>
          <a:p>
            <a:pPr lvl="2"/>
            <a:r>
              <a:rPr lang="en-A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two RRs contain conflicting data - which one to use/trust?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Incomplete data</a:t>
            </a:r>
          </a:p>
          <a:p>
            <a:pPr lvl="2"/>
            <a:r>
              <a:rPr lang="en-A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 route is not in a RR ~ invalid or is the RR just missing data?</a:t>
            </a: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399232-145B-70A8-5E85-7E6CBC85A02F}"/>
              </a:ext>
            </a:extLst>
          </p:cNvPr>
          <p:cNvSpPr txBox="1">
            <a:spLocks/>
          </p:cNvSpPr>
          <p:nvPr/>
        </p:nvSpPr>
        <p:spPr>
          <a:xfrm>
            <a:off x="5091546" y="1558637"/>
            <a:ext cx="7263246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Issues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 with IRR Filters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filters ONLY as good as the correctness of the IRR entries!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idea to rely on authoritative sources:</a:t>
            </a:r>
          </a:p>
          <a:p>
            <a:pPr lvl="3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-S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AU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bgpq3/4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or </a:t>
            </a:r>
            <a:r>
              <a:rPr lang="en-AU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–s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AU" dirty="0" err="1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rtconfig</a:t>
            </a:r>
            <a:endParaRPr lang="en-AU" dirty="0">
              <a:solidFill>
                <a:srgbClr val="00B050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Aside – IRR improvements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399232-145B-70A8-5E85-7E6CBC85A02F}"/>
              </a:ext>
            </a:extLst>
          </p:cNvPr>
          <p:cNvSpPr txBox="1">
            <a:spLocks/>
          </p:cNvSpPr>
          <p:nvPr/>
        </p:nvSpPr>
        <p:spPr>
          <a:xfrm>
            <a:off x="609600" y="1558636"/>
            <a:ext cx="7239000" cy="4537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prop-151 (Aftab): 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restricting non-hierarchical as-set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 fix </a:t>
            </a:r>
            <a:r>
              <a:rPr lang="en-AU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collision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issues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as-set can ONLY be created by the maintainer of the ASN in the object</a:t>
            </a:r>
          </a:p>
          <a:p>
            <a:pPr lvl="2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Hierarchical as-set (RFC2622)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AS-DRUKNET-TRANSIT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non-hierarchical as-set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AS4826:AS-VOCUS 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hierarchical as-set</a:t>
            </a:r>
          </a:p>
          <a:p>
            <a:pPr lvl="2"/>
            <a:r>
              <a:rPr lang="en-A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&lt;AS#&gt;:AS-&lt;</a:t>
            </a:r>
            <a:r>
              <a:rPr lang="en-AU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as_set_name</a:t>
            </a:r>
            <a:r>
              <a:rPr lang="en-A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F1AD6-E46B-CD6E-4A2F-3769CF0E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478" y="1676400"/>
            <a:ext cx="4491440" cy="23067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CC1D60-ABAB-13EC-897F-3946F482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78" y="4432266"/>
            <a:ext cx="4491440" cy="17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Aside – IRR improvements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399232-145B-70A8-5E85-7E6CBC85A02F}"/>
              </a:ext>
            </a:extLst>
          </p:cNvPr>
          <p:cNvSpPr txBox="1">
            <a:spLocks/>
          </p:cNvSpPr>
          <p:nvPr/>
        </p:nvSpPr>
        <p:spPr>
          <a:xfrm>
            <a:off x="609600" y="1558636"/>
            <a:ext cx="11125200" cy="502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RADB &amp; RPKI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RADB migrated to IRRDv4 on 13</a:t>
            </a:r>
            <a:r>
              <a:rPr lang="en-AU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November 2023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RPKI based features implemented</a:t>
            </a:r>
          </a:p>
          <a:p>
            <a:pPr lvl="3"/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route/route6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objects that is inconsistent with a corresponding ROA will be rejected</a:t>
            </a:r>
          </a:p>
          <a:p>
            <a:pPr lvl="3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RPKI </a:t>
            </a:r>
            <a:r>
              <a:rPr lang="en-A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Invalid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objects will no longer be visible in a query</a:t>
            </a:r>
          </a:p>
          <a:p>
            <a:pPr lvl="3"/>
            <a:r>
              <a:rPr lang="en-AU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Found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A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not be affected</a:t>
            </a:r>
          </a:p>
          <a:p>
            <a:pPr marL="914400" lvl="2" indent="0">
              <a:buNone/>
            </a:pPr>
            <a:endParaRPr lang="en-A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92AF7-126F-8B78-A56F-EE7D5FB9EA6C}"/>
              </a:ext>
            </a:extLst>
          </p:cNvPr>
          <p:cNvGrpSpPr/>
          <p:nvPr/>
        </p:nvGrpSpPr>
        <p:grpSpPr>
          <a:xfrm>
            <a:off x="3210741" y="4029953"/>
            <a:ext cx="5770517" cy="2657396"/>
            <a:chOff x="1752600" y="4070999"/>
            <a:chExt cx="5770517" cy="2657396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E435AF12-5693-C714-659A-BECAE03469B5}"/>
                </a:ext>
              </a:extLst>
            </p:cNvPr>
            <p:cNvSpPr/>
            <p:nvPr/>
          </p:nvSpPr>
          <p:spPr>
            <a:xfrm>
              <a:off x="1752600" y="5041868"/>
              <a:ext cx="2438400" cy="762000"/>
            </a:xfrm>
            <a:prstGeom prst="flowChartAlternateProcess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Prefix: 1.1.1.0/24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ASN: 13335</a:t>
              </a:r>
              <a:endParaRPr lang="en-AU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D8C325AA-7D7E-16F6-AB69-901C4A11E745}"/>
                </a:ext>
              </a:extLst>
            </p:cNvPr>
            <p:cNvSpPr/>
            <p:nvPr/>
          </p:nvSpPr>
          <p:spPr>
            <a:xfrm>
              <a:off x="4856117" y="4070999"/>
              <a:ext cx="2667000" cy="803564"/>
            </a:xfrm>
            <a:prstGeom prst="round2Diag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Route: 1.1.1.0/24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Origin: AS13335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Source: RADB</a:t>
              </a:r>
              <a:endParaRPr lang="en-A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6A99403B-BC7C-FB53-65FC-5EB82B3E70E0}"/>
                </a:ext>
              </a:extLst>
            </p:cNvPr>
            <p:cNvSpPr/>
            <p:nvPr/>
          </p:nvSpPr>
          <p:spPr>
            <a:xfrm>
              <a:off x="4838700" y="4994564"/>
              <a:ext cx="2667000" cy="80356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Route: 1.1.1.0/</a:t>
              </a:r>
              <a:r>
                <a:rPr lang="en-US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25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Origin: AS13335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Source: RADB</a:t>
              </a:r>
              <a:endParaRPr lang="en-A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5AC1749A-D0C6-B5C9-828A-9AA67A31A96F}"/>
                </a:ext>
              </a:extLst>
            </p:cNvPr>
            <p:cNvSpPr/>
            <p:nvPr/>
          </p:nvSpPr>
          <p:spPr>
            <a:xfrm>
              <a:off x="4838700" y="5924831"/>
              <a:ext cx="2667000" cy="80356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Route: 1.1.1.0/25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Origin: </a:t>
              </a:r>
              <a:r>
                <a:rPr lang="en-US" sz="16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AS12345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Source: RADB</a:t>
              </a:r>
              <a:endParaRPr lang="en-A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63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1825625"/>
            <a:ext cx="7835434" cy="4351338"/>
          </a:xfrm>
        </p:spPr>
        <p:txBody>
          <a:bodyPr/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Route Origin Authorization (ROA)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Binding of prefixes &amp; nominated ASN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Can be verified crypto-magically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Multiple ROAs can exist for the same prefix</a:t>
            </a:r>
          </a:p>
          <a:p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DA7E76-BB94-4339-09C5-5AC4E9174D61}"/>
              </a:ext>
            </a:extLst>
          </p:cNvPr>
          <p:cNvGrpSpPr/>
          <p:nvPr/>
        </p:nvGrpSpPr>
        <p:grpSpPr>
          <a:xfrm>
            <a:off x="8407160" y="2406589"/>
            <a:ext cx="3301797" cy="2601995"/>
            <a:chOff x="788749" y="1769895"/>
            <a:chExt cx="4871822" cy="36672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E29394-5BEB-FF1A-4CBA-0756851B1315}"/>
                </a:ext>
              </a:extLst>
            </p:cNvPr>
            <p:cNvSpPr/>
            <p:nvPr/>
          </p:nvSpPr>
          <p:spPr>
            <a:xfrm>
              <a:off x="1745672" y="1916511"/>
              <a:ext cx="3914899" cy="5760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X.509 CERT</a:t>
              </a:r>
              <a:endParaRPr lang="en-US" sz="1200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86D773-A357-3AA6-3F19-39593633C0F3}"/>
                </a:ext>
              </a:extLst>
            </p:cNvPr>
            <p:cNvSpPr/>
            <p:nvPr/>
          </p:nvSpPr>
          <p:spPr>
            <a:xfrm>
              <a:off x="1745672" y="2492579"/>
              <a:ext cx="3914897" cy="15028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RFC 3779</a:t>
              </a:r>
            </a:p>
            <a:p>
              <a:pPr algn="ctr"/>
              <a:r>
                <a:rPr lang="fi-FI" sz="1200" b="1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EXTENSION</a:t>
              </a:r>
            </a:p>
            <a:p>
              <a:pPr algn="ctr"/>
              <a:endParaRPr lang="fi-FI" sz="1200" b="1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endParaRPr>
            </a:p>
            <a:p>
              <a:pPr algn="ctr"/>
              <a:r>
                <a:rPr lang="fi-FI" sz="1200" b="1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IP RESOURCES </a:t>
              </a:r>
            </a:p>
            <a:p>
              <a:pPr algn="ctr"/>
              <a:r>
                <a:rPr lang="fi-FI" sz="1200" b="1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(ADDRESS &amp; ASN)</a:t>
              </a:r>
              <a:endParaRPr lang="en-US" sz="1200" b="1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8C0919-399A-917D-1CEE-F13ED7F52869}"/>
                </a:ext>
              </a:extLst>
            </p:cNvPr>
            <p:cNvSpPr/>
            <p:nvPr/>
          </p:nvSpPr>
          <p:spPr>
            <a:xfrm>
              <a:off x="1745672" y="3995456"/>
              <a:ext cx="3914895" cy="5760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SIA </a:t>
              </a:r>
            </a:p>
            <a:p>
              <a:pPr algn="ctr"/>
              <a:r>
                <a:rPr lang="en-US" sz="1200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(URI WHERE THIS PUBLISHES)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5EE46E-5206-4505-0589-681C03FBBB88}"/>
                </a:ext>
              </a:extLst>
            </p:cNvPr>
            <p:cNvSpPr/>
            <p:nvPr/>
          </p:nvSpPr>
          <p:spPr>
            <a:xfrm>
              <a:off x="1745672" y="4571520"/>
              <a:ext cx="3914896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OWNER’S PUBLIC KEY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09C9D3-A28E-1279-720D-A35D1D03E093}"/>
                </a:ext>
              </a:extLst>
            </p:cNvPr>
            <p:cNvSpPr txBox="1"/>
            <p:nvPr/>
          </p:nvSpPr>
          <p:spPr>
            <a:xfrm>
              <a:off x="4961497" y="1821406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CA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C78CD764-9950-CE8F-458C-DFA4C83DA81F}"/>
                </a:ext>
              </a:extLst>
            </p:cNvPr>
            <p:cNvSpPr/>
            <p:nvPr/>
          </p:nvSpPr>
          <p:spPr>
            <a:xfrm>
              <a:off x="1333233" y="1769895"/>
              <a:ext cx="347492" cy="3543587"/>
            </a:xfrm>
            <a:prstGeom prst="leftBrac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89A6D1-F544-ADB8-25F7-6FCF1DAC7DFE}"/>
                </a:ext>
              </a:extLst>
            </p:cNvPr>
            <p:cNvSpPr txBox="1"/>
            <p:nvPr/>
          </p:nvSpPr>
          <p:spPr>
            <a:xfrm rot="16200000">
              <a:off x="-840498" y="3399142"/>
              <a:ext cx="3667208" cy="4087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Signed by parent’s </a:t>
              </a:r>
              <a:r>
                <a:rPr lang="en-US" sz="1200" b="1" dirty="0" err="1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pvt</a:t>
              </a:r>
              <a:r>
                <a:rPr lang="en-US" sz="1200" b="1" dirty="0">
                  <a:latin typeface="Courier" pitchFamily="2" charset="0"/>
                  <a:ea typeface="Menlo" panose="020B0609030804020204" pitchFamily="49" charset="0"/>
                  <a:cs typeface="Menlo" panose="020B0609030804020204" pitchFamily="49" charset="0"/>
                </a:rPr>
                <a:t> key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2248A1-413D-C7FF-9F06-7FE1FBEB3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82374"/>
              </p:ext>
            </p:extLst>
          </p:nvPr>
        </p:nvGraphicFramePr>
        <p:xfrm>
          <a:off x="3733800" y="3907383"/>
          <a:ext cx="3459384" cy="1092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24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Prefix</a:t>
                      </a:r>
                    </a:p>
                  </a:txBody>
                  <a:tcPr marL="111371" marR="111371" marT="55685" marB="5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202.144.128.0/20</a:t>
                      </a:r>
                    </a:p>
                  </a:txBody>
                  <a:tcPr marL="111371" marR="111371" marT="55685" marB="5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Max-</a:t>
                      </a:r>
                      <a:r>
                        <a:rPr lang="en-US" sz="1400" b="1" baseline="0" dirty="0"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length</a:t>
                      </a:r>
                      <a:endParaRPr lang="en-US" sz="1400" b="1" dirty="0">
                        <a:latin typeface="Courier" pitchFamily="2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111371" marR="111371" marT="55685" marB="5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/20</a:t>
                      </a:r>
                    </a:p>
                  </a:txBody>
                  <a:tcPr marL="111371" marR="111371" marT="55685" marB="5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Origin ASN</a:t>
                      </a:r>
                    </a:p>
                  </a:txBody>
                  <a:tcPr marL="111371" marR="111371" marT="55685" marB="5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urier" pitchFamily="2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AS18024</a:t>
                      </a:r>
                    </a:p>
                  </a:txBody>
                  <a:tcPr marL="111371" marR="111371" marT="55685" marB="5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5EAA06E-970A-0635-AEBC-F776667A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25" y="5008584"/>
            <a:ext cx="6106377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F6BFC5A-11AF-757F-B9D8-64CFCFBEF800}"/>
              </a:ext>
            </a:extLst>
          </p:cNvPr>
          <p:cNvSpPr/>
          <p:nvPr/>
        </p:nvSpPr>
        <p:spPr>
          <a:xfrm>
            <a:off x="827844" y="4791932"/>
            <a:ext cx="1175735" cy="957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RPKI Repo</a:t>
            </a:r>
            <a:endParaRPr lang="en-AU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629720" cy="2170259"/>
          </a:xfrm>
        </p:spPr>
        <p:txBody>
          <a:bodyPr>
            <a:normAutofit fontScale="92500" lnSpcReduction="10000"/>
          </a:bodyPr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Route Origin Validation (ROV)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Validating received routes against validated ROAs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What can it help with?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Validate if an ASN is permitted to originate a route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Prevent </a:t>
            </a:r>
            <a:r>
              <a:rPr lang="en-AU" b="1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Origin hijack/fat fingers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1A45FD-DF1C-05AE-3AC0-D28A5CD28305}"/>
              </a:ext>
            </a:extLst>
          </p:cNvPr>
          <p:cNvCxnSpPr>
            <a:cxnSpLocks/>
            <a:stCxn id="4" idx="2"/>
            <a:endCxn id="5" idx="6"/>
          </p:cNvCxnSpPr>
          <p:nvPr/>
        </p:nvCxnSpPr>
        <p:spPr>
          <a:xfrm flipH="1">
            <a:off x="9953864" y="4145027"/>
            <a:ext cx="831225" cy="546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33311C-B2FB-ACC9-3535-5BE5EBEA292A}"/>
              </a:ext>
            </a:extLst>
          </p:cNvPr>
          <p:cNvCxnSpPr>
            <a:cxnSpLocks/>
          </p:cNvCxnSpPr>
          <p:nvPr/>
        </p:nvCxnSpPr>
        <p:spPr>
          <a:xfrm flipH="1">
            <a:off x="10034547" y="4325155"/>
            <a:ext cx="70731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FE7EEF-A9FC-EA22-D1F1-41379382790E}"/>
              </a:ext>
            </a:extLst>
          </p:cNvPr>
          <p:cNvSpPr/>
          <p:nvPr/>
        </p:nvSpPr>
        <p:spPr>
          <a:xfrm>
            <a:off x="10557941" y="3450761"/>
            <a:ext cx="1393330" cy="27699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2001:DB8::/36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E9F4C7-7BF2-8D66-371D-7B9102935F8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391026" y="4224531"/>
            <a:ext cx="894197" cy="435512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F08CFA-AFA5-761F-05F9-A5E60779CFB3}"/>
              </a:ext>
            </a:extLst>
          </p:cNvPr>
          <p:cNvCxnSpPr>
            <a:cxnSpLocks/>
          </p:cNvCxnSpPr>
          <p:nvPr/>
        </p:nvCxnSpPr>
        <p:spPr>
          <a:xfrm flipH="1">
            <a:off x="8268385" y="4352671"/>
            <a:ext cx="66727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9CB30-7053-DD19-5EDC-5671ED8246CB}"/>
              </a:ext>
            </a:extLst>
          </p:cNvPr>
          <p:cNvCxnSpPr>
            <a:cxnSpLocks/>
          </p:cNvCxnSpPr>
          <p:nvPr/>
        </p:nvCxnSpPr>
        <p:spPr>
          <a:xfrm flipH="1">
            <a:off x="6748490" y="4409745"/>
            <a:ext cx="483956" cy="2502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7034C46-9669-E1DF-A9C6-5194BE41A7F9}"/>
              </a:ext>
            </a:extLst>
          </p:cNvPr>
          <p:cNvSpPr/>
          <p:nvPr/>
        </p:nvSpPr>
        <p:spPr>
          <a:xfrm>
            <a:off x="6983784" y="4733271"/>
            <a:ext cx="3252815" cy="27699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2001:DB8::/36 64552 64551 64550 </a:t>
            </a:r>
            <a:r>
              <a:rPr lang="en-US" sz="1200" dirty="0" err="1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endParaRPr lang="en-US" sz="1200" dirty="0">
              <a:latin typeface="Courier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484A15-131E-A860-CBD4-9AAFD0FF4092}"/>
              </a:ext>
            </a:extLst>
          </p:cNvPr>
          <p:cNvCxnSpPr>
            <a:cxnSpLocks/>
            <a:stCxn id="61" idx="2"/>
            <a:endCxn id="46" idx="6"/>
          </p:cNvCxnSpPr>
          <p:nvPr/>
        </p:nvCxnSpPr>
        <p:spPr>
          <a:xfrm flipH="1" flipV="1">
            <a:off x="8000984" y="6134866"/>
            <a:ext cx="1382251" cy="26128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321847-2F4B-7D8D-AC90-0C7A0316920F}"/>
              </a:ext>
            </a:extLst>
          </p:cNvPr>
          <p:cNvCxnSpPr>
            <a:cxnSpLocks/>
            <a:stCxn id="46" idx="1"/>
            <a:endCxn id="13" idx="4"/>
          </p:cNvCxnSpPr>
          <p:nvPr/>
        </p:nvCxnSpPr>
        <p:spPr>
          <a:xfrm flipH="1" flipV="1">
            <a:off x="6391026" y="5482675"/>
            <a:ext cx="730826" cy="36134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A844D17-A41B-6507-5882-67831BF76B89}"/>
              </a:ext>
            </a:extLst>
          </p:cNvPr>
          <p:cNvSpPr/>
          <p:nvPr/>
        </p:nvSpPr>
        <p:spPr>
          <a:xfrm>
            <a:off x="10440523" y="5717434"/>
            <a:ext cx="1393331" cy="276999"/>
          </a:xfrm>
          <a:prstGeom prst="rect">
            <a:avLst/>
          </a:prstGeom>
          <a:solidFill>
            <a:srgbClr val="F5805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2001:DB8::/36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47275-954F-E248-C080-77C21F3E50B7}"/>
              </a:ext>
            </a:extLst>
          </p:cNvPr>
          <p:cNvSpPr/>
          <p:nvPr/>
        </p:nvSpPr>
        <p:spPr>
          <a:xfrm>
            <a:off x="6990054" y="5164653"/>
            <a:ext cx="2694972" cy="276999"/>
          </a:xfrm>
          <a:prstGeom prst="rect">
            <a:avLst/>
          </a:prstGeom>
          <a:solidFill>
            <a:srgbClr val="F5805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2001:DB8::/36 65501 65500 </a:t>
            </a:r>
            <a:r>
              <a:rPr lang="en-US" sz="1200" dirty="0" err="1"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endParaRPr lang="en-US" sz="1200" dirty="0">
              <a:latin typeface="Courier" pitchFamily="2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335A85-58C0-FDA9-D3C7-66781BD306D3}"/>
              </a:ext>
            </a:extLst>
          </p:cNvPr>
          <p:cNvCxnSpPr>
            <a:cxnSpLocks/>
          </p:cNvCxnSpPr>
          <p:nvPr/>
        </p:nvCxnSpPr>
        <p:spPr>
          <a:xfrm flipH="1" flipV="1">
            <a:off x="6719102" y="5471865"/>
            <a:ext cx="415561" cy="210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352A19-D582-4D42-525C-00815FBEC305}"/>
              </a:ext>
            </a:extLst>
          </p:cNvPr>
          <p:cNvCxnSpPr>
            <a:cxnSpLocks/>
          </p:cNvCxnSpPr>
          <p:nvPr/>
        </p:nvCxnSpPr>
        <p:spPr>
          <a:xfrm flipH="1">
            <a:off x="8233023" y="5994433"/>
            <a:ext cx="737994" cy="2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F8CE8318-B9D1-6827-3FC2-0A98B93A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351" y="5962713"/>
            <a:ext cx="774665" cy="823510"/>
          </a:xfrm>
          <a:prstGeom prst="rect">
            <a:avLst/>
          </a:prstGeom>
        </p:spPr>
      </p:pic>
      <p:sp>
        <p:nvSpPr>
          <p:cNvPr id="42" name="Right Arrow 69">
            <a:extLst>
              <a:ext uri="{FF2B5EF4-FFF2-40B4-BE49-F238E27FC236}">
                <a16:creationId xmlns:a16="http://schemas.microsoft.com/office/drawing/2014/main" id="{B8D0A578-45D8-A849-B363-B4298D505E48}"/>
              </a:ext>
            </a:extLst>
          </p:cNvPr>
          <p:cNvSpPr/>
          <p:nvPr/>
        </p:nvSpPr>
        <p:spPr>
          <a:xfrm>
            <a:off x="2177373" y="4977569"/>
            <a:ext cx="1278597" cy="403205"/>
          </a:xfrm>
          <a:prstGeom prst="rightArrow">
            <a:avLst>
              <a:gd name="adj1" fmla="val 50000"/>
              <a:gd name="adj2" fmla="val 5236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rsync/RRDP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CBD13E-C457-A322-9636-6805686F5B26}"/>
              </a:ext>
            </a:extLst>
          </p:cNvPr>
          <p:cNvGrpSpPr/>
          <p:nvPr/>
        </p:nvGrpSpPr>
        <p:grpSpPr>
          <a:xfrm>
            <a:off x="2813617" y="4540285"/>
            <a:ext cx="1719984" cy="918267"/>
            <a:chOff x="2959995" y="3625888"/>
            <a:chExt cx="1719984" cy="918267"/>
          </a:xfrm>
        </p:grpSpPr>
        <p:pic>
          <p:nvPicPr>
            <p:cNvPr id="44" name="Picture 240">
              <a:extLst>
                <a:ext uri="{FF2B5EF4-FFF2-40B4-BE49-F238E27FC236}">
                  <a16:creationId xmlns:a16="http://schemas.microsoft.com/office/drawing/2014/main" id="{5D025395-951A-DDD8-7CFB-050ABC346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680" y="3955929"/>
              <a:ext cx="377890" cy="58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7CD7CE-A947-7032-C28C-5DB36588308C}"/>
                </a:ext>
              </a:extLst>
            </p:cNvPr>
            <p:cNvSpPr txBox="1"/>
            <p:nvPr/>
          </p:nvSpPr>
          <p:spPr>
            <a:xfrm>
              <a:off x="2959995" y="3625888"/>
              <a:ext cx="17199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rPr>
                <a:t>Validator</a:t>
              </a:r>
            </a:p>
          </p:txBody>
        </p:sp>
      </p:grpSp>
      <p:pic>
        <p:nvPicPr>
          <p:cNvPr id="48" name="Picture 240">
            <a:extLst>
              <a:ext uri="{FF2B5EF4-FFF2-40B4-BE49-F238E27FC236}">
                <a16:creationId xmlns:a16="http://schemas.microsoft.com/office/drawing/2014/main" id="{42909DB9-6540-3210-8057-BE948F48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4574181"/>
            <a:ext cx="238745" cy="3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40">
            <a:extLst>
              <a:ext uri="{FF2B5EF4-FFF2-40B4-BE49-F238E27FC236}">
                <a16:creationId xmlns:a16="http://schemas.microsoft.com/office/drawing/2014/main" id="{97D2C378-9301-CE5D-035D-38824979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78" y="4556343"/>
            <a:ext cx="238745" cy="3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0">
            <a:extLst>
              <a:ext uri="{FF2B5EF4-FFF2-40B4-BE49-F238E27FC236}">
                <a16:creationId xmlns:a16="http://schemas.microsoft.com/office/drawing/2014/main" id="{413D70CB-AF3D-2E93-17AB-2991DEC7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7" y="5002166"/>
            <a:ext cx="238745" cy="3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40">
            <a:extLst>
              <a:ext uri="{FF2B5EF4-FFF2-40B4-BE49-F238E27FC236}">
                <a16:creationId xmlns:a16="http://schemas.microsoft.com/office/drawing/2014/main" id="{250BAB5E-6E7E-CED0-FDDD-2736D4C6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15" y="5510584"/>
            <a:ext cx="238745" cy="3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40">
            <a:extLst>
              <a:ext uri="{FF2B5EF4-FFF2-40B4-BE49-F238E27FC236}">
                <a16:creationId xmlns:a16="http://schemas.microsoft.com/office/drawing/2014/main" id="{6CE357D3-50B6-58D1-BB0C-AB5E9F34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24" y="4998345"/>
            <a:ext cx="238745" cy="3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eft-Right Arrow 8">
            <a:extLst>
              <a:ext uri="{FF2B5EF4-FFF2-40B4-BE49-F238E27FC236}">
                <a16:creationId xmlns:a16="http://schemas.microsoft.com/office/drawing/2014/main" id="{DEF7ADD4-E303-CED9-0AB8-DD2444E7F3A4}"/>
              </a:ext>
            </a:extLst>
          </p:cNvPr>
          <p:cNvSpPr/>
          <p:nvPr/>
        </p:nvSpPr>
        <p:spPr>
          <a:xfrm>
            <a:off x="3918767" y="4842028"/>
            <a:ext cx="1599895" cy="605685"/>
          </a:xfrm>
          <a:prstGeom prst="leftRightArrow">
            <a:avLst>
              <a:gd name="adj1" fmla="val 50000"/>
              <a:gd name="adj2" fmla="val 2723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RPKI-to-Router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0AFF663-9DC4-CCB0-0D18-3CE2B1E7E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14972"/>
              </p:ext>
            </p:extLst>
          </p:nvPr>
        </p:nvGraphicFramePr>
        <p:xfrm>
          <a:off x="2843527" y="5599290"/>
          <a:ext cx="1477493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7493">
                  <a:extLst>
                    <a:ext uri="{9D8B030D-6E8A-4147-A177-3AD203B41FA5}">
                      <a16:colId xmlns:a16="http://schemas.microsoft.com/office/drawing/2014/main" val="3006411254"/>
                    </a:ext>
                  </a:extLst>
                </a:gridCol>
              </a:tblGrid>
              <a:tr h="203232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2001:DB8::/32-36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96410"/>
                  </a:ext>
                </a:extLst>
              </a:tr>
              <a:tr h="203232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64550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75248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F4BECD4-4766-212C-F1AC-5DD482A64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09776"/>
              </p:ext>
            </p:extLst>
          </p:nvPr>
        </p:nvGraphicFramePr>
        <p:xfrm>
          <a:off x="5131763" y="4135321"/>
          <a:ext cx="1445330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5330">
                  <a:extLst>
                    <a:ext uri="{9D8B030D-6E8A-4147-A177-3AD203B41FA5}">
                      <a16:colId xmlns:a16="http://schemas.microsoft.com/office/drawing/2014/main" val="3006411254"/>
                    </a:ext>
                  </a:extLst>
                </a:gridCol>
              </a:tblGrid>
              <a:tr h="203232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2001:DB8::/32-36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96410"/>
                  </a:ext>
                </a:extLst>
              </a:tr>
              <a:tr h="203232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>
                          <a:latin typeface="Gill Sans MT" charset="0"/>
                          <a:ea typeface="Gill Sans MT" charset="0"/>
                          <a:cs typeface="Gill Sans MT" charset="0"/>
                        </a:rPr>
                        <a:t>64550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475248"/>
                  </a:ext>
                </a:extLst>
              </a:tr>
            </a:tbl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DAD11E8E-5B3F-6CDA-00D1-296D71D7744A}"/>
              </a:ext>
            </a:extLst>
          </p:cNvPr>
          <p:cNvSpPr/>
          <p:nvPr/>
        </p:nvSpPr>
        <p:spPr>
          <a:xfrm>
            <a:off x="9703903" y="5157096"/>
            <a:ext cx="85332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Invalid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1F7F663-DE59-A437-1A5C-18734A8D7993}"/>
              </a:ext>
            </a:extLst>
          </p:cNvPr>
          <p:cNvSpPr/>
          <p:nvPr/>
        </p:nvSpPr>
        <p:spPr>
          <a:xfrm>
            <a:off x="10254392" y="4735018"/>
            <a:ext cx="786433" cy="276999"/>
          </a:xfrm>
          <a:prstGeom prst="rect">
            <a:avLst/>
          </a:prstGeom>
          <a:noFill/>
          <a:ln>
            <a:solidFill>
              <a:srgbClr val="02AF5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Courier" pitchFamily="2" charset="0"/>
                <a:ea typeface="Menlo" panose="020B0609030804020204" pitchFamily="49" charset="0"/>
                <a:cs typeface="Menlo" panose="020B0609030804020204" pitchFamily="49" charset="0"/>
              </a:rPr>
              <a:t>Valid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D753B2-90B2-6529-C6AE-CB208B447C46}"/>
              </a:ext>
            </a:extLst>
          </p:cNvPr>
          <p:cNvSpPr/>
          <p:nvPr/>
        </p:nvSpPr>
        <p:spPr>
          <a:xfrm>
            <a:off x="10785089" y="3733711"/>
            <a:ext cx="1029967" cy="8226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64550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E6224E-9EF9-BBCA-4C0E-4E1074F17FE5}"/>
              </a:ext>
            </a:extLst>
          </p:cNvPr>
          <p:cNvSpPr/>
          <p:nvPr/>
        </p:nvSpPr>
        <p:spPr>
          <a:xfrm>
            <a:off x="8923897" y="3739174"/>
            <a:ext cx="1029967" cy="8226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64551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59ABB3-5A8B-002D-A332-1863C1F5886D}"/>
              </a:ext>
            </a:extLst>
          </p:cNvPr>
          <p:cNvSpPr/>
          <p:nvPr/>
        </p:nvSpPr>
        <p:spPr>
          <a:xfrm>
            <a:off x="7295768" y="3739174"/>
            <a:ext cx="1029967" cy="8226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64552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2BFD39-83A3-67C5-2D11-049454827186}"/>
              </a:ext>
            </a:extLst>
          </p:cNvPr>
          <p:cNvCxnSpPr>
            <a:cxnSpLocks/>
            <a:stCxn id="5" idx="2"/>
            <a:endCxn id="8" idx="6"/>
          </p:cNvCxnSpPr>
          <p:nvPr/>
        </p:nvCxnSpPr>
        <p:spPr>
          <a:xfrm flipH="1">
            <a:off x="8325735" y="4150490"/>
            <a:ext cx="598162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0909854-A3BE-1E49-1BC2-1116E5F19355}"/>
              </a:ext>
            </a:extLst>
          </p:cNvPr>
          <p:cNvSpPr/>
          <p:nvPr/>
        </p:nvSpPr>
        <p:spPr>
          <a:xfrm>
            <a:off x="5876042" y="4660043"/>
            <a:ext cx="1029967" cy="8226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64553</a:t>
            </a:r>
            <a:endParaRPr lang="en-AU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C673D88-51B5-3DF6-F022-3370DAE382E6}"/>
              </a:ext>
            </a:extLst>
          </p:cNvPr>
          <p:cNvSpPr/>
          <p:nvPr/>
        </p:nvSpPr>
        <p:spPr>
          <a:xfrm>
            <a:off x="6971017" y="5723550"/>
            <a:ext cx="1029967" cy="8226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65501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B1FE99A-763A-E8E6-F621-DFF88F25137D}"/>
              </a:ext>
            </a:extLst>
          </p:cNvPr>
          <p:cNvSpPr/>
          <p:nvPr/>
        </p:nvSpPr>
        <p:spPr>
          <a:xfrm>
            <a:off x="9383235" y="5749678"/>
            <a:ext cx="1029967" cy="8226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65500</a:t>
            </a:r>
          </a:p>
        </p:txBody>
      </p:sp>
    </p:spTree>
    <p:extLst>
      <p:ext uri="{BB962C8B-B14F-4D97-AF65-F5344CB8AC3E}">
        <p14:creationId xmlns:p14="http://schemas.microsoft.com/office/powerpoint/2010/main" val="91573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46" y="1825625"/>
            <a:ext cx="6916154" cy="4351338"/>
          </a:xfrm>
        </p:spPr>
        <p:txBody>
          <a:bodyPr/>
          <a:lstStyle/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ROA BCPs</a:t>
            </a:r>
          </a:p>
          <a:p>
            <a:pPr lvl="1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Use </a:t>
            </a:r>
            <a:r>
              <a:rPr lang="en-AU" sz="2400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max-length</a:t>
            </a:r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judiciously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Only cover those prefixes announced in BGP ~ minimal ROA RFC9319</a:t>
            </a:r>
          </a:p>
          <a:p>
            <a:pPr lvl="1"/>
            <a:r>
              <a:rPr lang="en-AU" sz="2400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Multi-ASN</a:t>
            </a:r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network?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Aggregates/sub-</a:t>
            </a:r>
            <a:r>
              <a:rPr lang="en-AU" sz="2000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aggs</a:t>
            </a: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: </a:t>
            </a:r>
            <a:r>
              <a:rPr lang="en-AU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Transit ASN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More specifics: </a:t>
            </a:r>
            <a:r>
              <a:rPr lang="en-AU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Access ASN</a:t>
            </a:r>
          </a:p>
          <a:p>
            <a:pPr lvl="1"/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ROA with </a:t>
            </a:r>
            <a:r>
              <a:rPr lang="en-AU" sz="2400" b="1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AS0</a:t>
            </a:r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origin </a:t>
            </a:r>
            <a:r>
              <a:rPr lang="en-AU" sz="2400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(RFC7607)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Not to be confused with undelegated/unassigned </a:t>
            </a:r>
            <a:r>
              <a:rPr lang="en-AU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AS0 ROA</a:t>
            </a:r>
          </a:p>
          <a:p>
            <a:pPr lvl="1"/>
            <a:endParaRPr lang="en-AU" dirty="0"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52C3FE-CFFD-A42D-0B61-1CBF61C4A632}"/>
              </a:ext>
            </a:extLst>
          </p:cNvPr>
          <p:cNvSpPr txBox="1">
            <a:spLocks/>
          </p:cNvSpPr>
          <p:nvPr/>
        </p:nvSpPr>
        <p:spPr>
          <a:xfrm>
            <a:off x="6477000" y="1825625"/>
            <a:ext cx="5714999" cy="450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ROV BCPs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Default routes?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Secure the RTR session</a:t>
            </a:r>
          </a:p>
          <a:p>
            <a:pPr lvl="2"/>
            <a:r>
              <a:rPr lang="en-AU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SSH/MD5/TLS/TCP-AO/TLS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iBGP propagation – </a:t>
            </a:r>
            <a:r>
              <a:rPr lang="en-AU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RFC8097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Know your platform: 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RTR refresh timer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route refresh (</a:t>
            </a:r>
            <a:r>
              <a:rPr lang="en-AU" sz="1800" dirty="0" err="1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Adj_RIB_In</a:t>
            </a:r>
            <a:r>
              <a:rPr lang="en-AU" sz="1800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AU" sz="18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or</a:t>
            </a:r>
            <a:r>
              <a:rPr lang="en-AU" sz="1800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soft reconfig in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23FAC-CBC3-94CB-71D0-14A31DDE393C}"/>
              </a:ext>
            </a:extLst>
          </p:cNvPr>
          <p:cNvSpPr txBox="1"/>
          <p:nvPr/>
        </p:nvSpPr>
        <p:spPr>
          <a:xfrm>
            <a:off x="733490" y="5837665"/>
            <a:ext cx="5383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https://blog.apnic.net/2020/04/10/rise-of-the-invalids/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94B22-53CC-CD41-E57E-E6C3DF81E692}"/>
              </a:ext>
            </a:extLst>
          </p:cNvPr>
          <p:cNvSpPr txBox="1"/>
          <p:nvPr/>
        </p:nvSpPr>
        <p:spPr>
          <a:xfrm>
            <a:off x="6606340" y="5029200"/>
            <a:ext cx="6142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https://blog.apnic.net/2022/04/04/rpki-2021-retrospective/</a:t>
            </a:r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57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629720" cy="2255302"/>
          </a:xfrm>
        </p:spPr>
        <p:txBody>
          <a:bodyPr>
            <a:normAutofit fontScale="85000" lnSpcReduction="1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Are ROAs and ROV enough?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Forged origin ASN: will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the ROV test &amp; will be accepted as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</a:t>
            </a: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Ideas?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Secure the PATH ~ 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AS path validation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(per prefix)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BGPsec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77AB9AD-D70A-245F-08B4-A56558F154A6}"/>
              </a:ext>
            </a:extLst>
          </p:cNvPr>
          <p:cNvGrpSpPr/>
          <p:nvPr/>
        </p:nvGrpSpPr>
        <p:grpSpPr>
          <a:xfrm>
            <a:off x="414262" y="3808710"/>
            <a:ext cx="11672090" cy="2957846"/>
            <a:chOff x="414262" y="3808710"/>
            <a:chExt cx="11672090" cy="29578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0E96A8-095C-C9C1-2D66-6BE0C11F9153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1324284" y="4517045"/>
              <a:ext cx="478" cy="333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22C5D7-18EA-CF18-D12A-E2E47D383010}"/>
                </a:ext>
              </a:extLst>
            </p:cNvPr>
            <p:cNvSpPr/>
            <p:nvPr/>
          </p:nvSpPr>
          <p:spPr>
            <a:xfrm>
              <a:off x="795646" y="4157375"/>
              <a:ext cx="1057275" cy="3596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rPr>
                <a:t>RIR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9A5DE7-EDA8-97CB-F203-7243653B7601}"/>
                </a:ext>
              </a:extLst>
            </p:cNvPr>
            <p:cNvSpPr/>
            <p:nvPr/>
          </p:nvSpPr>
          <p:spPr>
            <a:xfrm>
              <a:off x="414262" y="5241799"/>
              <a:ext cx="1725562" cy="3325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rPr>
                <a:t>Bhutan Telcom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1EFC1F1-974C-D07E-B2EB-47A4AE19DA3F}"/>
                </a:ext>
              </a:extLst>
            </p:cNvPr>
            <p:cNvGrpSpPr/>
            <p:nvPr/>
          </p:nvGrpSpPr>
          <p:grpSpPr>
            <a:xfrm>
              <a:off x="899847" y="3808710"/>
              <a:ext cx="876380" cy="1472907"/>
              <a:chOff x="4266998" y="2438209"/>
              <a:chExt cx="876380" cy="147290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0A7577-94D9-0CB2-BE78-88EA262D76FE}"/>
                  </a:ext>
                </a:extLst>
              </p:cNvPr>
              <p:cNvSpPr/>
              <p:nvPr/>
            </p:nvSpPr>
            <p:spPr>
              <a:xfrm>
                <a:off x="4293548" y="2438209"/>
                <a:ext cx="849830" cy="43138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>
                    <a:latin typeface="Courier New" panose="02070309020205020404" pitchFamily="49" charset="0"/>
                    <a:cs typeface="Courier New" panose="02070309020205020404" pitchFamily="49" charset="0"/>
                  </a:rPr>
                  <a:t>Cert (CA)</a:t>
                </a:r>
                <a:endParaRPr 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0DE546-F8E9-31E3-6FFB-495E253BFD04}"/>
                  </a:ext>
                </a:extLst>
              </p:cNvPr>
              <p:cNvSpPr/>
              <p:nvPr/>
            </p:nvSpPr>
            <p:spPr>
              <a:xfrm>
                <a:off x="4266998" y="3479727"/>
                <a:ext cx="849830" cy="43138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Cert (CA)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E08EF7-2633-406B-4F09-2B2A0F74F79C}"/>
                </a:ext>
              </a:extLst>
            </p:cNvPr>
            <p:cNvGrpSpPr/>
            <p:nvPr/>
          </p:nvGrpSpPr>
          <p:grpSpPr>
            <a:xfrm>
              <a:off x="2291475" y="4336331"/>
              <a:ext cx="1931572" cy="1702593"/>
              <a:chOff x="3191014" y="1741508"/>
              <a:chExt cx="2812739" cy="170259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351D35-E94D-2140-AAE0-3E6208CA1704}"/>
                  </a:ext>
                </a:extLst>
              </p:cNvPr>
              <p:cNvSpPr/>
              <p:nvPr/>
            </p:nvSpPr>
            <p:spPr>
              <a:xfrm>
                <a:off x="3191015" y="1780341"/>
                <a:ext cx="2767333" cy="4640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Bhutan Telecom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B19ED7E-7BC6-7B2F-D156-60C36B051571}"/>
                  </a:ext>
                </a:extLst>
              </p:cNvPr>
              <p:cNvSpPr/>
              <p:nvPr/>
            </p:nvSpPr>
            <p:spPr>
              <a:xfrm>
                <a:off x="3191014" y="2217922"/>
                <a:ext cx="2767334" cy="6327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202.144.128.0/19</a:t>
                </a:r>
              </a:p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AS17660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D6E7E7-78DA-ABDD-C62E-A2593CA6DA35}"/>
                  </a:ext>
                </a:extLst>
              </p:cNvPr>
              <p:cNvSpPr/>
              <p:nvPr/>
            </p:nvSpPr>
            <p:spPr>
              <a:xfrm>
                <a:off x="3191014" y="2838729"/>
                <a:ext cx="2767333" cy="24678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DC69422-5203-3670-2592-87BD47C08372}"/>
                  </a:ext>
                </a:extLst>
              </p:cNvPr>
              <p:cNvSpPr/>
              <p:nvPr/>
            </p:nvSpPr>
            <p:spPr>
              <a:xfrm>
                <a:off x="3191014" y="3088407"/>
                <a:ext cx="2767332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Public Key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F637252-80E6-9460-9ED4-380F91C692C7}"/>
                  </a:ext>
                </a:extLst>
              </p:cNvPr>
              <p:cNvSpPr txBox="1"/>
              <p:nvPr/>
            </p:nvSpPr>
            <p:spPr>
              <a:xfrm>
                <a:off x="5464884" y="1741508"/>
                <a:ext cx="5388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CA</a:t>
                </a:r>
              </a:p>
            </p:txBody>
          </p:sp>
        </p:grp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57744465-235C-4DD3-C8C5-27134369B807}"/>
                </a:ext>
              </a:extLst>
            </p:cNvPr>
            <p:cNvSpPr/>
            <p:nvPr/>
          </p:nvSpPr>
          <p:spPr>
            <a:xfrm>
              <a:off x="1941491" y="4327115"/>
              <a:ext cx="417610" cy="1721619"/>
            </a:xfrm>
            <a:prstGeom prst="leftBrace">
              <a:avLst>
                <a:gd name="adj1" fmla="val 8333"/>
                <a:gd name="adj2" fmla="val 42349"/>
              </a:avLst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1D669B7-BCA6-C39E-699E-56E6BA513E2D}"/>
                </a:ext>
              </a:extLst>
            </p:cNvPr>
            <p:cNvGrpSpPr/>
            <p:nvPr/>
          </p:nvGrpSpPr>
          <p:grpSpPr>
            <a:xfrm>
              <a:off x="4888842" y="3893179"/>
              <a:ext cx="1878878" cy="1252945"/>
              <a:chOff x="3191014" y="1780341"/>
              <a:chExt cx="2767334" cy="1252945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6124A6D-19E7-C3FD-9D8C-E57DE9DB9002}"/>
                  </a:ext>
                </a:extLst>
              </p:cNvPr>
              <p:cNvSpPr/>
              <p:nvPr/>
            </p:nvSpPr>
            <p:spPr>
              <a:xfrm>
                <a:off x="3191015" y="1780341"/>
                <a:ext cx="2767333" cy="3282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Prefix EE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824CB37-71D2-B2EF-B4B7-F48E7B7A1B3D}"/>
                  </a:ext>
                </a:extLst>
              </p:cNvPr>
              <p:cNvSpPr/>
              <p:nvPr/>
            </p:nvSpPr>
            <p:spPr>
              <a:xfrm>
                <a:off x="3191014" y="2111907"/>
                <a:ext cx="2767334" cy="38218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202.144.128.0/19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3A0F4F4-43A7-513D-01E0-5214AE3ACE32}"/>
                  </a:ext>
                </a:extLst>
              </p:cNvPr>
              <p:cNvSpPr/>
              <p:nvPr/>
            </p:nvSpPr>
            <p:spPr>
              <a:xfrm>
                <a:off x="3191014" y="2467670"/>
                <a:ext cx="2767333" cy="2324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738ACFB-E84D-E819-C173-73AB167B014E}"/>
                  </a:ext>
                </a:extLst>
              </p:cNvPr>
              <p:cNvSpPr/>
              <p:nvPr/>
            </p:nvSpPr>
            <p:spPr>
              <a:xfrm>
                <a:off x="3191014" y="2677592"/>
                <a:ext cx="2767333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Public Key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70F2806-5C5D-E7D5-D571-36B51CD61692}"/>
                </a:ext>
              </a:extLst>
            </p:cNvPr>
            <p:cNvGrpSpPr/>
            <p:nvPr/>
          </p:nvGrpSpPr>
          <p:grpSpPr>
            <a:xfrm>
              <a:off x="7393991" y="3887906"/>
              <a:ext cx="1878878" cy="1254563"/>
              <a:chOff x="3191014" y="1659453"/>
              <a:chExt cx="2767334" cy="125456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CF20566-E875-E4A6-2D92-67BA51D7C295}"/>
                  </a:ext>
                </a:extLst>
              </p:cNvPr>
              <p:cNvSpPr/>
              <p:nvPr/>
            </p:nvSpPr>
            <p:spPr>
              <a:xfrm>
                <a:off x="3191015" y="1659453"/>
                <a:ext cx="2767333" cy="35967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ROA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987F669-4CD5-7034-C5DB-CB80AD5F5222}"/>
                  </a:ext>
                </a:extLst>
              </p:cNvPr>
              <p:cNvSpPr/>
              <p:nvPr/>
            </p:nvSpPr>
            <p:spPr>
              <a:xfrm>
                <a:off x="3191014" y="1992637"/>
                <a:ext cx="2767334" cy="38218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202.144.128.0/20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3BFBF1B-A3CD-28DD-289E-4F011EB27B07}"/>
                  </a:ext>
                </a:extLst>
              </p:cNvPr>
              <p:cNvSpPr/>
              <p:nvPr/>
            </p:nvSpPr>
            <p:spPr>
              <a:xfrm>
                <a:off x="3191014" y="2348400"/>
                <a:ext cx="2767333" cy="205943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827D6F9-D2EB-B185-59B0-E9A49C6C1086}"/>
                  </a:ext>
                </a:extLst>
              </p:cNvPr>
              <p:cNvSpPr/>
              <p:nvPr/>
            </p:nvSpPr>
            <p:spPr>
              <a:xfrm>
                <a:off x="3191014" y="2558322"/>
                <a:ext cx="2767333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AS17660</a:t>
                </a:r>
              </a:p>
            </p:txBody>
          </p: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493F9ED-88FE-EEED-75C8-710C7F28858E}"/>
                </a:ext>
              </a:extLst>
            </p:cNvPr>
            <p:cNvCxnSpPr>
              <a:cxnSpLocks/>
              <a:stCxn id="77" idx="3"/>
              <a:endCxn id="73" idx="1"/>
            </p:cNvCxnSpPr>
            <p:nvPr/>
          </p:nvCxnSpPr>
          <p:spPr>
            <a:xfrm flipV="1">
              <a:off x="6767720" y="4412182"/>
              <a:ext cx="626271" cy="36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939A9E9-0873-01C3-600B-8BC41D9F354D}"/>
                </a:ext>
              </a:extLst>
            </p:cNvPr>
            <p:cNvCxnSpPr>
              <a:cxnSpLocks/>
              <a:stCxn id="30" idx="3"/>
              <a:endCxn id="77" idx="1"/>
            </p:cNvCxnSpPr>
            <p:nvPr/>
          </p:nvCxnSpPr>
          <p:spPr>
            <a:xfrm flipV="1">
              <a:off x="4191866" y="4415837"/>
              <a:ext cx="696976" cy="7132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13BD380-E1AE-EA27-B601-49F2588E58B4}"/>
                </a:ext>
              </a:extLst>
            </p:cNvPr>
            <p:cNvCxnSpPr>
              <a:cxnSpLocks/>
              <a:stCxn id="109" idx="3"/>
              <a:endCxn id="115" idx="1"/>
            </p:cNvCxnSpPr>
            <p:nvPr/>
          </p:nvCxnSpPr>
          <p:spPr>
            <a:xfrm flipV="1">
              <a:off x="6771813" y="5731469"/>
              <a:ext cx="625992" cy="941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52E2514-730C-AC61-86FE-4C11215690CB}"/>
                </a:ext>
              </a:extLst>
            </p:cNvPr>
            <p:cNvSpPr txBox="1"/>
            <p:nvPr/>
          </p:nvSpPr>
          <p:spPr>
            <a:xfrm>
              <a:off x="10207476" y="4673862"/>
              <a:ext cx="18788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Verdana" panose="020B0604030504040204" pitchFamily="34" charset="0"/>
                  <a:cs typeface="Courier New" panose="02070309020205020404" pitchFamily="49" charset="0"/>
                </a:rPr>
                <a:t>Encodes ASN and Router ID</a:t>
              </a:r>
            </a:p>
          </p:txBody>
        </p:sp>
        <p:cxnSp>
          <p:nvCxnSpPr>
            <p:cNvPr id="88" name="Curved Connector 12">
              <a:extLst>
                <a:ext uri="{FF2B5EF4-FFF2-40B4-BE49-F238E27FC236}">
                  <a16:creationId xmlns:a16="http://schemas.microsoft.com/office/drawing/2014/main" id="{BA659237-936F-DF05-C018-D51CA88E3D00}"/>
                </a:ext>
              </a:extLst>
            </p:cNvPr>
            <p:cNvCxnSpPr>
              <a:cxnSpLocks/>
              <a:stCxn id="87" idx="2"/>
              <a:endCxn id="136" idx="3"/>
            </p:cNvCxnSpPr>
            <p:nvPr/>
          </p:nvCxnSpPr>
          <p:spPr>
            <a:xfrm rot="5400000">
              <a:off x="10299495" y="5156180"/>
              <a:ext cx="129409" cy="1565431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B79360E-EA24-BA97-341C-B3FBE9CEBA6C}"/>
                </a:ext>
              </a:extLst>
            </p:cNvPr>
            <p:cNvGrpSpPr/>
            <p:nvPr/>
          </p:nvGrpSpPr>
          <p:grpSpPr>
            <a:xfrm>
              <a:off x="4892935" y="5302993"/>
              <a:ext cx="1878878" cy="1252945"/>
              <a:chOff x="3191014" y="1780341"/>
              <a:chExt cx="2767334" cy="1252945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CC1AE-1679-1B99-BDC4-ED9FF320E4C0}"/>
                  </a:ext>
                </a:extLst>
              </p:cNvPr>
              <p:cNvSpPr/>
              <p:nvPr/>
            </p:nvSpPr>
            <p:spPr>
              <a:xfrm>
                <a:off x="3191015" y="1780341"/>
                <a:ext cx="2767333" cy="3282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 Cert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74ADE6A-45C3-C692-0AF1-DBCA28EA7F68}"/>
                  </a:ext>
                </a:extLst>
              </p:cNvPr>
              <p:cNvSpPr/>
              <p:nvPr/>
            </p:nvSpPr>
            <p:spPr>
              <a:xfrm>
                <a:off x="3191014" y="2111907"/>
                <a:ext cx="2767334" cy="38218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AS17660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9A050D0-515B-04F6-0019-174A97E0169C}"/>
                  </a:ext>
                </a:extLst>
              </p:cNvPr>
              <p:cNvSpPr/>
              <p:nvPr/>
            </p:nvSpPr>
            <p:spPr>
              <a:xfrm>
                <a:off x="3191014" y="2467670"/>
                <a:ext cx="2767333" cy="2324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0B51500-A00D-A5A9-A87C-C1A16826C132}"/>
                  </a:ext>
                </a:extLst>
              </p:cNvPr>
              <p:cNvSpPr/>
              <p:nvPr/>
            </p:nvSpPr>
            <p:spPr>
              <a:xfrm>
                <a:off x="3191014" y="2677592"/>
                <a:ext cx="2767333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Public Key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BE6053A-43C8-4F3F-78AB-C80F6C569A6C}"/>
                </a:ext>
              </a:extLst>
            </p:cNvPr>
            <p:cNvSpPr txBox="1"/>
            <p:nvPr/>
          </p:nvSpPr>
          <p:spPr>
            <a:xfrm>
              <a:off x="6368251" y="5291091"/>
              <a:ext cx="399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rPr>
                <a:t>CA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0550557-68D5-47F0-83F9-8C81ACB7AA3B}"/>
                </a:ext>
              </a:extLst>
            </p:cNvPr>
            <p:cNvGrpSpPr/>
            <p:nvPr/>
          </p:nvGrpSpPr>
          <p:grpSpPr>
            <a:xfrm>
              <a:off x="7397805" y="5208811"/>
              <a:ext cx="1878878" cy="1252945"/>
              <a:chOff x="3191014" y="1780341"/>
              <a:chExt cx="2767334" cy="125294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43E7DF3-F9DA-B6C4-60CC-06835D5FCC1B}"/>
                  </a:ext>
                </a:extLst>
              </p:cNvPr>
              <p:cNvSpPr/>
              <p:nvPr/>
            </p:nvSpPr>
            <p:spPr>
              <a:xfrm>
                <a:off x="3191015" y="1780341"/>
                <a:ext cx="2767333" cy="3282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Router EE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A0D4487-DF80-F1E6-500A-DCE90CFAE35F}"/>
                  </a:ext>
                </a:extLst>
              </p:cNvPr>
              <p:cNvSpPr/>
              <p:nvPr/>
            </p:nvSpPr>
            <p:spPr>
              <a:xfrm>
                <a:off x="3191014" y="2111907"/>
                <a:ext cx="2767334" cy="38218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AS17660</a:t>
                </a:r>
              </a:p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rtr-00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9AD713D-703C-8281-0FB7-0F1708A0C275}"/>
                  </a:ext>
                </a:extLst>
              </p:cNvPr>
              <p:cNvSpPr/>
              <p:nvPr/>
            </p:nvSpPr>
            <p:spPr>
              <a:xfrm>
                <a:off x="3191014" y="2467670"/>
                <a:ext cx="2767333" cy="2324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7A6D249-7AE9-41A4-2EC6-A6E73F0575E6}"/>
                  </a:ext>
                </a:extLst>
              </p:cNvPr>
              <p:cNvSpPr/>
              <p:nvPr/>
            </p:nvSpPr>
            <p:spPr>
              <a:xfrm>
                <a:off x="3191014" y="2677592"/>
                <a:ext cx="2767333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Public Key</a:t>
                </a: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FC6AEFA1-FD0D-65F6-1988-37BF4730D6C7}"/>
                </a:ext>
              </a:extLst>
            </p:cNvPr>
            <p:cNvCxnSpPr>
              <a:cxnSpLocks/>
              <a:stCxn id="30" idx="3"/>
              <a:endCxn id="109" idx="1"/>
            </p:cNvCxnSpPr>
            <p:nvPr/>
          </p:nvCxnSpPr>
          <p:spPr>
            <a:xfrm>
              <a:off x="4191866" y="5129101"/>
              <a:ext cx="701069" cy="6965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910724C-C5DE-86BA-22A9-ECCB22FC5322}"/>
                </a:ext>
              </a:extLst>
            </p:cNvPr>
            <p:cNvGrpSpPr/>
            <p:nvPr/>
          </p:nvGrpSpPr>
          <p:grpSpPr>
            <a:xfrm>
              <a:off x="7550205" y="5337147"/>
              <a:ext cx="1878878" cy="1252945"/>
              <a:chOff x="3191014" y="1780341"/>
              <a:chExt cx="2767334" cy="1252945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9A01E23-3572-8615-3719-CBB79C13AC34}"/>
                  </a:ext>
                </a:extLst>
              </p:cNvPr>
              <p:cNvSpPr/>
              <p:nvPr/>
            </p:nvSpPr>
            <p:spPr>
              <a:xfrm>
                <a:off x="3191015" y="1780341"/>
                <a:ext cx="2767333" cy="32822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Router EE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1705D71-B0B9-8E67-E4BD-F9B822B50AFD}"/>
                  </a:ext>
                </a:extLst>
              </p:cNvPr>
              <p:cNvSpPr/>
              <p:nvPr/>
            </p:nvSpPr>
            <p:spPr>
              <a:xfrm>
                <a:off x="3191014" y="2111907"/>
                <a:ext cx="2767334" cy="38218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AS17660</a:t>
                </a:r>
              </a:p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rtr-00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361B3FB-31FF-0604-C23F-CA88CD2961FA}"/>
                  </a:ext>
                </a:extLst>
              </p:cNvPr>
              <p:cNvSpPr/>
              <p:nvPr/>
            </p:nvSpPr>
            <p:spPr>
              <a:xfrm>
                <a:off x="3191014" y="2467670"/>
                <a:ext cx="2767333" cy="2324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8DB1C31-19A4-A75F-8759-F44038D20DBC}"/>
                  </a:ext>
                </a:extLst>
              </p:cNvPr>
              <p:cNvSpPr/>
              <p:nvPr/>
            </p:nvSpPr>
            <p:spPr>
              <a:xfrm>
                <a:off x="3191014" y="2677592"/>
                <a:ext cx="2767333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Public Key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412697C-7B19-9F9A-D252-20433AB1A9C0}"/>
                </a:ext>
              </a:extLst>
            </p:cNvPr>
            <p:cNvGrpSpPr/>
            <p:nvPr/>
          </p:nvGrpSpPr>
          <p:grpSpPr>
            <a:xfrm>
              <a:off x="7702605" y="5457543"/>
              <a:ext cx="1878878" cy="1309013"/>
              <a:chOff x="3191014" y="1724273"/>
              <a:chExt cx="2767334" cy="1309013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3D766AA-5214-EB47-D846-7EC24BEB6F8B}"/>
                  </a:ext>
                </a:extLst>
              </p:cNvPr>
              <p:cNvSpPr/>
              <p:nvPr/>
            </p:nvSpPr>
            <p:spPr>
              <a:xfrm>
                <a:off x="3191015" y="1724273"/>
                <a:ext cx="2767333" cy="3842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Router EE</a:t>
                </a:r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5CB6FE3-58C4-BC25-0B1A-38CA4EB0156B}"/>
                  </a:ext>
                </a:extLst>
              </p:cNvPr>
              <p:cNvSpPr/>
              <p:nvPr/>
            </p:nvSpPr>
            <p:spPr>
              <a:xfrm>
                <a:off x="3191014" y="2046568"/>
                <a:ext cx="2767334" cy="447523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AS17660</a:t>
                </a:r>
              </a:p>
              <a:p>
                <a:pPr algn="ctr"/>
                <a:r>
                  <a:rPr lang="fi-FI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rtr-00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C724D35-9F57-3CC1-C734-5B3281E19E09}"/>
                  </a:ext>
                </a:extLst>
              </p:cNvPr>
              <p:cNvSpPr/>
              <p:nvPr/>
            </p:nvSpPr>
            <p:spPr>
              <a:xfrm>
                <a:off x="3191014" y="2467670"/>
                <a:ext cx="2767333" cy="2324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Courier New" panose="02070309020205020404" pitchFamily="49" charset="0"/>
                  <a:ea typeface="Menlo" panose="020B06090308040202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1ADAC52-F0C1-9978-31FB-9FEED5466715}"/>
                  </a:ext>
                </a:extLst>
              </p:cNvPr>
              <p:cNvSpPr/>
              <p:nvPr/>
            </p:nvSpPr>
            <p:spPr>
              <a:xfrm>
                <a:off x="3191014" y="2677592"/>
                <a:ext cx="2767333" cy="3556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ea typeface="Menlo" panose="020B0609030804020204" pitchFamily="49" charset="0"/>
                    <a:cs typeface="Courier New" panose="02070309020205020404" pitchFamily="49" charset="0"/>
                  </a:rPr>
                  <a:t>Public Key</a:t>
                </a:r>
              </a:p>
            </p:txBody>
          </p:sp>
        </p:grp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8CAD5C5E-DD39-8660-7ECA-5F8B210B23E4}"/>
                </a:ext>
              </a:extLst>
            </p:cNvPr>
            <p:cNvCxnSpPr>
              <a:cxnSpLocks/>
              <a:stCxn id="109" idx="3"/>
              <a:endCxn id="131" idx="1"/>
            </p:cNvCxnSpPr>
            <p:nvPr/>
          </p:nvCxnSpPr>
          <p:spPr>
            <a:xfrm>
              <a:off x="6771813" y="5825651"/>
              <a:ext cx="778392" cy="341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4A73125-6475-0A9F-6329-D84B6A48AD9D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6771813" y="5825651"/>
              <a:ext cx="930792" cy="2610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8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Slides/ideas from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Randy Bush (IIJ Labs/</a:t>
            </a:r>
            <a:r>
              <a:rPr lang="en-AU" dirty="0" err="1">
                <a:latin typeface="Verdana" panose="020B0604030504040204" pitchFamily="34" charset="0"/>
                <a:ea typeface="Verdana" panose="020B0604030504040204" pitchFamily="34" charset="0"/>
              </a:rPr>
              <a:t>Arrcus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Geoff Huston (APNIC)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Aftab Siddiqui (ISOC)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Job </a:t>
            </a:r>
            <a:r>
              <a:rPr lang="en-AU" dirty="0" err="1">
                <a:latin typeface="Verdana" panose="020B0604030504040204" pitchFamily="34" charset="0"/>
                <a:ea typeface="Verdana" panose="020B0604030504040204" pitchFamily="34" charset="0"/>
              </a:rPr>
              <a:t>Snijders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(Fastly)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Alexander Azimov (Yandex)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Alexander </a:t>
            </a:r>
            <a:r>
              <a:rPr lang="en-AU" dirty="0" err="1">
                <a:latin typeface="Verdana" panose="020B0604030504040204" pitchFamily="34" charset="0"/>
                <a:ea typeface="Verdana" panose="020B0604030504040204" pitchFamily="34" charset="0"/>
              </a:rPr>
              <a:t>Lyamin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AU" dirty="0" err="1">
                <a:latin typeface="Verdana" panose="020B0604030504040204" pitchFamily="34" charset="0"/>
                <a:ea typeface="Verdana" panose="020B0604030504040204" pitchFamily="34" charset="0"/>
              </a:rPr>
              <a:t>Qrator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Yoshinobu </a:t>
            </a:r>
            <a:r>
              <a:rPr lang="en-AU" dirty="0" err="1">
                <a:latin typeface="Verdana" panose="020B0604030504040204" pitchFamily="34" charset="0"/>
                <a:ea typeface="Verdana" panose="020B0604030504040204" pitchFamily="34" charset="0"/>
              </a:rPr>
              <a:t>Matsuzaki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(IIJ/APNIC)</a:t>
            </a:r>
          </a:p>
        </p:txBody>
      </p:sp>
    </p:spTree>
    <p:extLst>
      <p:ext uri="{BB962C8B-B14F-4D97-AF65-F5344CB8AC3E}">
        <p14:creationId xmlns:p14="http://schemas.microsoft.com/office/powerpoint/2010/main" val="210578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1825625"/>
            <a:ext cx="6414227" cy="4714718"/>
          </a:xfrm>
        </p:spPr>
        <p:txBody>
          <a:bodyPr>
            <a:normAutofit fontScale="92500" lnSpcReduction="10000"/>
          </a:bodyPr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BGPsec (RFC8205)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Forward Path Signing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AS1 signs the message to AS2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AS2 signs the message to AS3/AS4, encapsulating AS1’s message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Validation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ROA check for the prefix and origin AS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validate the received AS path against the chain of signatures (for each AS in the AS path) with AS key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B71704-2A01-A021-0DA7-A72BF5C21C6C}"/>
              </a:ext>
            </a:extLst>
          </p:cNvPr>
          <p:cNvGrpSpPr/>
          <p:nvPr/>
        </p:nvGrpSpPr>
        <p:grpSpPr>
          <a:xfrm>
            <a:off x="6096000" y="1927085"/>
            <a:ext cx="5689404" cy="3662763"/>
            <a:chOff x="2279365" y="2251294"/>
            <a:chExt cx="5689404" cy="36627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33D2062-BC19-91F5-0047-230767249860}"/>
                </a:ext>
              </a:extLst>
            </p:cNvPr>
            <p:cNvSpPr/>
            <p:nvPr/>
          </p:nvSpPr>
          <p:spPr>
            <a:xfrm>
              <a:off x="2279365" y="3667672"/>
              <a:ext cx="830179" cy="745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7304E6-C6A3-A2B9-AF51-C1470A84D340}"/>
                </a:ext>
              </a:extLst>
            </p:cNvPr>
            <p:cNvSpPr/>
            <p:nvPr/>
          </p:nvSpPr>
          <p:spPr>
            <a:xfrm>
              <a:off x="4383358" y="3667672"/>
              <a:ext cx="830179" cy="745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A58A0A-1887-7C7A-EDA7-43CD33ABE5C2}"/>
                </a:ext>
              </a:extLst>
            </p:cNvPr>
            <p:cNvSpPr/>
            <p:nvPr/>
          </p:nvSpPr>
          <p:spPr>
            <a:xfrm>
              <a:off x="7138590" y="2921714"/>
              <a:ext cx="830179" cy="745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BFF5CB-F077-ACC0-C307-0BE985DC4494}"/>
                </a:ext>
              </a:extLst>
            </p:cNvPr>
            <p:cNvSpPr/>
            <p:nvPr/>
          </p:nvSpPr>
          <p:spPr>
            <a:xfrm>
              <a:off x="7138590" y="4485820"/>
              <a:ext cx="830179" cy="745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AS4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776C075-72B0-FD09-FD80-D0505375351E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3109544" y="4040651"/>
              <a:ext cx="12738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42A51C6-BD2F-87D9-8384-C487D13DE387}"/>
                </a:ext>
              </a:extLst>
            </p:cNvPr>
            <p:cNvCxnSpPr>
              <a:cxnSpLocks/>
              <a:stCxn id="5" idx="7"/>
              <a:endCxn id="6" idx="2"/>
            </p:cNvCxnSpPr>
            <p:nvPr/>
          </p:nvCxnSpPr>
          <p:spPr>
            <a:xfrm flipV="1">
              <a:off x="5091960" y="3294693"/>
              <a:ext cx="2046630" cy="4822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98D4964-2722-BC52-5FA0-F33C2EC092DF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091960" y="4304387"/>
              <a:ext cx="2046630" cy="5544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8677BA-A27B-4844-5C64-A694F087968C}"/>
                </a:ext>
              </a:extLst>
            </p:cNvPr>
            <p:cNvSpPr txBox="1"/>
            <p:nvPr/>
          </p:nvSpPr>
          <p:spPr>
            <a:xfrm>
              <a:off x="3096273" y="4293314"/>
              <a:ext cx="1300356" cy="461665"/>
            </a:xfrm>
            <a:prstGeom prst="rect">
              <a:avLst/>
            </a:prstGeom>
            <a:noFill/>
            <a:ln>
              <a:solidFill>
                <a:srgbClr val="807F7E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AS1 -&gt; </a:t>
              </a:r>
              <a:r>
                <a:rPr lang="en-US" sz="12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AS2</a:t>
              </a:r>
            </a:p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(Signed AS1)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20360B-87DD-ED4E-FA73-E08615FE7713}"/>
                </a:ext>
              </a:extLst>
            </p:cNvPr>
            <p:cNvGrpSpPr/>
            <p:nvPr/>
          </p:nvGrpSpPr>
          <p:grpSpPr>
            <a:xfrm>
              <a:off x="5140874" y="2251294"/>
              <a:ext cx="1643415" cy="1103943"/>
              <a:chOff x="8021055" y="2858560"/>
              <a:chExt cx="1643415" cy="110394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D930DC-6B36-AEC4-A740-1C846E976950}"/>
                  </a:ext>
                </a:extLst>
              </p:cNvPr>
              <p:cNvSpPr/>
              <p:nvPr/>
            </p:nvSpPr>
            <p:spPr>
              <a:xfrm>
                <a:off x="8021055" y="2858560"/>
                <a:ext cx="1643415" cy="11039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/>
                <a:endPara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/>
                <a:endPara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AS2</a:t>
                </a:r>
                <a:r>
                  <a:rPr lang="en-US" sz="14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-&gt;</a:t>
                </a:r>
                <a:r>
                  <a:rPr lang="en-US" sz="14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AS3</a:t>
                </a:r>
              </a:p>
              <a:p>
                <a:pPr algn="ctr"/>
                <a:r>
                  <a:rPr lang="en-US" sz="14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(signed AS2)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DBF9C7-F78E-74E9-77D9-D64030C5815F}"/>
                  </a:ext>
                </a:extLst>
              </p:cNvPr>
              <p:cNvSpPr txBox="1"/>
              <p:nvPr/>
            </p:nvSpPr>
            <p:spPr>
              <a:xfrm>
                <a:off x="8192584" y="2948867"/>
                <a:ext cx="1300356" cy="461665"/>
              </a:xfrm>
              <a:prstGeom prst="rect">
                <a:avLst/>
              </a:prstGeom>
              <a:noFill/>
              <a:ln>
                <a:solidFill>
                  <a:srgbClr val="807F7E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AS1 -&gt; AS2</a:t>
                </a:r>
              </a:p>
              <a:p>
                <a:pPr algn="ctr"/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(Signed AS1)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D66C38-D2CC-19D2-4FA9-96D0328BE973}"/>
                </a:ext>
              </a:extLst>
            </p:cNvPr>
            <p:cNvGrpSpPr/>
            <p:nvPr/>
          </p:nvGrpSpPr>
          <p:grpSpPr>
            <a:xfrm>
              <a:off x="5140873" y="4810114"/>
              <a:ext cx="1643415" cy="1103943"/>
              <a:chOff x="8021055" y="2858560"/>
              <a:chExt cx="1643415" cy="110394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B30CD2-1DD9-1E9A-DF8C-99409E13FF97}"/>
                  </a:ext>
                </a:extLst>
              </p:cNvPr>
              <p:cNvSpPr/>
              <p:nvPr/>
            </p:nvSpPr>
            <p:spPr>
              <a:xfrm>
                <a:off x="8021055" y="2858560"/>
                <a:ext cx="1643415" cy="110394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/>
                <a:endPara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/>
                <a:endParaRPr lang="en-US" sz="14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AS2</a:t>
                </a:r>
                <a:r>
                  <a:rPr lang="en-US" sz="14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-&gt;</a:t>
                </a:r>
                <a:r>
                  <a:rPr lang="en-US" sz="14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AS4</a:t>
                </a:r>
              </a:p>
              <a:p>
                <a:pPr algn="ctr"/>
                <a:r>
                  <a:rPr lang="en-US" sz="14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(signed AS2)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DE968D-13D8-2CA1-372F-2E35FEA1DB97}"/>
                  </a:ext>
                </a:extLst>
              </p:cNvPr>
              <p:cNvSpPr txBox="1"/>
              <p:nvPr/>
            </p:nvSpPr>
            <p:spPr>
              <a:xfrm>
                <a:off x="8192584" y="2948867"/>
                <a:ext cx="1300356" cy="461665"/>
              </a:xfrm>
              <a:prstGeom prst="rect">
                <a:avLst/>
              </a:prstGeom>
              <a:noFill/>
              <a:ln>
                <a:solidFill>
                  <a:srgbClr val="807F7E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AS1 -&gt; AS2</a:t>
                </a:r>
              </a:p>
              <a:p>
                <a:pPr algn="ctr"/>
                <a:r>
                  <a:rPr lang="en-US" sz="1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(Signed AS1)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109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5032375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BGPsec (RFC8205) 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Challenges</a:t>
            </a:r>
          </a:p>
          <a:p>
            <a:pPr lvl="1"/>
            <a:r>
              <a:rPr lang="en-AU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Cannot jump across non-BGPsec routers/networks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traditional BGP (no BGPsec UPDATE messages)</a:t>
            </a:r>
          </a:p>
          <a:p>
            <a:pPr lvl="1"/>
            <a:r>
              <a:rPr lang="en-AU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Complex crypto &amp; key distribution mechanism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CPU intensive (</a:t>
            </a:r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validate signatures</a:t>
            </a:r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Memory intensive (</a:t>
            </a:r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 prefix BGPsec UPDATE; new attributes to carry signatures and certs/key IDs for every AS in the AS path)</a:t>
            </a:r>
          </a:p>
          <a:p>
            <a:pPr lvl="1"/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Possible hack</a:t>
            </a:r>
          </a:p>
          <a:p>
            <a:pPr lvl="2"/>
            <a:r>
              <a:rPr lang="en-AU" b="1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Routers could generate key pair -&gt; send cert request to RPKI for signing</a:t>
            </a:r>
          </a:p>
          <a:p>
            <a:pPr lvl="1"/>
            <a:r>
              <a:rPr lang="en-AU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Lack of clarity 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distributing the collection of certs required to validate path signature</a:t>
            </a:r>
          </a:p>
        </p:txBody>
      </p:sp>
    </p:spTree>
    <p:extLst>
      <p:ext uri="{BB962C8B-B14F-4D97-AF65-F5344CB8AC3E}">
        <p14:creationId xmlns:p14="http://schemas.microsoft.com/office/powerpoint/2010/main" val="3031095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Route leak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prevention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We already talked whitelist of customer/peer prefixes under IRR filtering</a:t>
            </a:r>
          </a:p>
          <a:p>
            <a:pPr lvl="1"/>
            <a:r>
              <a:rPr lang="en-A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announce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routes/prefixes learned from your peers to other peers</a:t>
            </a:r>
          </a:p>
          <a:p>
            <a:pPr lvl="1"/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Apply max prefix limits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~ doesn’t help against partial leaks.</a:t>
            </a: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1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u="sng" dirty="0" err="1">
                <a:latin typeface="Verdana" panose="020B0604030504040204" pitchFamily="34" charset="0"/>
                <a:ea typeface="Verdana" panose="020B0604030504040204" pitchFamily="34" charset="0"/>
              </a:rPr>
              <a:t>Peerlock</a:t>
            </a:r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-lite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~ </a:t>
            </a:r>
            <a:r>
              <a:rPr lang="en-AU" i="1" dirty="0">
                <a:latin typeface="Verdana" panose="020B0604030504040204" pitchFamily="34" charset="0"/>
                <a:ea typeface="Verdana" panose="020B0604030504040204" pitchFamily="34" charset="0"/>
              </a:rPr>
              <a:t>adapted from Job’s NANOG67 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Wikipedia says [</a:t>
            </a:r>
            <a:r>
              <a:rPr lang="en-AU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7018, 7922, 3320, 3257, 6830, 3356, 2914, 5511, 3491, 1239, 6453, 6762, 1299, 12956, 701, 6461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pPr lvl="3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https://en.wikipedia.org/wiki/Tier_1_network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3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Will you sell transit to these networks?</a:t>
            </a:r>
          </a:p>
          <a:p>
            <a:pPr lvl="3"/>
            <a:r>
              <a:rPr lang="en-A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REJECT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any prefixes you receive from your customers which contains a big network ASN anywhere in the AS_PATH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FDB79-740A-6BC0-5577-569C478BD2DC}"/>
              </a:ext>
            </a:extLst>
          </p:cNvPr>
          <p:cNvSpPr txBox="1"/>
          <p:nvPr/>
        </p:nvSpPr>
        <p:spPr>
          <a:xfrm>
            <a:off x="1866900" y="4953000"/>
            <a:ext cx="8458200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800" dirty="0" err="1">
                <a:effectLst/>
                <a:latin typeface="Courier New" panose="02070309020205020404" pitchFamily="49" charset="0"/>
              </a:rPr>
              <a:t>ip</a:t>
            </a:r>
            <a:r>
              <a:rPr lang="en-AU" sz="1800" dirty="0">
                <a:effectLst/>
                <a:latin typeface="Courier New" panose="02070309020205020404" pitchFamily="49" charset="0"/>
              </a:rPr>
              <a:t> as-path access-list 99 permit \</a:t>
            </a:r>
            <a:br>
              <a:rPr lang="en-AU" sz="1800" dirty="0"/>
            </a:br>
            <a:r>
              <a:rPr lang="en-AU" sz="1800" dirty="0"/>
              <a:t>	</a:t>
            </a:r>
            <a:r>
              <a:rPr lang="en-AU" sz="1800" dirty="0">
                <a:effectLst/>
                <a:latin typeface="Courier New" panose="02070309020205020404" pitchFamily="49" charset="0"/>
              </a:rPr>
              <a:t>_(174|701|1239|1299|2828|2914|3257|3320|3356 \</a:t>
            </a:r>
            <a:br>
              <a:rPr lang="en-AU" sz="1800" dirty="0"/>
            </a:br>
            <a:r>
              <a:rPr lang="en-AU" sz="1800" dirty="0"/>
              <a:t>		</a:t>
            </a:r>
            <a:r>
              <a:rPr lang="en-AU" sz="1800" dirty="0">
                <a:effectLst/>
                <a:latin typeface="Courier New" panose="02070309020205020404" pitchFamily="49" charset="0"/>
              </a:rPr>
              <a:t>|3549|5511|6453|6461|6762|7018|12956)_</a:t>
            </a:r>
          </a:p>
          <a:p>
            <a:br>
              <a:rPr lang="en-AU" sz="1800" dirty="0"/>
            </a:br>
            <a:r>
              <a:rPr lang="en-AU" sz="1800" dirty="0">
                <a:effectLst/>
                <a:latin typeface="Courier New" panose="02070309020205020404" pitchFamily="49" charset="0"/>
              </a:rPr>
              <a:t>route-map </a:t>
            </a:r>
            <a:r>
              <a:rPr lang="en-AU" sz="1800" dirty="0" err="1">
                <a:effectLst/>
                <a:latin typeface="Courier New" panose="02070309020205020404" pitchFamily="49" charset="0"/>
              </a:rPr>
              <a:t>ebgp</a:t>
            </a:r>
            <a:r>
              <a:rPr lang="en-AU" sz="1800" dirty="0">
                <a:effectLst/>
                <a:latin typeface="Courier New" panose="02070309020205020404" pitchFamily="49" charset="0"/>
              </a:rPr>
              <a:t>-customer-in deny 1</a:t>
            </a:r>
            <a:br>
              <a:rPr lang="en-AU" sz="1800" dirty="0"/>
            </a:br>
            <a:r>
              <a:rPr lang="en-AU" sz="1800" dirty="0">
                <a:effectLst/>
                <a:latin typeface="Courier New" panose="02070309020205020404" pitchFamily="49" charset="0"/>
              </a:rPr>
              <a:t>match as-path 99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504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AU" u="sng" dirty="0" err="1">
                <a:latin typeface="Verdana" panose="020B0604030504040204" pitchFamily="34" charset="0"/>
                <a:ea typeface="Verdana" panose="020B0604030504040204" pitchFamily="34" charset="0"/>
              </a:rPr>
              <a:t>Peerlock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~ </a:t>
            </a:r>
            <a:r>
              <a:rPr lang="en-AU" i="1" dirty="0">
                <a:latin typeface="Verdana" panose="020B0604030504040204" pitchFamily="34" charset="0"/>
                <a:ea typeface="Verdana" panose="020B0604030504040204" pitchFamily="34" charset="0"/>
              </a:rPr>
              <a:t>adapted from Job’s NANOG67 talk </a:t>
            </a:r>
          </a:p>
          <a:p>
            <a:pPr lvl="3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Given ASNs A, B, C, D, and E as NTT’s peers. </a:t>
            </a:r>
          </a:p>
          <a:p>
            <a:pPr lvl="3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Peer A subscribes to the </a:t>
            </a:r>
            <a:r>
              <a:rPr lang="en-AU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peerlock</a:t>
            </a:r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idea (Protected ASN) and indicates that peer B is an ”Allowed Upstream”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71F76-B7BE-2788-9857-F205B706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005" y="3432313"/>
            <a:ext cx="6579990" cy="32473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328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38"/>
            <a:ext cx="10515600" cy="5315671"/>
          </a:xfrm>
        </p:spPr>
        <p:txBody>
          <a:bodyPr/>
          <a:lstStyle/>
          <a:p>
            <a:r>
              <a:rPr lang="en-AU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BGP Roles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Update to the BGP OPEN message ~ </a:t>
            </a:r>
            <a:r>
              <a:rPr lang="en-AU" sz="2000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BGP Role Capability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Must be advertised to and received from a peer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If advertised and but not received: SHOULD ignore and establish traditional session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Strict mode: if advertised and not received - REJECT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Roles: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Provider | Customer | Peer | RS | RS-client</a:t>
            </a:r>
          </a:p>
          <a:p>
            <a:pPr lvl="2"/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Allowed relationship pairs: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Provider &lt;-&gt; Customer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Customer &lt;-&gt; Provider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RS &lt;-&gt; RS-Client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RS-Client &lt;-&gt; RS</a:t>
            </a:r>
          </a:p>
          <a:p>
            <a:pPr lvl="3"/>
            <a:r>
              <a:rPr lang="en-AU" sz="16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Peer &lt;-&gt; Peer</a:t>
            </a:r>
          </a:p>
          <a:p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8C6D2-3266-6A83-EB05-8504B0560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324" y="4190000"/>
            <a:ext cx="6737190" cy="1759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C2ABE-6078-5742-16B0-1ACF5B63BA22}"/>
              </a:ext>
            </a:extLst>
          </p:cNvPr>
          <p:cNvSpPr txBox="1"/>
          <p:nvPr/>
        </p:nvSpPr>
        <p:spPr>
          <a:xfrm>
            <a:off x="5958406" y="5932881"/>
            <a:ext cx="60979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https://blog.qrator.net/en/route-leak-prevention-and-detection-rfc9234_162/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33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825625"/>
            <a:ext cx="6477990" cy="4907684"/>
          </a:xfrm>
        </p:spPr>
        <p:txBody>
          <a:bodyPr>
            <a:normAutofit fontScale="85000" lnSpcReduction="1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BGP Roles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Only to Customer (OTC) attribute</a:t>
            </a:r>
          </a:p>
          <a:p>
            <a:pPr lvl="2"/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Optional non-transitive attribute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Ingress procedure:</a:t>
            </a:r>
          </a:p>
          <a:p>
            <a:pPr lvl="2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If a route with the OTC Attribute is received from a Customer or an RS-Client, then it is a route leak and MUST be considered ineligible.</a:t>
            </a:r>
            <a:endParaRPr lang="en-AU" dirty="0"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Egress procedure:</a:t>
            </a:r>
          </a:p>
          <a:p>
            <a:pPr lvl="2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If a route contains the OTC Attribute, it MUST NOT be propagated to Providers, Peers, or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RSes</a:t>
            </a:r>
            <a:endParaRPr lang="en-AU" dirty="0"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13EEC-C4BE-6730-E056-046A0861069E}"/>
              </a:ext>
            </a:extLst>
          </p:cNvPr>
          <p:cNvSpPr txBox="1"/>
          <p:nvPr/>
        </p:nvSpPr>
        <p:spPr>
          <a:xfrm>
            <a:off x="6294913" y="5142103"/>
            <a:ext cx="60979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https://blog.qrator.net/en/route-leak-prevention-and-detection-rfc9234_162/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D794D02-AE9E-7B5F-3790-991FFA20C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11045"/>
              </p:ext>
            </p:extLst>
          </p:nvPr>
        </p:nvGraphicFramePr>
        <p:xfrm>
          <a:off x="6742747" y="3287903"/>
          <a:ext cx="5373053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0143">
                  <a:extLst>
                    <a:ext uri="{9D8B030D-6E8A-4147-A177-3AD203B41FA5}">
                      <a16:colId xmlns:a16="http://schemas.microsoft.com/office/drawing/2014/main" val="2937545885"/>
                    </a:ext>
                  </a:extLst>
                </a:gridCol>
                <a:gridCol w="2208530">
                  <a:extLst>
                    <a:ext uri="{9D8B030D-6E8A-4147-A177-3AD203B41FA5}">
                      <a16:colId xmlns:a16="http://schemas.microsoft.com/office/drawing/2014/main" val="1695240765"/>
                    </a:ext>
                  </a:extLst>
                </a:gridCol>
                <a:gridCol w="2024380">
                  <a:extLst>
                    <a:ext uri="{9D8B030D-6E8A-4147-A177-3AD203B41FA5}">
                      <a16:colId xmlns:a16="http://schemas.microsoft.com/office/drawing/2014/main" val="322913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Solution</a:t>
                      </a:r>
                      <a:endParaRPr lang="en-AU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Status</a:t>
                      </a:r>
                      <a:endParaRPr lang="en-AU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Version</a:t>
                      </a:r>
                      <a:endParaRPr lang="en-AU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3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BIRD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Appeared in 2.0.11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0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FRR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Appeared in 8.4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1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OpenBGPD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7.5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97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Mikrotik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Reduced functionality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Appeared before RFC</a:t>
                      </a:r>
                      <a:endParaRPr lang="en-AU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54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4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ASPA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(AS Provider Authorization)</a:t>
            </a:r>
          </a:p>
          <a:p>
            <a:pPr lvl="2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Looks at malformed AS_PATHs from customers and peers to detect malicious hijacks and route leaks</a:t>
            </a:r>
          </a:p>
          <a:p>
            <a:pPr lvl="2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>
                <a:latin typeface="Verdana" charset="0"/>
                <a:ea typeface="Verdana" charset="0"/>
                <a:cs typeface="Verdana" charset="0"/>
              </a:rPr>
              <a:t>ASPA is a digitally signed object that binds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Verdana" charset="0"/>
                <a:cs typeface="Courier New" panose="02070309020205020404" pitchFamily="49" charset="0"/>
              </a:rPr>
              <a:t>Set of Provider ASNs (SPAS) to a Customer ASN (CAS) for a specific AFI – </a:t>
            </a:r>
            <a:r>
              <a:rPr lang="en-US" i="1" dirty="0">
                <a:latin typeface="Courier New" panose="02070309020205020404" pitchFamily="49" charset="0"/>
                <a:ea typeface="Verdana" charset="0"/>
                <a:cs typeface="Courier New" panose="02070309020205020404" pitchFamily="49" charset="0"/>
              </a:rPr>
              <a:t>signed by the holder of the Customer ASN</a:t>
            </a:r>
          </a:p>
          <a:p>
            <a:pPr lvl="2"/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dirty="0">
                <a:latin typeface="Verdana" charset="0"/>
                <a:ea typeface="Verdana" charset="0"/>
                <a:cs typeface="Verdana" charset="0"/>
              </a:rPr>
              <a:t>For Routing, the ASPA is an attestation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ea typeface="Verdana" charset="0"/>
                <a:cs typeface="Courier New" panose="02070309020205020404" pitchFamily="49" charset="0"/>
              </a:rPr>
              <a:t>that the AS holder (CAS) has authorized the SPAS to propagate its announcements onwards (</a:t>
            </a:r>
            <a:r>
              <a:rPr lang="en-US" dirty="0" err="1">
                <a:latin typeface="Courier New" panose="02070309020205020404" pitchFamily="49" charset="0"/>
                <a:ea typeface="Verdana" charset="0"/>
                <a:cs typeface="Courier New" panose="02070309020205020404" pitchFamily="49" charset="0"/>
              </a:rPr>
              <a:t>upstreams</a:t>
            </a:r>
            <a:r>
              <a:rPr lang="en-US" dirty="0">
                <a:latin typeface="Courier New" panose="02070309020205020404" pitchFamily="49" charset="0"/>
                <a:ea typeface="Verdana" charset="0"/>
                <a:cs typeface="Courier New" panose="02070309020205020404" pitchFamily="49" charset="0"/>
              </a:rPr>
              <a:t>/peers)</a:t>
            </a:r>
            <a:endParaRPr lang="en-AU" dirty="0"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  <a:p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ASPA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(AS Provider Authorization) object</a:t>
            </a:r>
          </a:p>
          <a:p>
            <a:pPr marL="0" indent="0">
              <a:buNone/>
            </a:pPr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AU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	ASPA := {</a:t>
            </a:r>
          </a:p>
          <a:p>
            <a:pPr marL="0" indent="0">
              <a:buNone/>
            </a:pPr>
            <a:r>
              <a:rPr lang="en-AU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		customer_asn </a:t>
            </a:r>
            <a:r>
              <a:rPr lang="en-AU" sz="2000" i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(signer)</a:t>
            </a:r>
          </a:p>
          <a:p>
            <a:pPr marL="0" indent="0">
              <a:buNone/>
            </a:pPr>
            <a:r>
              <a:rPr lang="en-AU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		providers </a:t>
            </a:r>
            <a:r>
              <a:rPr lang="en-AU" sz="2000" i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(authorized to propagate to peers/</a:t>
            </a:r>
            <a:r>
              <a:rPr lang="en-AU" sz="2000" i="1" dirty="0" err="1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upstreams</a:t>
            </a:r>
            <a:r>
              <a:rPr lang="en-AU" sz="2000" i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AU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		AFI </a:t>
            </a:r>
            <a:r>
              <a:rPr lang="en-AU" sz="2000" i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(IPv4/IPv6)</a:t>
            </a:r>
          </a:p>
          <a:p>
            <a:pPr marL="0" indent="0">
              <a:buNone/>
            </a:pPr>
            <a:r>
              <a:rPr lang="en-AU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352051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Pair Verification (AS1, AS2)</a:t>
            </a:r>
          </a:p>
          <a:p>
            <a:pPr lvl="2"/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Retrieve cryptographically valid ASPA in a selected AFI with a customer value of AS1. </a:t>
            </a:r>
          </a:p>
          <a:p>
            <a:pPr lvl="2"/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If there is no valid ASPA record for AS1 the procedure exits with an outcome of </a:t>
            </a:r>
            <a:r>
              <a:rPr lang="en-AU" b="1" i="1" dirty="0">
                <a:solidFill>
                  <a:schemeClr val="accent2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unknown</a:t>
            </a:r>
          </a:p>
          <a:p>
            <a:pPr lvl="2"/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If AS2 is included in the SPAS, then the procedure exits with an outcome of </a:t>
            </a:r>
            <a:r>
              <a:rPr lang="en-AU" b="1" i="1" dirty="0">
                <a:solidFill>
                  <a:srgbClr val="00B05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valid</a:t>
            </a:r>
          </a:p>
          <a:p>
            <a:pPr lvl="2"/>
            <a:r>
              <a:rPr lang="en-AU" i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Otherwise, the procedure exits with an outcome of </a:t>
            </a:r>
            <a:r>
              <a:rPr lang="en-AU" b="1" i="1" dirty="0">
                <a:solidFill>
                  <a:srgbClr val="FF0000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invalid</a:t>
            </a:r>
          </a:p>
        </p:txBody>
      </p:sp>
    </p:spTree>
    <p:extLst>
      <p:ext uri="{BB962C8B-B14F-4D97-AF65-F5344CB8AC3E}">
        <p14:creationId xmlns:p14="http://schemas.microsoft.com/office/powerpoint/2010/main" val="90119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Headlines/Incidents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78C6A-A361-26EB-7BB0-8F0E9642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7638"/>
            <a:ext cx="5824537" cy="2083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82045D-5D6F-EDEF-BB7F-BC8E469B4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61" y="3442774"/>
            <a:ext cx="3790950" cy="3051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EFC4CF-96B5-AD9B-A12C-E8E86064C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937" y="1415329"/>
            <a:ext cx="5110882" cy="2920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29533-5753-5DD5-0932-09ADA2008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167" y="3278888"/>
            <a:ext cx="3570095" cy="3214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7E3DC3-E496-9C61-62F8-20B4E0A73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872" y="3886200"/>
            <a:ext cx="2824882" cy="2367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200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ASPA in ACTION - 26 January’23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EA346D-13F3-6046-C3FC-FC84674048AC}"/>
              </a:ext>
            </a:extLst>
          </p:cNvPr>
          <p:cNvGrpSpPr/>
          <p:nvPr/>
        </p:nvGrpSpPr>
        <p:grpSpPr>
          <a:xfrm>
            <a:off x="457200" y="2514600"/>
            <a:ext cx="11492127" cy="3250306"/>
            <a:chOff x="353884" y="3055063"/>
            <a:chExt cx="11492127" cy="32503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5CF2BB-EC0B-4A32-0AAD-6E0C91B5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884" y="3055063"/>
              <a:ext cx="6918365" cy="3250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427875-C518-023A-9F95-FF2F3A9E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31" y="3423197"/>
              <a:ext cx="5481452" cy="12247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43DA7F-49F7-2A97-A0BA-17E06265A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1131" y="4708066"/>
              <a:ext cx="5514880" cy="949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B5C48D-F9E2-A37A-B9CB-C2BF232F02E4}"/>
              </a:ext>
            </a:extLst>
          </p:cNvPr>
          <p:cNvSpPr txBox="1"/>
          <p:nvPr/>
        </p:nvSpPr>
        <p:spPr>
          <a:xfrm>
            <a:off x="2286000" y="5909273"/>
            <a:ext cx="7923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https://www.manrs.org/2023/02/unpacking-the-first-route-leak-prevented-by-aspa/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0451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Puzzle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9372"/>
          </a:xfrm>
        </p:spPr>
        <p:txBody>
          <a:bodyPr>
            <a:normAutofit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ASPA ~ Timeline [</a:t>
            </a:r>
            <a:r>
              <a:rPr lang="en-AU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BGP, RP, RTR, Signer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CB0B28-B031-3D67-13F5-396E02168A7E}"/>
              </a:ext>
            </a:extLst>
          </p:cNvPr>
          <p:cNvSpPr txBox="1"/>
          <p:nvPr/>
        </p:nvSpPr>
        <p:spPr>
          <a:xfrm>
            <a:off x="2395942" y="5792791"/>
            <a:ext cx="74398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https://www.manrs.org/2023/05/estimating-the-timeline-for-aspa-deployment/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C49695-605F-B416-FBC2-9772D0A7E1A2}"/>
              </a:ext>
            </a:extLst>
          </p:cNvPr>
          <p:cNvGrpSpPr/>
          <p:nvPr/>
        </p:nvGrpSpPr>
        <p:grpSpPr>
          <a:xfrm>
            <a:off x="1278360" y="2474997"/>
            <a:ext cx="9543456" cy="3244630"/>
            <a:chOff x="1200743" y="2474997"/>
            <a:chExt cx="9543456" cy="32446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016F62-B19D-8E71-7B61-7750364437F4}"/>
                </a:ext>
              </a:extLst>
            </p:cNvPr>
            <p:cNvSpPr txBox="1"/>
            <p:nvPr/>
          </p:nvSpPr>
          <p:spPr>
            <a:xfrm>
              <a:off x="1248212" y="291520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2023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ADAA09-6834-8763-DB58-5639DE1DEB40}"/>
                </a:ext>
              </a:extLst>
            </p:cNvPr>
            <p:cNvSpPr txBox="1"/>
            <p:nvPr/>
          </p:nvSpPr>
          <p:spPr>
            <a:xfrm>
              <a:off x="2308386" y="2474997"/>
              <a:ext cx="843581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AU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OpenBSD </a:t>
              </a:r>
              <a:r>
                <a:rPr lang="en-AU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rpki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-client and </a:t>
              </a:r>
              <a:r>
                <a:rPr lang="en-AU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OpenBGPD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Routinator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Krill and RTRTR, </a:t>
              </a:r>
              <a:r>
                <a:rPr lang="en-AU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StayRTR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AU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rpki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-prover, and RIPE NCC have either released ASPA-capable software or are in advanced stages to do so.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APNIC signer demo - 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  <a:hlinkClick r:id="rId3"/>
                </a:rPr>
                <a:t>https://github.com/APNIC-net/rpki-aspa-demo</a:t>
              </a: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2C4467-7A12-6669-CF56-747078F52FBF}"/>
                </a:ext>
              </a:extLst>
            </p:cNvPr>
            <p:cNvSpPr txBox="1"/>
            <p:nvPr/>
          </p:nvSpPr>
          <p:spPr>
            <a:xfrm>
              <a:off x="1208619" y="395522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2024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AA9E3C-DE39-BB7F-E63F-FD7BC1237406}"/>
                </a:ext>
              </a:extLst>
            </p:cNvPr>
            <p:cNvSpPr txBox="1"/>
            <p:nvPr/>
          </p:nvSpPr>
          <p:spPr>
            <a:xfrm>
              <a:off x="2308387" y="3823338"/>
              <a:ext cx="787986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6-10 months for IETF to ratify ASPA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SIDROPS in later stages of specifying the ASPA standard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Tom Harrison (APNIC RPKI Lead):  will start hosted in 2024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AC2BE0-CF9D-670C-A132-039188CFB9F0}"/>
                </a:ext>
              </a:extLst>
            </p:cNvPr>
            <p:cNvSpPr txBox="1"/>
            <p:nvPr/>
          </p:nvSpPr>
          <p:spPr>
            <a:xfrm>
              <a:off x="1200743" y="463698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971F3A-039C-500A-7C00-706F719742FF}"/>
                </a:ext>
              </a:extLst>
            </p:cNvPr>
            <p:cNvSpPr txBox="1"/>
            <p:nvPr/>
          </p:nvSpPr>
          <p:spPr>
            <a:xfrm>
              <a:off x="2308387" y="4745355"/>
              <a:ext cx="78798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RIRs make Signers available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E242AB-0038-C2B8-78D0-32A2F5BAE3CB}"/>
                </a:ext>
              </a:extLst>
            </p:cNvPr>
            <p:cNvSpPr txBox="1"/>
            <p:nvPr/>
          </p:nvSpPr>
          <p:spPr>
            <a:xfrm>
              <a:off x="1200743" y="526185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2026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8AEEC4-5972-BC54-872E-A4D87D7DF32E}"/>
                </a:ext>
              </a:extLst>
            </p:cNvPr>
            <p:cNvSpPr txBox="1"/>
            <p:nvPr/>
          </p:nvSpPr>
          <p:spPr>
            <a:xfrm>
              <a:off x="2308386" y="5348214"/>
              <a:ext cx="78798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COTS BGP Speakers implementations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F8191F-AFA9-4E3B-7342-6BEE4831B73B}"/>
                </a:ext>
              </a:extLst>
            </p:cNvPr>
            <p:cNvSpPr/>
            <p:nvPr/>
          </p:nvSpPr>
          <p:spPr>
            <a:xfrm>
              <a:off x="2162175" y="2685349"/>
              <a:ext cx="8315325" cy="984001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9754D64-0E6E-B2C5-E73D-2247EF67BB2D}"/>
                </a:ext>
              </a:extLst>
            </p:cNvPr>
            <p:cNvSpPr/>
            <p:nvPr/>
          </p:nvSpPr>
          <p:spPr>
            <a:xfrm>
              <a:off x="2162175" y="3823322"/>
              <a:ext cx="8315324" cy="738665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A30694C-DE70-8E4B-0968-50814122DB2B}"/>
                </a:ext>
              </a:extLst>
            </p:cNvPr>
            <p:cNvSpPr/>
            <p:nvPr/>
          </p:nvSpPr>
          <p:spPr>
            <a:xfrm>
              <a:off x="2152649" y="4677670"/>
              <a:ext cx="8315324" cy="43034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E8AA52-B198-3802-9F50-04C34791C271}"/>
                </a:ext>
              </a:extLst>
            </p:cNvPr>
            <p:cNvSpPr/>
            <p:nvPr/>
          </p:nvSpPr>
          <p:spPr>
            <a:xfrm>
              <a:off x="2152649" y="5289285"/>
              <a:ext cx="8315324" cy="43034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9472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8736-FAC1-6FD5-DDBB-1754E988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Need Help?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B210-14A5-B1F9-5153-DE5A9F03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610600" cy="4525963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Want to learn more about: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crafting route filters,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securing Internet routing best practices/tools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RPKI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ROV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MANRS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Refer to NSRC’s free training videos at: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  <a:hlinkClick r:id="rId2"/>
            </a:endParaRP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https://learn.nsrc.org/bgp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76978-271F-B579-CAC3-D21143EF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346325"/>
            <a:ext cx="4648200" cy="26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4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Troubleshooting Tools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35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How/where do engineers, researchers, and analysts find the data about the incidents discussed so far?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Many network operators (ISPs) run their own looking glass.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Many of us rely on globally distributed collectors like:</a:t>
            </a:r>
          </a:p>
          <a:p>
            <a:pPr lvl="2"/>
            <a:r>
              <a:rPr lang="en-US" u="sng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RouteViews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(the original looking glass since 1995), and</a:t>
            </a:r>
          </a:p>
          <a:p>
            <a:pPr lvl="2"/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RIPE’s RIS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(routing information service)</a:t>
            </a:r>
          </a:p>
        </p:txBody>
      </p:sp>
    </p:spTree>
    <p:extLst>
      <p:ext uri="{BB962C8B-B14F-4D97-AF65-F5344CB8AC3E}">
        <p14:creationId xmlns:p14="http://schemas.microsoft.com/office/powerpoint/2010/main" val="191311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825625"/>
            <a:ext cx="9410699" cy="483235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 collaborative router looking glass to share BGP views among network operators and researchers.</a:t>
            </a:r>
          </a:p>
          <a:p>
            <a:pPr lvl="3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lvl="2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RouteViews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was founded at the University of Oregon’s Advanced Network Technology Center (ANTC) in 1995. Data archives (</a:t>
            </a:r>
            <a:r>
              <a:rPr lang="en-US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every 2 hours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) began in 1997 and amount to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TBs (compressed) today.</a:t>
            </a:r>
          </a:p>
          <a:p>
            <a:pPr lvl="3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lvl="2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group is currently led by the Network Startup Resource Center (NSRC) group engineering team at the University of Oregon.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355;p1">
            <a:extLst>
              <a:ext uri="{FF2B5EF4-FFF2-40B4-BE49-F238E27FC236}">
                <a16:creationId xmlns:a16="http://schemas.microsoft.com/office/drawing/2014/main" id="{59F5D295-89B9-4264-5271-E9451DA7B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4976" y="2988838"/>
            <a:ext cx="1488824" cy="1678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03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8323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Originally conceived in 1995 as a tool for Internet Operators to look at the BGP table from different locations/backbones around the world to </a:t>
            </a:r>
            <a:r>
              <a:rPr lang="en-US" u="sng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troubleshoot 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u="sng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/>
            <a:r>
              <a:rPr lang="en-US" i="1" dirty="0">
                <a:solidFill>
                  <a:srgbClr val="222222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reachability, hijacks, peer visibility, mass withdrawals, and RPKI status</a:t>
            </a:r>
          </a:p>
          <a:p>
            <a:pPr lvl="2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27-year data-set of BGP information archived by </a:t>
            </a:r>
            <a:r>
              <a:rPr lang="en-US" dirty="0" err="1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since 1997 has become an invaluable research resource</a:t>
            </a:r>
          </a:p>
          <a:p>
            <a:pPr lvl="3"/>
            <a:r>
              <a:rPr lang="en-US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 has been used in over 1000 research papers.</a:t>
            </a:r>
          </a:p>
          <a:p>
            <a:pPr lvl="3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http://www.routeviews.org/routeviews/index.php/papers/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9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45E48-1D1B-CC22-953A-9C0BC740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1515152"/>
            <a:ext cx="6210300" cy="5130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61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Collector Map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C3978-75FC-1B64-B00B-883F70282B75}"/>
              </a:ext>
            </a:extLst>
          </p:cNvPr>
          <p:cNvSpPr txBox="1"/>
          <p:nvPr/>
        </p:nvSpPr>
        <p:spPr>
          <a:xfrm>
            <a:off x="3886200" y="4724400"/>
            <a:ext cx="45339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http://www.routeviews.org/routeviews/index.php/map/</a:t>
            </a:r>
            <a:r>
              <a:rPr lang="en-AU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53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Peering with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801350" cy="483235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 full table (if you can)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 default routes</a:t>
            </a:r>
            <a:endParaRPr lang="en-AU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AU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 NULL routes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 RFC1981 addresses</a:t>
            </a:r>
          </a:p>
          <a:p>
            <a:pPr lvl="1"/>
            <a:r>
              <a:rPr lang="en-US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don’t accept/want ADD-PATH (TX/RX)</a:t>
            </a:r>
          </a:p>
          <a:p>
            <a:pPr lvl="1"/>
            <a:r>
              <a:rPr lang="en-US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RouteViews</a:t>
            </a:r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don’t send routes to you (ONLY collects)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peering with multi-hop collectors, set </a:t>
            </a:r>
            <a:r>
              <a:rPr lang="en-US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ebgp-multihop</a:t>
            </a:r>
            <a:endParaRPr lang="en-US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77FD5-CE0B-FB2C-D865-1EA7B357040E}"/>
              </a:ext>
            </a:extLst>
          </p:cNvPr>
          <p:cNvSpPr txBox="1"/>
          <p:nvPr/>
        </p:nvSpPr>
        <p:spPr>
          <a:xfrm>
            <a:off x="838200" y="5791200"/>
            <a:ext cx="1087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https://www.routeviews.org/routeviews/index.php/peering-request-form/</a:t>
            </a: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884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8E0793-7AA4-3AB3-2735-E021540D9D88}"/>
              </a:ext>
            </a:extLst>
          </p:cNvPr>
          <p:cNvSpPr txBox="1">
            <a:spLocks/>
          </p:cNvSpPr>
          <p:nvPr/>
        </p:nvSpPr>
        <p:spPr>
          <a:xfrm>
            <a:off x="695325" y="762000"/>
            <a:ext cx="10801350" cy="40386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6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ctr">
              <a:buNone/>
            </a:pPr>
            <a:r>
              <a:rPr lang="en-AU" sz="5000" b="1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khàawp</a:t>
            </a:r>
            <a:r>
              <a:rPr lang="en-AU" sz="50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Khun </a:t>
            </a:r>
            <a:r>
              <a:rPr lang="en-AU" sz="5000" b="1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K</a:t>
            </a:r>
            <a:r>
              <a:rPr lang="en-AU" sz="50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ráp</a:t>
            </a:r>
            <a:endParaRPr lang="en-US" sz="5000" b="1" kern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457200" lvl="1" indent="0" algn="ctr">
              <a:buNone/>
            </a:pPr>
            <a:r>
              <a:rPr lang="th-TH" sz="5000" b="1" dirty="0">
                <a:latin typeface="Verdana" panose="020B0604030504040204" pitchFamily="34" charset="0"/>
                <a:ea typeface="Verdana" panose="020B0604030504040204" pitchFamily="34" charset="0"/>
              </a:rPr>
              <a:t>ขอบคุณ ครับ</a:t>
            </a:r>
            <a:r>
              <a:rPr lang="en-US" sz="5000" b="1" kern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457200" lvl="1" indent="0" algn="ctr">
              <a:buNone/>
            </a:pPr>
            <a:endParaRPr lang="en-US" sz="5000" b="1" kern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E7E62-ADE1-42E8-8923-A52107E8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19" y="2798553"/>
            <a:ext cx="2900362" cy="28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NO ONE is in charge?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No single authority point for the Internet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No REFERENCE point for what’s RIGHT in routing</a:t>
            </a:r>
          </a:p>
        </p:txBody>
      </p:sp>
    </p:spTree>
    <p:extLst>
      <p:ext uri="{BB962C8B-B14F-4D97-AF65-F5344CB8AC3E}">
        <p14:creationId xmlns:p14="http://schemas.microsoft.com/office/powerpoint/2010/main" val="36213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Routing works by RUMOUR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TELL what you know to your neighbours/LEARN what your neighbours know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Assume everyone is CORRECT/HONEST</a:t>
            </a:r>
          </a:p>
          <a:p>
            <a:pPr lvl="2"/>
            <a:r>
              <a:rPr lang="en-AU" i="1" dirty="0">
                <a:latin typeface="Verdana" panose="020B0604030504040204" pitchFamily="34" charset="0"/>
                <a:ea typeface="Verdana" panose="020B0604030504040204" pitchFamily="34" charset="0"/>
              </a:rPr>
              <a:t>Is the originating network the rightful owner?</a:t>
            </a:r>
          </a:p>
        </p:txBody>
      </p:sp>
    </p:spTree>
    <p:extLst>
      <p:ext uri="{BB962C8B-B14F-4D97-AF65-F5344CB8AC3E}">
        <p14:creationId xmlns:p14="http://schemas.microsoft.com/office/powerpoint/2010/main" val="68785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Routing works in REVERSE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What you TELL others (outbound adv) affects inbound traffic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What you TRUST and ACCEPT (inbound adv) affects outbound traffic</a:t>
            </a:r>
          </a:p>
        </p:txBody>
      </p:sp>
    </p:spTree>
    <p:extLst>
      <p:ext uri="{BB962C8B-B14F-4D97-AF65-F5344CB8AC3E}">
        <p14:creationId xmlns:p14="http://schemas.microsoft.com/office/powerpoint/2010/main" val="352862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And sadly, there is </a:t>
            </a:r>
            <a:r>
              <a:rPr lang="en-A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EVIL (E-bit)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bit</a:t>
            </a:r>
          </a:p>
          <a:p>
            <a:pPr lvl="1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RFC3514 was a humorous attempt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lvl="2"/>
            <a:endParaRPr lang="en-AU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lvl="2"/>
            <a:endParaRPr lang="en-AU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Since a bad routing update does not identify itself as BAD:</a:t>
            </a:r>
          </a:p>
          <a:p>
            <a:pPr lvl="1"/>
            <a:r>
              <a:rPr lang="en-AU" i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Can we identify GOOD updates?</a:t>
            </a:r>
          </a:p>
          <a:p>
            <a:pPr lvl="1"/>
            <a:r>
              <a:rPr lang="en-AU" i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How do we identify what is GOOD?</a:t>
            </a:r>
            <a:endParaRPr lang="en-A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6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Identifying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Back to basics - can we use Digital Signatures to convey the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Authority to use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lvl="1"/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Private key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Authority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, and</a:t>
            </a:r>
          </a:p>
          <a:p>
            <a:pPr lvl="1"/>
            <a:r>
              <a:rPr lang="en-AU" u="sng" dirty="0">
                <a:latin typeface="Verdana" panose="020B0604030504040204" pitchFamily="34" charset="0"/>
                <a:ea typeface="Verdana" panose="020B0604030504040204" pitchFamily="34" charset="0"/>
              </a:rPr>
              <a:t>Public key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validate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A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Authority</a:t>
            </a: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AU" i="1" u="sng" dirty="0">
                <a:latin typeface="Verdana" panose="020B0604030504040204" pitchFamily="34" charset="0"/>
                <a:ea typeface="Verdana" panose="020B0604030504040204" pitchFamily="34" charset="0"/>
              </a:rPr>
              <a:t>If the holder of the resource has the private key, it can sign/authorise the use of the resource(s)!</a:t>
            </a:r>
          </a:p>
        </p:txBody>
      </p:sp>
    </p:spTree>
    <p:extLst>
      <p:ext uri="{BB962C8B-B14F-4D97-AF65-F5344CB8AC3E}">
        <p14:creationId xmlns:p14="http://schemas.microsoft.com/office/powerpoint/2010/main" val="234312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0BE0-BD42-E3DC-5CCE-B6798454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Identifying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90A9-FFC2-F49D-B60A-F7990E0E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3069"/>
          </a:xfrm>
        </p:spPr>
        <p:txBody>
          <a:bodyPr/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Ok, let us use digital signatures, but how do we establish TRUST in this framework?</a:t>
            </a:r>
          </a:p>
          <a:p>
            <a:pPr lvl="1"/>
            <a:r>
              <a:rPr lang="en-AU" i="1" dirty="0">
                <a:latin typeface="Courier"/>
                <a:ea typeface="Verdana" panose="020B0604030504040204" pitchFamily="34" charset="0"/>
                <a:cs typeface="Courier New" panose="02070309020205020404" pitchFamily="49" charset="0"/>
              </a:rPr>
              <a:t>Follow the numbered resource allocation hierarchy</a:t>
            </a:r>
            <a:endParaRPr lang="en-AU" dirty="0">
              <a:latin typeface="Courier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772CE8-3BCF-E7D7-98BA-7DFDED432420}"/>
              </a:ext>
            </a:extLst>
          </p:cNvPr>
          <p:cNvGrpSpPr/>
          <p:nvPr/>
        </p:nvGrpSpPr>
        <p:grpSpPr>
          <a:xfrm>
            <a:off x="2172926" y="3405400"/>
            <a:ext cx="7846148" cy="2865350"/>
            <a:chOff x="1262212" y="3394365"/>
            <a:chExt cx="7846148" cy="286535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0DC9707-F55D-44E7-FC53-AAA7A7870AA1}"/>
                </a:ext>
              </a:extLst>
            </p:cNvPr>
            <p:cNvSpPr/>
            <p:nvPr/>
          </p:nvSpPr>
          <p:spPr>
            <a:xfrm>
              <a:off x="1450944" y="5755326"/>
              <a:ext cx="1085705" cy="50438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ISP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E8592F4-E2BF-B996-09B2-2D0DBB3231BF}"/>
                </a:ext>
              </a:extLst>
            </p:cNvPr>
            <p:cNvSpPr/>
            <p:nvPr/>
          </p:nvSpPr>
          <p:spPr>
            <a:xfrm>
              <a:off x="7711329" y="5725829"/>
              <a:ext cx="1085705" cy="50438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ISP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F43705B-F660-5FDF-8625-6303AC44EB2E}"/>
                </a:ext>
              </a:extLst>
            </p:cNvPr>
            <p:cNvSpPr/>
            <p:nvPr/>
          </p:nvSpPr>
          <p:spPr>
            <a:xfrm>
              <a:off x="3244645" y="4885355"/>
              <a:ext cx="2104712" cy="50438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National IRs 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164A89-E637-4CF2-4F6F-5D1F8C74F4B2}"/>
                </a:ext>
              </a:extLst>
            </p:cNvPr>
            <p:cNvSpPr/>
            <p:nvPr/>
          </p:nvSpPr>
          <p:spPr>
            <a:xfrm>
              <a:off x="3353875" y="3394365"/>
              <a:ext cx="5484248" cy="79936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Regional Internet Registries (RIRs) </a:t>
              </a:r>
              <a:endParaRPr lang="en-AU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E82307-5782-DFA5-1CBD-EA0DE583729F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 flipH="1">
              <a:off x="4207589" y="4266483"/>
              <a:ext cx="1034233" cy="2759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9EC916-ABBC-7C33-34FE-80C5F8F4BBF7}"/>
                </a:ext>
              </a:extLst>
            </p:cNvPr>
            <p:cNvSpPr/>
            <p:nvPr/>
          </p:nvSpPr>
          <p:spPr>
            <a:xfrm>
              <a:off x="5241822" y="4048201"/>
              <a:ext cx="1708355" cy="43656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CERT (CA)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510CBD-C490-F97F-DBF6-E388BB6111F3}"/>
                </a:ext>
              </a:extLst>
            </p:cNvPr>
            <p:cNvSpPr/>
            <p:nvPr/>
          </p:nvSpPr>
          <p:spPr>
            <a:xfrm>
              <a:off x="3353411" y="4542458"/>
              <a:ext cx="1708355" cy="43656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CERT (CA)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7DE6D2-4477-EDA5-BE35-A68E8304BBE0}"/>
                </a:ext>
              </a:extLst>
            </p:cNvPr>
            <p:cNvSpPr/>
            <p:nvPr/>
          </p:nvSpPr>
          <p:spPr>
            <a:xfrm>
              <a:off x="7400005" y="5399165"/>
              <a:ext cx="1708355" cy="43656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CERT (EE)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F31630-B2B7-6A88-81E9-A729ED59F3FB}"/>
                </a:ext>
              </a:extLst>
            </p:cNvPr>
            <p:cNvCxnSpPr>
              <a:cxnSpLocks/>
              <a:stCxn id="10" idx="5"/>
              <a:endCxn id="15" idx="0"/>
            </p:cNvCxnSpPr>
            <p:nvPr/>
          </p:nvCxnSpPr>
          <p:spPr>
            <a:xfrm>
              <a:off x="6699994" y="4420832"/>
              <a:ext cx="1554189" cy="9783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B5506F-EE9F-9C62-0A4F-D48CD88314EF}"/>
                </a:ext>
              </a:extLst>
            </p:cNvPr>
            <p:cNvSpPr/>
            <p:nvPr/>
          </p:nvSpPr>
          <p:spPr>
            <a:xfrm>
              <a:off x="1262212" y="5399165"/>
              <a:ext cx="1708355" cy="43656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CERT (EE)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2204EDF-400A-B8A6-1C65-3101D959F59D}"/>
                </a:ext>
              </a:extLst>
            </p:cNvPr>
            <p:cNvCxnSpPr>
              <a:cxnSpLocks/>
              <a:stCxn id="13" idx="2"/>
              <a:endCxn id="25" idx="0"/>
            </p:cNvCxnSpPr>
            <p:nvPr/>
          </p:nvCxnSpPr>
          <p:spPr>
            <a:xfrm flipH="1">
              <a:off x="2116390" y="4760740"/>
              <a:ext cx="1237021" cy="6384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1412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24931</TotalTime>
  <Words>2256</Words>
  <Application>Microsoft Macintosh PowerPoint</Application>
  <PresentationFormat>Widescreen</PresentationFormat>
  <Paragraphs>398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</vt:lpstr>
      <vt:lpstr>Courier New</vt:lpstr>
      <vt:lpstr>Gill Sans MT</vt:lpstr>
      <vt:lpstr>Menlo</vt:lpstr>
      <vt:lpstr>Verdana</vt:lpstr>
      <vt:lpstr>Default Design</vt:lpstr>
      <vt:lpstr>Securing Internet Routing:  The Puzzle Pieces</vt:lpstr>
      <vt:lpstr>Acknowledgment</vt:lpstr>
      <vt:lpstr>Headlines/Incidents</vt:lpstr>
      <vt:lpstr>WHY</vt:lpstr>
      <vt:lpstr>WHY</vt:lpstr>
      <vt:lpstr>WHY</vt:lpstr>
      <vt:lpstr>WHY</vt:lpstr>
      <vt:lpstr>Identifying GOOD</vt:lpstr>
      <vt:lpstr>Identifying GOOD</vt:lpstr>
      <vt:lpstr>Puzzle Pieces</vt:lpstr>
      <vt:lpstr>Puzzle Pieces</vt:lpstr>
      <vt:lpstr>Puzzle Pieces</vt:lpstr>
      <vt:lpstr>Puzzle Pieces</vt:lpstr>
      <vt:lpstr>Aside – IRR improvements</vt:lpstr>
      <vt:lpstr>Aside – IRR improvements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Puzzle Pieces</vt:lpstr>
      <vt:lpstr>Need Help?</vt:lpstr>
      <vt:lpstr>Troubleshooting Tools</vt:lpstr>
      <vt:lpstr>RouteViews</vt:lpstr>
      <vt:lpstr>Why RouteViews?</vt:lpstr>
      <vt:lpstr>RouteViews Collector Map</vt:lpstr>
      <vt:lpstr>Peering with RouteViews</vt:lpstr>
      <vt:lpstr>PowerPoint Presentation</vt:lpstr>
    </vt:vector>
  </TitlesOfParts>
  <Manager/>
  <Company>Network Startup Resource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subject/>
  <dc:creator>Tashi Phuntsho</dc:creator>
  <cp:keywords/>
  <dc:description>Template for NSRC workshop presentations</dc:description>
  <cp:lastModifiedBy>Tashi Phuntsho</cp:lastModifiedBy>
  <cp:revision>434</cp:revision>
  <dcterms:created xsi:type="dcterms:W3CDTF">2015-09-02T22:59:13Z</dcterms:created>
  <dcterms:modified xsi:type="dcterms:W3CDTF">2024-05-28T07:10:17Z</dcterms:modified>
  <cp:category/>
</cp:coreProperties>
</file>