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5" r:id="rId2"/>
    <p:sldId id="1049" r:id="rId3"/>
    <p:sldId id="293" r:id="rId4"/>
    <p:sldId id="1078" r:id="rId5"/>
    <p:sldId id="294" r:id="rId6"/>
    <p:sldId id="1070" r:id="rId7"/>
    <p:sldId id="288" r:id="rId8"/>
    <p:sldId id="289" r:id="rId9"/>
    <p:sldId id="1047" r:id="rId10"/>
    <p:sldId id="1053" r:id="rId11"/>
    <p:sldId id="1054" r:id="rId12"/>
    <p:sldId id="1081" r:id="rId13"/>
    <p:sldId id="1026" r:id="rId14"/>
    <p:sldId id="1066" r:id="rId15"/>
    <p:sldId id="1067" r:id="rId16"/>
    <p:sldId id="1065" r:id="rId17"/>
    <p:sldId id="1080" r:id="rId18"/>
    <p:sldId id="1027" r:id="rId19"/>
    <p:sldId id="1028" r:id="rId20"/>
    <p:sldId id="1063" r:id="rId21"/>
    <p:sldId id="1056" r:id="rId22"/>
    <p:sldId id="1057" r:id="rId23"/>
    <p:sldId id="1082" r:id="rId24"/>
    <p:sldId id="291" r:id="rId25"/>
    <p:sldId id="1077" r:id="rId26"/>
    <p:sldId id="1059" r:id="rId27"/>
    <p:sldId id="1048" r:id="rId28"/>
    <p:sldId id="1050" r:id="rId29"/>
    <p:sldId id="1051" r:id="rId30"/>
    <p:sldId id="1052" r:id="rId31"/>
    <p:sldId id="1060" r:id="rId32"/>
    <p:sldId id="1061" r:id="rId33"/>
    <p:sldId id="1064" r:id="rId34"/>
    <p:sldId id="1025" r:id="rId35"/>
    <p:sldId id="1062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33" autoAdjust="0"/>
    <p:restoredTop sz="94681"/>
  </p:normalViewPr>
  <p:slideViewPr>
    <p:cSldViewPr>
      <p:cViewPr varScale="1">
        <p:scale>
          <a:sx n="112" d="100"/>
          <a:sy n="112" d="100"/>
        </p:scale>
        <p:origin x="208" y="8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1FB50-C8B6-1C41-A2B4-45DA577871FA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EADA55-DE41-3F4C-893B-416EDE83C83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G" dirty="0"/>
              <a:t>- we were using keepalived as the load balancer</a:t>
            </a:r>
          </a:p>
          <a:p>
            <a:r>
              <a:rPr lang="en-UG"/>
              <a:t>- we were using openBMPD as the BMP collector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FB50-C8B6-1C41-A2B4-45DA577871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de6155f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2de6155f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2de6155f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82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5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6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6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ayout" userDrawn="1">
  <p:cSld name="2 Column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4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46F52FB-91A2-9670-307B-A3577123B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9A5AE705-0785-0E46-79A8-A8431E5225E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648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86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1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73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UOsignature">
            <a:extLst>
              <a:ext uri="{FF2B5EF4-FFF2-40B4-BE49-F238E27FC236}">
                <a16:creationId xmlns:a16="http://schemas.microsoft.com/office/drawing/2014/main" id="{6BAC7FC3-4AED-4C49-ADBB-860A48281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2950"/>
            <a:ext cx="2514599" cy="4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4B159-487E-774C-88AE-19CDF3F1E70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40298"/>
            <a:ext cx="12192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37673E1D-0E0D-0420-B3BF-AB9565438AE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0" y="4401310"/>
            <a:ext cx="707059" cy="74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  <p:sldLayoutId id="214748366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8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8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ＭＳ Ｐゴシック" pitchFamily="-8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ＭＳ Ｐゴシック" pitchFamily="-8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rrouting.org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rrouting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api.routeviews.org/docs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fasterdata.es.net/host-tuning/linux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uteviews.org/routeviews/index.php/supporter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120399" TargetMode="External"/><Relationship Id="rId2" Type="http://schemas.openxmlformats.org/officeDocument/2006/relationships/hyperlink" Target="https://www.nsf.gov/awardsearch/showAward?AWD_ID=213198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sf.gov/awardsearch/showAward?AWD_ID=202930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eringdb.com/asn/6447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639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5glK9czI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143000"/>
            <a:ext cx="5829300" cy="1828800"/>
          </a:xfrm>
        </p:spPr>
        <p:txBody>
          <a:bodyPr/>
          <a:lstStyle/>
          <a:p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The RouteViews Project: Update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743200"/>
            <a:ext cx="508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Nina Bargisen</a:t>
            </a:r>
          </a:p>
          <a:p>
            <a:pPr algn="ctr">
              <a:defRPr/>
            </a:pPr>
            <a:r>
              <a:rPr lang="en-US" sz="20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NgNOG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2025, Abuja</a:t>
            </a:r>
          </a:p>
          <a:p>
            <a:pPr algn="ctr">
              <a:defRPr/>
            </a:pP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Oct 16 2025</a:t>
            </a:r>
            <a:endParaRPr lang="en-US" sz="1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C4EBC-FAEA-890C-E1EE-F9712B3EFBFA}"/>
              </a:ext>
            </a:extLst>
          </p:cNvPr>
          <p:cNvSpPr txBox="1"/>
          <p:nvPr/>
        </p:nvSpPr>
        <p:spPr>
          <a:xfrm>
            <a:off x="5442261" y="4705350"/>
            <a:ext cx="137088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750" b="0" dirty="0">
                <a:latin typeface="+mn-lt"/>
              </a:rPr>
              <a:t>Last updated 19</a:t>
            </a:r>
            <a:r>
              <a:rPr lang="en-GB" sz="750" b="0" baseline="30000" dirty="0">
                <a:latin typeface="+mn-lt"/>
              </a:rPr>
              <a:t>th</a:t>
            </a:r>
            <a:r>
              <a:rPr lang="en-GB" sz="750" b="0" dirty="0">
                <a:latin typeface="+mn-lt"/>
              </a:rPr>
              <a:t>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7978E1-B46D-AD49-E11B-F45DF9D9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news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116D0-B298-50AA-A4D4-2BA04F927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happening at RouteViews</a:t>
            </a:r>
          </a:p>
        </p:txBody>
      </p:sp>
    </p:spTree>
    <p:extLst>
      <p:ext uri="{BB962C8B-B14F-4D97-AF65-F5344CB8AC3E}">
        <p14:creationId xmlns:p14="http://schemas.microsoft.com/office/powerpoint/2010/main" val="1573001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4E15-4D4B-25AF-D9DA-34ACFAE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0A63-5AE2-4594-2911-A0CA5E8F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Collectors:</a:t>
            </a:r>
          </a:p>
          <a:p>
            <a:pPr lvl="1"/>
            <a:r>
              <a:rPr lang="en-GB" dirty="0"/>
              <a:t>All software collectors use FRR</a:t>
            </a:r>
            <a:r>
              <a:rPr lang="en-GB" baseline="30000" dirty="0"/>
              <a:t>1</a:t>
            </a:r>
            <a:r>
              <a:rPr lang="en-GB" dirty="0"/>
              <a:t> (version 10.2)</a:t>
            </a:r>
          </a:p>
          <a:p>
            <a:pPr lvl="1"/>
            <a:r>
              <a:rPr lang="en-GB" dirty="0"/>
              <a:t>One Cisco ASR1004 (as a tribute to the original!)</a:t>
            </a:r>
          </a:p>
          <a:p>
            <a:pPr lvl="1"/>
            <a:r>
              <a:rPr lang="en-GB" dirty="0"/>
              <a:t>Moving collectors from metal to VMs (easier deployment &amp; management)</a:t>
            </a:r>
          </a:p>
          <a:p>
            <a:r>
              <a:rPr lang="en-GB" dirty="0"/>
              <a:t>Location update:</a:t>
            </a:r>
          </a:p>
          <a:p>
            <a:pPr lvl="1"/>
            <a:r>
              <a:rPr lang="en-GB" dirty="0"/>
              <a:t>Most recent additions include </a:t>
            </a:r>
            <a:r>
              <a:rPr lang="en-GB" dirty="0" err="1"/>
              <a:t>GetaFIX</a:t>
            </a:r>
            <a:r>
              <a:rPr lang="en-GB" dirty="0"/>
              <a:t> (Philippines), KINX (Seol, Korea) and </a:t>
            </a:r>
            <a:r>
              <a:rPr lang="en-GB" dirty="0" err="1"/>
              <a:t>Namex</a:t>
            </a:r>
            <a:r>
              <a:rPr lang="en-GB" dirty="0"/>
              <a:t> (Italy)</a:t>
            </a:r>
          </a:p>
          <a:p>
            <a:pPr lvl="1"/>
            <a:r>
              <a:rPr lang="en-GB" dirty="0"/>
              <a:t>Soon to go live: HKIX (Hong Kong), </a:t>
            </a:r>
            <a:r>
              <a:rPr lang="en-GB" dirty="0" err="1"/>
              <a:t>Netnod</a:t>
            </a:r>
            <a:r>
              <a:rPr lang="en-GB" dirty="0"/>
              <a:t> (Sweden)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D109B-CD29-E0C9-B91A-A3E4F0A63642}"/>
              </a:ext>
            </a:extLst>
          </p:cNvPr>
          <p:cNvSpPr txBox="1"/>
          <p:nvPr/>
        </p:nvSpPr>
        <p:spPr>
          <a:xfrm>
            <a:off x="1295400" y="4150867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/>
              <a:t>1</a:t>
            </a:r>
            <a:r>
              <a:rPr lang="en-GB" sz="1100"/>
              <a:t>FRRouting Project: </a:t>
            </a:r>
            <a:r>
              <a:rPr lang="en-GB" sz="1100">
                <a:hlinkClick r:id="rId2"/>
              </a:rPr>
              <a:t>https://frrouting.org/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816170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C6BE0-FC2B-814D-106E-F8CD7695F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DF1D-04E9-6A58-6F17-3F0988C6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00634-65E2-D1A7-46AB-E71CFEE42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Collectors:</a:t>
            </a:r>
          </a:p>
          <a:p>
            <a:pPr lvl="1"/>
            <a:r>
              <a:rPr lang="en-GB" dirty="0"/>
              <a:t>All software collectors use FRR</a:t>
            </a:r>
            <a:r>
              <a:rPr lang="en-GB" baseline="30000" dirty="0"/>
              <a:t>1</a:t>
            </a:r>
            <a:r>
              <a:rPr lang="en-GB" dirty="0"/>
              <a:t> (version 10.2)</a:t>
            </a:r>
          </a:p>
          <a:p>
            <a:pPr lvl="1"/>
            <a:r>
              <a:rPr lang="en-GB" dirty="0"/>
              <a:t>One Cisco ASR1004 (as a tribute to the original!)</a:t>
            </a:r>
          </a:p>
          <a:p>
            <a:pPr lvl="1"/>
            <a:r>
              <a:rPr lang="en-GB" dirty="0"/>
              <a:t>Moving collectors from metal to VMs (easier deployment &amp; management)</a:t>
            </a:r>
          </a:p>
          <a:p>
            <a:r>
              <a:rPr lang="en-GB" dirty="0"/>
              <a:t>Location update:</a:t>
            </a:r>
          </a:p>
          <a:p>
            <a:pPr lvl="1"/>
            <a:r>
              <a:rPr lang="en-GB" dirty="0"/>
              <a:t>Most recent additions include </a:t>
            </a:r>
            <a:r>
              <a:rPr lang="en-GB" dirty="0" err="1"/>
              <a:t>GetaFIX</a:t>
            </a:r>
            <a:r>
              <a:rPr lang="en-GB" dirty="0"/>
              <a:t> (Philippines), KINX (Seol, Korea) and </a:t>
            </a:r>
            <a:r>
              <a:rPr lang="en-GB" dirty="0" err="1"/>
              <a:t>Namex</a:t>
            </a:r>
            <a:r>
              <a:rPr lang="en-GB" dirty="0"/>
              <a:t> (Italy)</a:t>
            </a:r>
          </a:p>
          <a:p>
            <a:pPr lvl="1"/>
            <a:r>
              <a:rPr lang="en-GB" dirty="0"/>
              <a:t>Soon to go live: HKIX (Hong Kong), </a:t>
            </a:r>
            <a:r>
              <a:rPr lang="en-GB" dirty="0" err="1"/>
              <a:t>Netnod</a:t>
            </a:r>
            <a:r>
              <a:rPr lang="en-GB" dirty="0"/>
              <a:t> (Sweden), </a:t>
            </a:r>
            <a:r>
              <a:rPr lang="en-GB" dirty="0">
                <a:solidFill>
                  <a:srgbClr val="FF0000"/>
                </a:solidFill>
              </a:rPr>
              <a:t>IXPN (Nigeria)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331D2-4DB7-8E1E-EE7D-6736F43A9739}"/>
              </a:ext>
            </a:extLst>
          </p:cNvPr>
          <p:cNvSpPr txBox="1"/>
          <p:nvPr/>
        </p:nvSpPr>
        <p:spPr>
          <a:xfrm>
            <a:off x="1295400" y="4150867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/>
              <a:t>1</a:t>
            </a:r>
            <a:r>
              <a:rPr lang="en-GB" sz="1100"/>
              <a:t>FRRouting Project: </a:t>
            </a:r>
            <a:r>
              <a:rPr lang="en-GB" sz="1100">
                <a:hlinkClick r:id="rId2"/>
              </a:rPr>
              <a:t>https://frrouting.org/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422597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21B3-5CFF-B4ED-3D47-E77DA744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Development Projects: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2D6E-3DF1-EC55-856D-FE15DEC2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/>
              <a:t>API allows programmatic access to live RouteViews data</a:t>
            </a:r>
          </a:p>
          <a:p>
            <a:pPr lvl="1"/>
            <a:r>
              <a:rPr lang="en-GB" sz="1600" dirty="0"/>
              <a:t>(our collectors currently allow </a:t>
            </a:r>
            <a:r>
              <a:rPr lang="en-GB" sz="1600" dirty="0">
                <a:solidFill>
                  <a:srgbClr val="00B050"/>
                </a:solidFill>
              </a:rPr>
              <a:t>telnet</a:t>
            </a:r>
            <a:r>
              <a:rPr lang="en-GB" sz="1600" dirty="0"/>
              <a:t> access, which 1000s of automated scripts hammer daily)</a:t>
            </a:r>
          </a:p>
          <a:p>
            <a:r>
              <a:rPr lang="en-GB" sz="1900" dirty="0"/>
              <a:t>Two access levels:</a:t>
            </a:r>
          </a:p>
          <a:p>
            <a:pPr lvl="1"/>
            <a:r>
              <a:rPr lang="en-GB" sz="1600" dirty="0"/>
              <a:t>Unauthenticated for casual (infrequent queries)</a:t>
            </a:r>
          </a:p>
          <a:p>
            <a:pPr lvl="1"/>
            <a:r>
              <a:rPr lang="en-GB" sz="1600" dirty="0"/>
              <a:t>Authenticated access (using verified </a:t>
            </a:r>
            <a:r>
              <a:rPr lang="en-GB" sz="1600" dirty="0" err="1"/>
              <a:t>PeeringDB</a:t>
            </a:r>
            <a:r>
              <a:rPr lang="en-GB" sz="1600" dirty="0"/>
              <a:t> users) for more serious research</a:t>
            </a:r>
          </a:p>
          <a:p>
            <a:r>
              <a:rPr lang="en-GB" sz="1900" dirty="0"/>
              <a:t>API currently supports ten collectors</a:t>
            </a:r>
          </a:p>
          <a:p>
            <a:pPr lvl="1"/>
            <a:r>
              <a:rPr lang="en-GB" sz="1600" dirty="0"/>
              <a:t>More will be added as resources become available</a:t>
            </a:r>
          </a:p>
          <a:p>
            <a:r>
              <a:rPr lang="en-GB" sz="1900" dirty="0"/>
              <a:t>Please consult the docs on how to use the API</a:t>
            </a:r>
          </a:p>
          <a:p>
            <a:pPr lvl="1"/>
            <a:r>
              <a:rPr lang="en-GB" sz="1600" dirty="0">
                <a:hlinkClick r:id="rId2"/>
              </a:rPr>
              <a:t>https://api.routeviews.org/docs/</a:t>
            </a:r>
            <a:endParaRPr lang="en-GB" sz="1600" dirty="0"/>
          </a:p>
          <a:p>
            <a:endParaRPr lang="en-GB" sz="19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118C4B-075C-3905-84BA-AEA34562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67553"/>
            <a:ext cx="3120736" cy="16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9A37-6230-B64D-2FCC-A531AB4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Development Projects: 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39F4-7139-78CB-1776-BF97E140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>
                <a:solidFill>
                  <a:srgbClr val="00B050"/>
                </a:solidFill>
              </a:rPr>
              <a:t>telnet</a:t>
            </a:r>
            <a:r>
              <a:rPr lang="en-GB" sz="1900" dirty="0"/>
              <a:t> access is unsustainable</a:t>
            </a:r>
          </a:p>
          <a:p>
            <a:pPr lvl="1"/>
            <a:r>
              <a:rPr lang="en-GB" sz="1600" dirty="0"/>
              <a:t>Gives open access to the collector command line interface to run “show” commands</a:t>
            </a:r>
          </a:p>
          <a:p>
            <a:r>
              <a:rPr lang="en-GB" sz="1900" dirty="0"/>
              <a:t>Looking Glass will soon become the default access for each collector</a:t>
            </a:r>
          </a:p>
          <a:p>
            <a:pPr lvl="1"/>
            <a:r>
              <a:rPr lang="en-GB" sz="1600" dirty="0"/>
              <a:t>Permits the most commonly used BGP diagnostic commands</a:t>
            </a:r>
          </a:p>
          <a:p>
            <a:pPr lvl="1"/>
            <a:r>
              <a:rPr lang="en-GB" sz="1700" dirty="0">
                <a:solidFill>
                  <a:srgbClr val="00B050"/>
                </a:solidFill>
              </a:rPr>
              <a:t>telnet</a:t>
            </a:r>
            <a:r>
              <a:rPr lang="en-GB" sz="1700" dirty="0"/>
              <a:t> remains available on route-</a:t>
            </a:r>
            <a:r>
              <a:rPr lang="en-GB" sz="1700" dirty="0" err="1"/>
              <a:t>views.routeviews.org</a:t>
            </a:r>
            <a:r>
              <a:rPr lang="en-GB" sz="1700" dirty="0"/>
              <a:t> (the Cisco ASR1004) for legacy access</a:t>
            </a:r>
          </a:p>
          <a:p>
            <a:r>
              <a:rPr lang="en-GB" sz="2000" dirty="0"/>
              <a:t>Looking Glass has completed internal testing and is now available for general use</a:t>
            </a:r>
          </a:p>
          <a:p>
            <a:pPr lvl="1"/>
            <a:r>
              <a:rPr lang="en-GB" sz="1700" dirty="0">
                <a:solidFill>
                  <a:srgbClr val="00B050"/>
                </a:solidFill>
              </a:rPr>
              <a:t>telnet</a:t>
            </a:r>
            <a:r>
              <a:rPr lang="en-GB" sz="1700" dirty="0"/>
              <a:t> access will be removed after due notice to the community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0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97ADF3-24E0-DFF3-81A8-596C791E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5" y="0"/>
            <a:ext cx="7738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3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7D8725-A94C-AD4C-3C45-6EBC6A96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3824-CE0A-A8DF-5EE0-58C0379B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RouteViews Development Projects: BMP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E56F-3FB1-4103-DDDA-5E2DF3C7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Live feed from collectors for BGP data consumers</a:t>
            </a:r>
          </a:p>
          <a:p>
            <a:r>
              <a:rPr lang="en-GB" dirty="0"/>
              <a:t>Challenge is to make this scale and provide the infrastructure resources to support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41B33-D4D5-FBBD-956C-7E305AF04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4" y="2529168"/>
            <a:ext cx="7160752" cy="2590800"/>
          </a:xfrm>
          <a:prstGeom prst="rect">
            <a:avLst/>
          </a:prstGeom>
        </p:spPr>
      </p:pic>
      <p:sp>
        <p:nvSpPr>
          <p:cNvPr id="11" name="Google Shape;617;g222c3f2cee4_1_16">
            <a:extLst>
              <a:ext uri="{FF2B5EF4-FFF2-40B4-BE49-F238E27FC236}">
                <a16:creationId xmlns:a16="http://schemas.microsoft.com/office/drawing/2014/main" id="{BB54526B-7760-F7DD-3A4F-E99115381620}"/>
              </a:ext>
            </a:extLst>
          </p:cNvPr>
          <p:cNvSpPr txBox="1">
            <a:spLocks/>
          </p:cNvSpPr>
          <p:nvPr/>
        </p:nvSpPr>
        <p:spPr>
          <a:xfrm>
            <a:off x="7010400" y="1809750"/>
            <a:ext cx="2129118" cy="6622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200" i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stream</a:t>
            </a: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being replaced by </a:t>
            </a:r>
            <a:r>
              <a:rPr lang="en-US" sz="1200" dirty="0" err="1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kafka</a:t>
            </a: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cluster for better resilience</a:t>
            </a:r>
          </a:p>
        </p:txBody>
      </p:sp>
      <p:cxnSp>
        <p:nvCxnSpPr>
          <p:cNvPr id="17" name="Google Shape;620;g222c3f2cee4_1_16">
            <a:extLst>
              <a:ext uri="{FF2B5EF4-FFF2-40B4-BE49-F238E27FC236}">
                <a16:creationId xmlns:a16="http://schemas.microsoft.com/office/drawing/2014/main" id="{663A4FC3-EE10-5B66-8C9D-094B602700D5}"/>
              </a:ext>
            </a:extLst>
          </p:cNvPr>
          <p:cNvCxnSpPr>
            <a:cxnSpLocks/>
          </p:cNvCxnSpPr>
          <p:nvPr/>
        </p:nvCxnSpPr>
        <p:spPr>
          <a:xfrm flipH="1">
            <a:off x="8074959" y="2472018"/>
            <a:ext cx="464148" cy="11665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21393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F9A7E6-F7E5-3071-F81D-D83CD481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Development Projects: </a:t>
            </a:r>
            <a:r>
              <a:rPr lang="en-GB" dirty="0" err="1"/>
              <a:t>Bimper</a:t>
            </a:r>
            <a:endParaRPr lang="da-DK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B5CB2-6328-24E9-D710-6AD76C218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err="1"/>
              <a:t>Bimper</a:t>
            </a:r>
            <a:r>
              <a:rPr lang="da-DK" dirty="0"/>
              <a:t> is a </a:t>
            </a:r>
            <a:r>
              <a:rPr lang="da-DK" dirty="0" err="1"/>
              <a:t>specialised</a:t>
            </a:r>
            <a:r>
              <a:rPr lang="da-DK" dirty="0"/>
              <a:t> high-performance BGP </a:t>
            </a:r>
            <a:r>
              <a:rPr lang="da-DK" dirty="0" err="1"/>
              <a:t>Monitoring</a:t>
            </a:r>
            <a:r>
              <a:rPr lang="da-DK" dirty="0"/>
              <a:t> Protocol (BMP) message processor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receives</a:t>
            </a:r>
            <a:r>
              <a:rPr lang="da-DK" dirty="0"/>
              <a:t> BGP routing data from </a:t>
            </a:r>
            <a:r>
              <a:rPr lang="da-DK" dirty="0" err="1"/>
              <a:t>network</a:t>
            </a:r>
            <a:r>
              <a:rPr lang="da-DK" dirty="0"/>
              <a:t> routers and forwards it to Kafka for </a:t>
            </a:r>
            <a:r>
              <a:rPr lang="da-DK" dirty="0" err="1"/>
              <a:t>downstream</a:t>
            </a:r>
            <a:r>
              <a:rPr lang="da-DK" dirty="0"/>
              <a:t> </a:t>
            </a:r>
            <a:r>
              <a:rPr lang="da-DK" dirty="0" err="1"/>
              <a:t>analysis</a:t>
            </a:r>
            <a:r>
              <a:rPr lang="da-DK" dirty="0"/>
              <a:t> and </a:t>
            </a:r>
            <a:r>
              <a:rPr lang="da-DK" dirty="0" err="1"/>
              <a:t>storage</a:t>
            </a:r>
            <a:r>
              <a:rPr lang="da-DK" dirty="0"/>
              <a:t>. It provides real-time </a:t>
            </a:r>
            <a:r>
              <a:rPr lang="da-DK" dirty="0" err="1"/>
              <a:t>monitoring</a:t>
            </a:r>
            <a:r>
              <a:rPr lang="da-DK" dirty="0"/>
              <a:t> of BGP routing events with Prometheus </a:t>
            </a:r>
            <a:r>
              <a:rPr lang="da-DK" dirty="0" err="1"/>
              <a:t>metrics</a:t>
            </a:r>
            <a:r>
              <a:rPr lang="da-DK" dirty="0"/>
              <a:t> integration for </a:t>
            </a:r>
            <a:r>
              <a:rPr lang="da-DK" dirty="0" err="1"/>
              <a:t>operational</a:t>
            </a:r>
            <a:r>
              <a:rPr lang="da-DK" dirty="0"/>
              <a:t> </a:t>
            </a:r>
            <a:r>
              <a:rPr lang="da-DK" dirty="0" err="1"/>
              <a:t>visibility</a:t>
            </a:r>
            <a:r>
              <a:rPr lang="da-DK" dirty="0"/>
              <a:t>.</a:t>
            </a:r>
          </a:p>
          <a:p>
            <a:pPr marL="0" indent="0">
              <a:buNone/>
            </a:pPr>
            <a:r>
              <a:rPr lang="da-DK" dirty="0"/>
              <a:t>The system </a:t>
            </a:r>
            <a:r>
              <a:rPr lang="da-DK" dirty="0" err="1"/>
              <a:t>includes</a:t>
            </a:r>
            <a:r>
              <a:rPr lang="da-DK" dirty="0"/>
              <a:t> </a:t>
            </a:r>
            <a:r>
              <a:rPr lang="da-DK" dirty="0" err="1"/>
              <a:t>bimperctl</a:t>
            </a:r>
            <a:r>
              <a:rPr lang="da-DK" dirty="0"/>
              <a:t>, a </a:t>
            </a:r>
            <a:r>
              <a:rPr lang="da-DK" dirty="0" err="1"/>
              <a:t>control</a:t>
            </a:r>
            <a:r>
              <a:rPr lang="da-DK" dirty="0"/>
              <a:t> </a:t>
            </a:r>
            <a:r>
              <a:rPr lang="da-DK" dirty="0" err="1"/>
              <a:t>utility</a:t>
            </a:r>
            <a:r>
              <a:rPr lang="da-DK" dirty="0"/>
              <a:t> for </a:t>
            </a:r>
            <a:r>
              <a:rPr lang="da-DK" dirty="0" err="1"/>
              <a:t>managing</a:t>
            </a:r>
            <a:r>
              <a:rPr lang="da-DK" dirty="0"/>
              <a:t> and </a:t>
            </a:r>
            <a:r>
              <a:rPr lang="da-DK" dirty="0" err="1"/>
              <a:t>monitoring</a:t>
            </a:r>
            <a:r>
              <a:rPr lang="da-DK" dirty="0"/>
              <a:t> </a:t>
            </a:r>
            <a:r>
              <a:rPr lang="da-DK" dirty="0" err="1"/>
              <a:t>bimper</a:t>
            </a:r>
            <a:r>
              <a:rPr lang="da-DK" dirty="0"/>
              <a:t> </a:t>
            </a:r>
            <a:r>
              <a:rPr lang="da-DK" dirty="0" err="1"/>
              <a:t>instances</a:t>
            </a:r>
            <a:r>
              <a:rPr lang="da-DK" dirty="0"/>
              <a:t>, </a:t>
            </a:r>
            <a:r>
              <a:rPr lang="da-DK" dirty="0" err="1"/>
              <a:t>allowing</a:t>
            </a:r>
            <a:r>
              <a:rPr lang="da-DK" dirty="0"/>
              <a:t> administrators to </a:t>
            </a:r>
            <a:r>
              <a:rPr lang="da-DK" dirty="0" err="1"/>
              <a:t>interact</a:t>
            </a:r>
            <a:r>
              <a:rPr lang="da-DK" dirty="0"/>
              <a:t> with the service and view </a:t>
            </a:r>
            <a:r>
              <a:rPr lang="da-DK" dirty="0" err="1"/>
              <a:t>connection</a:t>
            </a:r>
            <a:r>
              <a:rPr lang="da-DK" dirty="0"/>
              <a:t> status information, and </a:t>
            </a:r>
            <a:r>
              <a:rPr lang="da-DK" dirty="0" err="1"/>
              <a:t>manage</a:t>
            </a:r>
            <a:r>
              <a:rPr lang="da-DK" dirty="0"/>
              <a:t> router </a:t>
            </a:r>
            <a:r>
              <a:rPr lang="da-DK" dirty="0" err="1"/>
              <a:t>connections</a:t>
            </a:r>
            <a:endParaRPr lang="da-DK" dirty="0"/>
          </a:p>
          <a:p>
            <a:pPr marL="0" indent="0">
              <a:buNone/>
            </a:pP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Bimper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replaces </a:t>
            </a: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OpenBMP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and </a:t>
            </a: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bimber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messages are compatible with </a:t>
            </a:r>
            <a:r>
              <a:rPr lang="en-GB" dirty="0" err="1">
                <a:solidFill>
                  <a:schemeClr val="dk1"/>
                </a:solidFill>
                <a:cs typeface="Arial"/>
                <a:sym typeface="Arial"/>
              </a:rPr>
              <a:t>OpenBMP’s</a:t>
            </a:r>
            <a:r>
              <a:rPr lang="en-GB" dirty="0">
                <a:solidFill>
                  <a:schemeClr val="dk1"/>
                </a:solidFill>
                <a:cs typeface="Arial"/>
                <a:sym typeface="Arial"/>
              </a:rPr>
              <a:t> raw bmp</a:t>
            </a:r>
          </a:p>
        </p:txBody>
      </p:sp>
    </p:spTree>
    <p:extLst>
      <p:ext uri="{BB962C8B-B14F-4D97-AF65-F5344CB8AC3E}">
        <p14:creationId xmlns:p14="http://schemas.microsoft.com/office/powerpoint/2010/main" val="3533237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8DE9-7E9A-CB2A-71A6-34F69CC0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Behind the Scenes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7C86-4B2E-79E6-F74E-D9DE05A3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Upgrading archive infrastructure and storage</a:t>
            </a:r>
          </a:p>
          <a:p>
            <a:pPr lvl="1"/>
            <a:r>
              <a:rPr lang="en-GB" sz="1600" dirty="0"/>
              <a:t>RouteViews stores BGP data from 1997 – around 50 </a:t>
            </a:r>
            <a:r>
              <a:rPr lang="en-GB" sz="1600" dirty="0" err="1"/>
              <a:t>TBytes</a:t>
            </a:r>
            <a:r>
              <a:rPr lang="en-GB" sz="1600" dirty="0"/>
              <a:t> (compressed)</a:t>
            </a:r>
          </a:p>
          <a:p>
            <a:r>
              <a:rPr lang="en-GB" sz="2000" dirty="0"/>
              <a:t>Tooling</a:t>
            </a:r>
          </a:p>
          <a:p>
            <a:pPr lvl="1"/>
            <a:r>
              <a:rPr lang="en-GB" sz="1600" dirty="0"/>
              <a:t>Automation tools for managing the whole infrastructure and deploying new peers</a:t>
            </a:r>
          </a:p>
          <a:p>
            <a:r>
              <a:rPr lang="en-GB" sz="2000" dirty="0"/>
              <a:t>Collector OS (from CentOS to Ubuntu)</a:t>
            </a:r>
          </a:p>
          <a:p>
            <a:pPr lvl="1"/>
            <a:r>
              <a:rPr lang="en-GB" sz="1600" dirty="0"/>
              <a:t>CentOS end-of-life – half the collectors still running CentOS</a:t>
            </a:r>
          </a:p>
          <a:p>
            <a:r>
              <a:rPr lang="en-GB" sz="2000" dirty="0"/>
              <a:t>FRR performance</a:t>
            </a:r>
          </a:p>
          <a:p>
            <a:pPr lvl="1"/>
            <a:r>
              <a:rPr lang="en-GB" sz="1600" dirty="0"/>
              <a:t>Tuning Linux TCP parameters to improve BGP peer performance</a:t>
            </a:r>
          </a:p>
          <a:p>
            <a:pPr lvl="2"/>
            <a:r>
              <a:rPr lang="en-GB" sz="1300" dirty="0">
                <a:hlinkClick r:id="rId2"/>
              </a:rPr>
              <a:t>https://fasterdata.es.net/host-tuning/linux/</a:t>
            </a:r>
            <a:endParaRPr lang="en-GB" sz="1300" dirty="0"/>
          </a:p>
          <a:p>
            <a:pPr lvl="1"/>
            <a:r>
              <a:rPr lang="en-GB" sz="1600" dirty="0"/>
              <a:t>“Badly behaving peers” (</a:t>
            </a:r>
            <a:r>
              <a:rPr lang="en-GB" sz="1600" i="1" dirty="0"/>
              <a:t>aka</a:t>
            </a:r>
            <a:r>
              <a:rPr lang="en-GB" sz="1600" dirty="0"/>
              <a:t> slow and/or noisy peers)</a:t>
            </a:r>
          </a:p>
        </p:txBody>
      </p:sp>
    </p:spTree>
    <p:extLst>
      <p:ext uri="{BB962C8B-B14F-4D97-AF65-F5344CB8AC3E}">
        <p14:creationId xmlns:p14="http://schemas.microsoft.com/office/powerpoint/2010/main" val="3588483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1EC1-F2DF-D5C9-81E2-76FAE23D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B48-4B9E-7458-11CB-305DF838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 &amp; hosts in new locations outside North America</a:t>
            </a:r>
          </a:p>
          <a:p>
            <a:pPr lvl="1"/>
            <a:r>
              <a:rPr lang="en-GB" dirty="0"/>
              <a:t>Large IXPs with dense interconnection</a:t>
            </a:r>
          </a:p>
          <a:p>
            <a:pPr lvl="1"/>
            <a:r>
              <a:rPr lang="en-GB" dirty="0"/>
              <a:t>Unique or specialist environments (e.g. R&amp;E exchanges)</a:t>
            </a:r>
          </a:p>
          <a:p>
            <a:r>
              <a:rPr lang="en-GB" dirty="0"/>
              <a:t>Scalable and diverse archiving</a:t>
            </a:r>
          </a:p>
          <a:p>
            <a:r>
              <a:rPr lang="en-GB" dirty="0"/>
              <a:t>Improved community support</a:t>
            </a:r>
          </a:p>
          <a:p>
            <a:pPr lvl="1"/>
            <a:r>
              <a:rPr lang="en-GB" dirty="0"/>
              <a:t>Running this infrastructure costs money!</a:t>
            </a:r>
          </a:p>
          <a:p>
            <a:pPr lvl="1"/>
            <a:r>
              <a:rPr lang="en-GB" dirty="0"/>
              <a:t>We hugely appreciate our generous supporters</a:t>
            </a:r>
          </a:p>
          <a:p>
            <a:pPr lvl="2"/>
            <a:r>
              <a:rPr lang="en-GB" dirty="0">
                <a:hlinkClick r:id="rId2"/>
              </a:rPr>
              <a:t>https://www.routeviews.org/routeviews/index.php/supporters/</a:t>
            </a:r>
            <a:endParaRPr lang="en-GB" dirty="0"/>
          </a:p>
          <a:p>
            <a:r>
              <a:rPr lang="en-GB" dirty="0"/>
              <a:t>Your recommendations are welcome! </a:t>
            </a:r>
            <a:r>
              <a:rPr lang="en-GB" dirty="0">
                <a:sym typeface="Wingdings" pitchFamily="2" charset="2"/>
              </a:rPr>
              <a:t> 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8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AU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0B3A-5551-312B-D59E-BF56880BB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r>
              <a:rPr lang="en-US" sz="1400" b="1" dirty="0">
                <a:solidFill>
                  <a:srgbClr val="00B050"/>
                </a:solidFill>
              </a:rPr>
              <a:t>RouteViews was first started in 1995</a:t>
            </a:r>
          </a:p>
          <a:p>
            <a:r>
              <a:rPr lang="en-US" sz="1400" dirty="0"/>
              <a:t>Now a growing network of 40+ collectors positioned strategically at Internet Exchange Points around the world</a:t>
            </a:r>
          </a:p>
          <a:p>
            <a:r>
              <a:rPr lang="en-US" sz="1400" dirty="0"/>
              <a:t>RouteViews collaborates with the Center for Applied Internet Data Analysis (CAIDA) working with NSF grants that support  Designing a Global Measurement Infrastructure to Improve Internet Security, GMI3S (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OAC-2131987</a:t>
            </a:r>
            <a:r>
              <a:rPr lang="en-US" sz="1400" dirty="0"/>
              <a:t>), and an Integrated Library for Advancing Network Data Science, ILANDS (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CNS-2120399</a:t>
            </a:r>
            <a:r>
              <a:rPr lang="en-US" sz="1400" dirty="0"/>
              <a:t>). </a:t>
            </a:r>
          </a:p>
          <a:p>
            <a:r>
              <a:rPr lang="en-US" sz="1400" dirty="0"/>
              <a:t>RouteViews is supported with financial and in-kind donations by multiple organizations</a:t>
            </a:r>
            <a:endParaRPr lang="en-GB" sz="1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C36115-103D-A1A0-0106-09A4A5B4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/>
          <a:p>
            <a:r>
              <a:rPr lang="en-GB" sz="1400" b="1" dirty="0">
                <a:solidFill>
                  <a:srgbClr val="00B050"/>
                </a:solidFill>
              </a:rPr>
              <a:t>RouteViews is based at the University of Oregon and operated by NSRC</a:t>
            </a:r>
          </a:p>
          <a:p>
            <a:r>
              <a:rPr lang="en-GB" sz="1400" dirty="0"/>
              <a:t>NSRC </a:t>
            </a:r>
            <a:r>
              <a:rPr lang="en-US" sz="1400" dirty="0">
                <a:sym typeface="Arial"/>
              </a:rPr>
              <a:t>supports the growth of global Internet infrastructure by providing engineering assistance, collaborative technical workshops, training, and other resources to university, research &amp; education networks worldwide. </a:t>
            </a:r>
          </a:p>
          <a:p>
            <a:r>
              <a:rPr lang="en-US" sz="1400" dirty="0">
                <a:sym typeface="Arial"/>
              </a:rPr>
              <a:t>NSRC is partially funded by the IRNC program of the NSF (</a:t>
            </a:r>
            <a:r>
              <a:rPr lang="en-US" sz="1400" dirty="0"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OAC-2029309</a:t>
            </a:r>
            <a:r>
              <a:rPr lang="en-US" sz="1400" dirty="0">
                <a:sym typeface="Arial"/>
              </a:rPr>
              <a:t>) and Google with other contributions from public and private organizations.</a:t>
            </a:r>
          </a:p>
          <a:p>
            <a:r>
              <a:rPr lang="en-US" sz="1400" dirty="0">
                <a:ea typeface="Arial"/>
                <a:cs typeface="Arial"/>
                <a:sym typeface="Arial"/>
              </a:rPr>
              <a:t>The University of Oregon is a public research institution in Eugene, Oregon, USA founded in 1876.</a:t>
            </a:r>
            <a:endParaRPr lang="en-US" sz="14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19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151CE-42D8-B980-F4FD-33C8CDE6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Consumers of RouteViews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9B91-9A4B-EB2B-AA6B-76F79AD3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If you use RouteViews data for your products or services:</a:t>
            </a:r>
          </a:p>
          <a:p>
            <a:r>
              <a:rPr lang="en-GB" sz="2000" dirty="0"/>
              <a:t>Please acknowledge the source!</a:t>
            </a:r>
          </a:p>
          <a:p>
            <a:pPr lvl="1"/>
            <a:r>
              <a:rPr lang="en-GB" sz="1600" dirty="0"/>
              <a:t>Your product or service likely would not work without our data!</a:t>
            </a:r>
          </a:p>
          <a:p>
            <a:r>
              <a:rPr lang="en-GB" sz="2000" dirty="0"/>
              <a:t>Please do </a:t>
            </a:r>
            <a:r>
              <a:rPr lang="en-GB" sz="2000" i="1" dirty="0"/>
              <a:t>NOT</a:t>
            </a:r>
            <a:r>
              <a:rPr lang="en-GB" sz="2000" dirty="0"/>
              <a:t> send your customers of your products or services to us for technical support:</a:t>
            </a:r>
          </a:p>
          <a:p>
            <a:pPr lvl="1"/>
            <a:r>
              <a:rPr lang="en-GB" sz="1600" dirty="0"/>
              <a:t>We simply collect what is seen in the global routing table</a:t>
            </a:r>
          </a:p>
          <a:p>
            <a:pPr lvl="1"/>
            <a:r>
              <a:rPr lang="en-GB" sz="1600" dirty="0"/>
              <a:t>We cannot fix mistakes made by network operators</a:t>
            </a:r>
          </a:p>
          <a:p>
            <a:pPr lvl="1"/>
            <a:r>
              <a:rPr lang="en-GB" sz="1600" dirty="0"/>
              <a:t>We cannot fix bugs in BGP implementations</a:t>
            </a:r>
          </a:p>
          <a:p>
            <a:pPr lvl="1"/>
            <a:r>
              <a:rPr lang="en-GB" sz="1600" dirty="0"/>
              <a:t>We cannot remove BGP announcements we receive</a:t>
            </a:r>
          </a:p>
          <a:p>
            <a:pPr lvl="1"/>
            <a:r>
              <a:rPr lang="en-GB" sz="1600" dirty="0"/>
              <a:t>We cannot change what is seen in the global routing table</a:t>
            </a:r>
          </a:p>
        </p:txBody>
      </p:sp>
    </p:spTree>
    <p:extLst>
      <p:ext uri="{BB962C8B-B14F-4D97-AF65-F5344CB8AC3E}">
        <p14:creationId xmlns:p14="http://schemas.microsoft.com/office/powerpoint/2010/main" val="3366283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2FDAE-7E4D-4948-D9D7-0DFCC8B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8F985-62CC-B35E-0607-CFF3B2029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Peering Coordinators</a:t>
            </a:r>
          </a:p>
        </p:txBody>
      </p:sp>
    </p:spTree>
    <p:extLst>
      <p:ext uri="{BB962C8B-B14F-4D97-AF65-F5344CB8AC3E}">
        <p14:creationId xmlns:p14="http://schemas.microsoft.com/office/powerpoint/2010/main" val="1740154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95F5AE-B456-B82B-F5E0-5C10EF5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RouteViews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4A72B-E6BB-D963-A6E0-14333861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RouteViews has a Selective peering policy</a:t>
            </a:r>
          </a:p>
          <a:p>
            <a:pPr lvl="1"/>
            <a:r>
              <a:rPr lang="en-GB" dirty="0" err="1"/>
              <a:t>PeeringDB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https://www.peeringdb.com/asn/6447</a:t>
            </a:r>
            <a:endParaRPr lang="en-GB" dirty="0"/>
          </a:p>
          <a:p>
            <a:r>
              <a:rPr lang="en-GB" dirty="0"/>
              <a:t>We require all peers to have a </a:t>
            </a:r>
            <a:r>
              <a:rPr lang="en-GB" dirty="0" err="1"/>
              <a:t>PeeringDB</a:t>
            </a:r>
            <a:r>
              <a:rPr lang="en-GB" dirty="0"/>
              <a:t> entry</a:t>
            </a:r>
          </a:p>
          <a:p>
            <a:pPr lvl="1"/>
            <a:r>
              <a:rPr lang="en-GB" dirty="0"/>
              <a:t>Our tools build peering options (for IXP based collectors) and configurations from </a:t>
            </a:r>
            <a:r>
              <a:rPr lang="en-GB" dirty="0" err="1"/>
              <a:t>PeeringDB</a:t>
            </a:r>
            <a:endParaRPr lang="en-GB" dirty="0"/>
          </a:p>
          <a:p>
            <a:r>
              <a:rPr lang="en-GB" dirty="0"/>
              <a:t>Peering:</a:t>
            </a:r>
          </a:p>
          <a:p>
            <a:pPr lvl="1"/>
            <a:r>
              <a:rPr lang="en-GB" dirty="0"/>
              <a:t>Over IPv4 (for IPv4 prefixes) and IPv6 (for IPv6 prefixes)</a:t>
            </a:r>
          </a:p>
          <a:p>
            <a:pPr lvl="1"/>
            <a:r>
              <a:rPr lang="en-GB" dirty="0"/>
              <a:t>We want to receive the entire BGP table (if operationally possible)</a:t>
            </a:r>
          </a:p>
          <a:p>
            <a:pPr lvl="1"/>
            <a:r>
              <a:rPr lang="en-GB" dirty="0"/>
              <a:t>We do not send you any prefixes (please don’t ask)</a:t>
            </a:r>
          </a:p>
        </p:txBody>
      </p:sp>
    </p:spTree>
    <p:extLst>
      <p:ext uri="{BB962C8B-B14F-4D97-AF65-F5344CB8AC3E}">
        <p14:creationId xmlns:p14="http://schemas.microsoft.com/office/powerpoint/2010/main" val="116971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040E4-386F-BE43-9EE5-1EDBF144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Peering</a:t>
            </a:r>
            <a:r>
              <a:rPr lang="da-DK" dirty="0"/>
              <a:t> with </a:t>
            </a:r>
            <a:r>
              <a:rPr lang="da-DK" dirty="0" err="1"/>
              <a:t>RouteViews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FADE7BF-0FA3-3839-C559-A9501EB1A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contact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by </a:t>
            </a:r>
            <a:r>
              <a:rPr lang="da-DK" dirty="0" err="1"/>
              <a:t>writing</a:t>
            </a:r>
            <a:r>
              <a:rPr lang="da-DK" dirty="0"/>
              <a:t> to </a:t>
            </a:r>
            <a:r>
              <a:rPr lang="da-DK" dirty="0" err="1"/>
              <a:t>noc@routeviews.org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4690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F9CEF-13F1-7F8A-08B7-9F8C3402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2D0C3B-F239-2F0A-E7D2-92A22D244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3853" y="198879"/>
            <a:ext cx="5601661" cy="364853"/>
          </a:xfrm>
          <a:prstGeom prst="rect">
            <a:avLst/>
          </a:prstGeom>
        </p:spPr>
        <p:txBody>
          <a:bodyPr vert="horz" wrap="square" lIns="0" tIns="86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03672">
              <a:spcBef>
                <a:spcPts val="68"/>
              </a:spcBef>
            </a:pPr>
            <a:r>
              <a:rPr spc="-7" dirty="0" err="1"/>
              <a:t>RouteViews</a:t>
            </a:r>
            <a:r>
              <a:rPr lang="da-DK" spc="-7" dirty="0"/>
              <a:t> </a:t>
            </a:r>
            <a:r>
              <a:rPr lang="da-DK" spc="-7" dirty="0" err="1"/>
              <a:t>Peering</a:t>
            </a:r>
            <a:r>
              <a:rPr lang="da-DK" spc="-7" dirty="0"/>
              <a:t> Policy</a:t>
            </a:r>
            <a:endParaRPr spc="-7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9D94D1-CEF1-EBAD-CB90-533AAC47D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585" y="1183005"/>
            <a:ext cx="3166235" cy="2669192"/>
          </a:xfrm>
        </p:spPr>
        <p:txBody>
          <a:bodyPr/>
          <a:lstStyle/>
          <a:p>
            <a:r>
              <a:rPr lang="da-DK" dirty="0"/>
              <a:t>General </a:t>
            </a:r>
            <a:r>
              <a:rPr lang="da-DK" dirty="0" err="1"/>
              <a:t>requirements</a:t>
            </a:r>
            <a:r>
              <a:rPr lang="da-DK" dirty="0"/>
              <a:t>: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</a:t>
            </a:r>
            <a:r>
              <a:rPr lang="da-DK" sz="953" dirty="0" err="1"/>
              <a:t>operate</a:t>
            </a:r>
            <a:r>
              <a:rPr lang="da-DK" sz="953" dirty="0"/>
              <a:t> stable </a:t>
            </a:r>
            <a:r>
              <a:rPr lang="da-DK" sz="953" dirty="0" err="1"/>
              <a:t>equipment</a:t>
            </a:r>
            <a:r>
              <a:rPr lang="da-DK" sz="953" dirty="0"/>
              <a:t> - </a:t>
            </a:r>
            <a:r>
              <a:rPr lang="da-DK" sz="953" dirty="0" err="1"/>
              <a:t>RouteViews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shutdown BGP sessions </a:t>
            </a:r>
            <a:r>
              <a:rPr lang="da-DK" sz="953" dirty="0" err="1"/>
              <a:t>that</a:t>
            </a:r>
            <a:r>
              <a:rPr lang="da-DK" sz="953" dirty="0"/>
              <a:t> </a:t>
            </a:r>
            <a:r>
              <a:rPr lang="da-DK" sz="953" dirty="0" err="1"/>
              <a:t>disturb</a:t>
            </a:r>
            <a:r>
              <a:rPr lang="da-DK" sz="953" dirty="0"/>
              <a:t> the </a:t>
            </a:r>
            <a:r>
              <a:rPr lang="da-DK" sz="953" dirty="0" err="1"/>
              <a:t>stability</a:t>
            </a:r>
            <a:r>
              <a:rPr lang="da-DK" sz="953" dirty="0"/>
              <a:t> of the </a:t>
            </a:r>
            <a:r>
              <a:rPr lang="da-DK" sz="953" dirty="0" err="1"/>
              <a:t>RouteViews</a:t>
            </a:r>
            <a:r>
              <a:rPr lang="da-DK" sz="953" dirty="0"/>
              <a:t> platform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have a </a:t>
            </a:r>
            <a:r>
              <a:rPr lang="da-DK" sz="953" dirty="0" err="1"/>
              <a:t>routable</a:t>
            </a:r>
            <a:r>
              <a:rPr lang="da-DK" sz="953" dirty="0"/>
              <a:t> ASN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not </a:t>
            </a:r>
            <a:r>
              <a:rPr lang="da-DK" sz="953" dirty="0" err="1"/>
              <a:t>be</a:t>
            </a:r>
            <a:r>
              <a:rPr lang="da-DK" sz="953" dirty="0"/>
              <a:t> a hobby </a:t>
            </a:r>
            <a:r>
              <a:rPr lang="da-DK" sz="953" dirty="0" err="1"/>
              <a:t>network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Peer’s</a:t>
            </a:r>
            <a:r>
              <a:rPr lang="da-DK" sz="953" dirty="0"/>
              <a:t> </a:t>
            </a:r>
            <a:r>
              <a:rPr lang="da-DK" sz="953" dirty="0" err="1"/>
              <a:t>full</a:t>
            </a:r>
            <a:r>
              <a:rPr lang="da-DK" sz="953" dirty="0"/>
              <a:t> view of the  global  routing </a:t>
            </a:r>
            <a:r>
              <a:rPr lang="da-DK" sz="953" dirty="0" err="1"/>
              <a:t>table</a:t>
            </a:r>
            <a:r>
              <a:rPr lang="da-DK" sz="953" dirty="0"/>
              <a:t> is </a:t>
            </a:r>
            <a:r>
              <a:rPr lang="da-DK" sz="953" dirty="0" err="1"/>
              <a:t>preferred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Routes </a:t>
            </a:r>
            <a:r>
              <a:rPr lang="da-DK" sz="953" dirty="0" err="1"/>
              <a:t>should</a:t>
            </a:r>
            <a:r>
              <a:rPr lang="da-DK" sz="953" dirty="0"/>
              <a:t> </a:t>
            </a:r>
            <a:r>
              <a:rPr lang="da-DK" sz="953" dirty="0" err="1"/>
              <a:t>be</a:t>
            </a:r>
            <a:r>
              <a:rPr lang="da-DK" sz="953" dirty="0"/>
              <a:t> </a:t>
            </a:r>
            <a:r>
              <a:rPr lang="da-DK" sz="953" dirty="0" err="1"/>
              <a:t>aggregated</a:t>
            </a:r>
            <a:r>
              <a:rPr lang="da-DK" sz="953" dirty="0"/>
              <a:t> as </a:t>
            </a:r>
            <a:r>
              <a:rPr lang="da-DK" sz="953" dirty="0" err="1"/>
              <a:t>much</a:t>
            </a:r>
            <a:r>
              <a:rPr lang="da-DK" sz="953" dirty="0"/>
              <a:t> as </a:t>
            </a:r>
            <a:r>
              <a:rPr lang="da-DK" sz="953" dirty="0" err="1"/>
              <a:t>possible</a:t>
            </a:r>
            <a:r>
              <a:rPr lang="da-DK" sz="953" dirty="0"/>
              <a:t> ( no longer </a:t>
            </a:r>
            <a:r>
              <a:rPr lang="da-DK" sz="953" dirty="0" err="1"/>
              <a:t>than</a:t>
            </a:r>
            <a:r>
              <a:rPr lang="da-DK" sz="953" dirty="0"/>
              <a:t> /24 for IPv4  and /48 for IPv6)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</a:t>
            </a:r>
            <a:r>
              <a:rPr lang="da-DK" sz="953" dirty="0" err="1"/>
              <a:t>be</a:t>
            </a:r>
            <a:r>
              <a:rPr lang="da-DK" sz="953" dirty="0"/>
              <a:t> present with up-to-date information in </a:t>
            </a:r>
            <a:r>
              <a:rPr lang="da-DK" sz="953" dirty="0" err="1"/>
              <a:t>PeeringDB</a:t>
            </a:r>
            <a:r>
              <a:rPr lang="da-DK" sz="953" dirty="0"/>
              <a:t> - </a:t>
            </a:r>
            <a:r>
              <a:rPr lang="da-DK" sz="953" dirty="0" err="1"/>
              <a:t>including</a:t>
            </a:r>
            <a:r>
              <a:rPr lang="da-DK" sz="953" dirty="0"/>
              <a:t> the NOC </a:t>
            </a:r>
            <a:r>
              <a:rPr lang="da-DK" sz="953" dirty="0" err="1"/>
              <a:t>email</a:t>
            </a:r>
            <a:r>
              <a:rPr lang="da-DK" sz="953" dirty="0"/>
              <a:t> </a:t>
            </a:r>
            <a:r>
              <a:rPr lang="da-DK" sz="953" dirty="0" err="1"/>
              <a:t>address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filter RFC6890 </a:t>
            </a:r>
            <a:r>
              <a:rPr lang="da-DK" sz="953" dirty="0" err="1"/>
              <a:t>space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RouteViews</a:t>
            </a:r>
            <a:r>
              <a:rPr lang="da-DK" sz="953" dirty="0"/>
              <a:t> </a:t>
            </a:r>
            <a:r>
              <a:rPr lang="da-DK" sz="953" dirty="0" err="1"/>
              <a:t>does</a:t>
            </a:r>
            <a:r>
              <a:rPr lang="da-DK" sz="953" dirty="0"/>
              <a:t> not accept </a:t>
            </a:r>
            <a:r>
              <a:rPr lang="da-DK" sz="953" dirty="0" err="1"/>
              <a:t>addpath</a:t>
            </a:r>
            <a:r>
              <a:rPr lang="da-DK" sz="953" dirty="0"/>
              <a:t>-RX or TX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Peers must not send default routes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B8D5ADD-CB8D-DD3C-4644-AEA8945F303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81181" y="1183005"/>
            <a:ext cx="3166235" cy="3679469"/>
          </a:xfrm>
        </p:spPr>
        <p:txBody>
          <a:bodyPr/>
          <a:lstStyle/>
          <a:p>
            <a:r>
              <a:rPr lang="da-DK" dirty="0"/>
              <a:t>IXP </a:t>
            </a:r>
            <a:r>
              <a:rPr lang="da-DK" dirty="0" err="1"/>
              <a:t>peering</a:t>
            </a:r>
            <a:r>
              <a:rPr lang="da-DK" dirty="0"/>
              <a:t>: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happily</a:t>
            </a:r>
            <a:r>
              <a:rPr lang="da-DK" sz="953" dirty="0"/>
              <a:t> accept </a:t>
            </a:r>
            <a:r>
              <a:rPr lang="da-DK" sz="953" dirty="0" err="1"/>
              <a:t>everyone's</a:t>
            </a:r>
            <a:r>
              <a:rPr lang="da-DK" sz="953" dirty="0"/>
              <a:t> routes from the route servers.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set up bilateral sessions with </a:t>
            </a:r>
            <a:r>
              <a:rPr lang="da-DK" sz="953" dirty="0" err="1"/>
              <a:t>anyone</a:t>
            </a:r>
            <a:r>
              <a:rPr lang="da-DK" sz="953" dirty="0"/>
              <a:t> </a:t>
            </a:r>
            <a:r>
              <a:rPr lang="da-DK" sz="953" dirty="0" err="1"/>
              <a:t>who</a:t>
            </a:r>
            <a:r>
              <a:rPr lang="da-DK" sz="953" dirty="0"/>
              <a:t> </a:t>
            </a:r>
            <a:r>
              <a:rPr lang="da-DK" sz="953" dirty="0" err="1"/>
              <a:t>meets</a:t>
            </a:r>
            <a:r>
              <a:rPr lang="da-DK" sz="953" dirty="0"/>
              <a:t> the general </a:t>
            </a:r>
            <a:r>
              <a:rPr lang="da-DK" sz="953" dirty="0" err="1"/>
              <a:t>requirements</a:t>
            </a:r>
            <a:r>
              <a:rPr lang="da-DK" sz="953" dirty="0"/>
              <a:t> and </a:t>
            </a:r>
            <a:r>
              <a:rPr lang="da-DK" sz="953" dirty="0" err="1"/>
              <a:t>will</a:t>
            </a:r>
            <a:r>
              <a:rPr lang="da-DK" sz="953" dirty="0"/>
              <a:t> send </a:t>
            </a:r>
            <a:r>
              <a:rPr lang="da-DK" sz="953" dirty="0" err="1"/>
              <a:t>us</a:t>
            </a:r>
            <a:r>
              <a:rPr lang="da-DK" sz="953" dirty="0"/>
              <a:t> </a:t>
            </a:r>
            <a:r>
              <a:rPr lang="da-DK" sz="953" dirty="0" err="1"/>
              <a:t>their</a:t>
            </a:r>
            <a:r>
              <a:rPr lang="da-DK" sz="953" dirty="0"/>
              <a:t> </a:t>
            </a:r>
            <a:r>
              <a:rPr lang="da-DK" sz="953" dirty="0" err="1"/>
              <a:t>full</a:t>
            </a:r>
            <a:r>
              <a:rPr lang="da-DK" sz="953" dirty="0"/>
              <a:t> </a:t>
            </a:r>
            <a:r>
              <a:rPr lang="da-DK" sz="953" dirty="0" err="1"/>
              <a:t>table</a:t>
            </a:r>
            <a:r>
              <a:rPr lang="da-DK" sz="953" dirty="0"/>
              <a:t>.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peer at all </a:t>
            </a:r>
            <a:r>
              <a:rPr lang="da-DK" sz="953" dirty="0" err="1"/>
              <a:t>mutual</a:t>
            </a:r>
            <a:r>
              <a:rPr lang="da-DK" sz="953" dirty="0"/>
              <a:t> </a:t>
            </a:r>
            <a:r>
              <a:rPr lang="da-DK" sz="953" dirty="0" err="1"/>
              <a:t>exchanges</a:t>
            </a:r>
            <a:r>
              <a:rPr lang="da-DK" sz="953" dirty="0"/>
              <a:t> </a:t>
            </a:r>
            <a:r>
              <a:rPr lang="da-DK" sz="953" dirty="0" err="1"/>
              <a:t>if</a:t>
            </a:r>
            <a:r>
              <a:rPr lang="da-DK" sz="953" dirty="0"/>
              <a:t> </a:t>
            </a:r>
            <a:r>
              <a:rPr lang="da-DK" sz="953" dirty="0" err="1"/>
              <a:t>requested</a:t>
            </a:r>
            <a:r>
              <a:rPr lang="da-DK" sz="953" dirty="0"/>
              <a:t>.</a:t>
            </a:r>
            <a:br>
              <a:rPr lang="da-DK" sz="953" dirty="0"/>
            </a:br>
            <a:endParaRPr lang="da-DK" sz="953" dirty="0"/>
          </a:p>
          <a:p>
            <a:r>
              <a:rPr lang="da-DK" dirty="0"/>
              <a:t>Multihop </a:t>
            </a:r>
            <a:r>
              <a:rPr lang="da-DK" dirty="0" err="1"/>
              <a:t>peering</a:t>
            </a:r>
            <a:r>
              <a:rPr lang="da-DK" dirty="0"/>
              <a:t>:</a:t>
            </a:r>
          </a:p>
          <a:p>
            <a:pPr marL="233412" indent="-233412">
              <a:buFont typeface="Arial" panose="020B0604020202020204" pitchFamily="34" charset="0"/>
              <a:buChar char="•"/>
            </a:pPr>
            <a:endParaRPr lang="da-DK" sz="953" dirty="0"/>
          </a:p>
          <a:p>
            <a:pPr marL="233412" indent="-233412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accept multihop peers </a:t>
            </a:r>
            <a:r>
              <a:rPr lang="da-DK" sz="953" dirty="0" err="1"/>
              <a:t>who</a:t>
            </a:r>
            <a:r>
              <a:rPr lang="da-DK" sz="953" dirty="0"/>
              <a:t> </a:t>
            </a:r>
            <a:r>
              <a:rPr lang="da-DK" sz="953" dirty="0" err="1"/>
              <a:t>are</a:t>
            </a:r>
            <a:r>
              <a:rPr lang="da-DK" sz="953" dirty="0"/>
              <a:t> not on </a:t>
            </a:r>
            <a:r>
              <a:rPr lang="da-DK" sz="953" dirty="0" err="1"/>
              <a:t>any</a:t>
            </a:r>
            <a:r>
              <a:rPr lang="da-DK" sz="953" dirty="0"/>
              <a:t> </a:t>
            </a:r>
            <a:r>
              <a:rPr lang="da-DK" sz="953" dirty="0" err="1"/>
              <a:t>mutual</a:t>
            </a:r>
            <a:r>
              <a:rPr lang="da-DK" sz="953" dirty="0"/>
              <a:t> </a:t>
            </a:r>
            <a:r>
              <a:rPr lang="da-DK" sz="953" dirty="0" err="1"/>
              <a:t>IXPs</a:t>
            </a:r>
            <a:r>
              <a:rPr lang="da-DK" sz="953" dirty="0"/>
              <a:t>.</a:t>
            </a:r>
          </a:p>
          <a:p>
            <a:pPr marL="233412" indent="-233412">
              <a:buFont typeface="Arial" panose="020B0604020202020204" pitchFamily="34" charset="0"/>
              <a:buChar char="•"/>
            </a:pPr>
            <a:r>
              <a:rPr lang="da-DK" sz="953" dirty="0"/>
              <a:t>Peers must provide </a:t>
            </a:r>
            <a:r>
              <a:rPr lang="da-DK" sz="953" dirty="0" err="1"/>
              <a:t>their</a:t>
            </a:r>
            <a:r>
              <a:rPr lang="da-DK" sz="953" dirty="0"/>
              <a:t> </a:t>
            </a:r>
            <a:r>
              <a:rPr lang="da-DK" sz="953" dirty="0" err="1"/>
              <a:t>full</a:t>
            </a:r>
            <a:r>
              <a:rPr lang="da-DK" sz="953" dirty="0"/>
              <a:t> view of the Internet as </a:t>
            </a:r>
            <a:r>
              <a:rPr lang="da-DK" sz="953" dirty="0" err="1"/>
              <a:t>they</a:t>
            </a:r>
            <a:r>
              <a:rPr lang="da-DK" sz="953" dirty="0"/>
              <a:t> </a:t>
            </a:r>
            <a:r>
              <a:rPr lang="da-DK" sz="953" dirty="0" err="1"/>
              <a:t>see</a:t>
            </a:r>
            <a:r>
              <a:rPr lang="da-DK" sz="953" dirty="0"/>
              <a:t> it.</a:t>
            </a:r>
          </a:p>
          <a:p>
            <a:pPr marL="233412" indent="-233412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accept </a:t>
            </a:r>
            <a:r>
              <a:rPr lang="da-DK" sz="953" dirty="0" err="1"/>
              <a:t>two</a:t>
            </a:r>
            <a:r>
              <a:rPr lang="da-DK" sz="953" dirty="0"/>
              <a:t> sessions for </a:t>
            </a:r>
            <a:r>
              <a:rPr lang="da-DK" sz="953" dirty="0" err="1"/>
              <a:t>redundancy</a:t>
            </a:r>
            <a:r>
              <a:rPr lang="da-DK" sz="953" dirty="0"/>
              <a:t>; more </a:t>
            </a:r>
            <a:r>
              <a:rPr lang="da-DK" sz="953" dirty="0" err="1"/>
              <a:t>than</a:t>
            </a:r>
            <a:r>
              <a:rPr lang="da-DK" sz="953" dirty="0"/>
              <a:t> </a:t>
            </a:r>
            <a:r>
              <a:rPr lang="da-DK" sz="953" dirty="0" err="1"/>
              <a:t>two</a:t>
            </a:r>
            <a:r>
              <a:rPr lang="da-DK" sz="953" dirty="0"/>
              <a:t> sessions </a:t>
            </a:r>
            <a:r>
              <a:rPr lang="da-DK" sz="953" dirty="0" err="1"/>
              <a:t>can</a:t>
            </a:r>
            <a:r>
              <a:rPr lang="da-DK" sz="953" dirty="0"/>
              <a:t> </a:t>
            </a:r>
            <a:r>
              <a:rPr lang="da-DK" sz="953" dirty="0" err="1"/>
              <a:t>be</a:t>
            </a:r>
            <a:r>
              <a:rPr lang="da-DK" sz="953" dirty="0"/>
              <a:t> set up </a:t>
            </a:r>
            <a:r>
              <a:rPr lang="da-DK" sz="953" dirty="0" err="1"/>
              <a:t>if</a:t>
            </a:r>
            <a:r>
              <a:rPr lang="da-DK" sz="953" dirty="0"/>
              <a:t> the feeds </a:t>
            </a:r>
            <a:r>
              <a:rPr lang="da-DK" sz="953" dirty="0" err="1"/>
              <a:t>are</a:t>
            </a:r>
            <a:r>
              <a:rPr lang="da-DK" sz="953" dirty="0"/>
              <a:t> </a:t>
            </a:r>
            <a:r>
              <a:rPr lang="da-DK" sz="953" dirty="0" err="1"/>
              <a:t>sufficiently</a:t>
            </a:r>
            <a:r>
              <a:rPr lang="da-DK" sz="953" dirty="0"/>
              <a:t> </a:t>
            </a:r>
            <a:r>
              <a:rPr lang="da-DK" sz="953" dirty="0" err="1"/>
              <a:t>different</a:t>
            </a:r>
            <a:r>
              <a:rPr lang="da-DK" sz="953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4496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D3F3-BD25-C59F-1C64-5C84178A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Selective Peering policy?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C4E0E-44C0-8C6E-44F3-0FEB9AA3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Balancing operational overhead, scale and information from the data</a:t>
            </a:r>
          </a:p>
          <a:p>
            <a:r>
              <a:rPr lang="en-GB" sz="2000" dirty="0"/>
              <a:t>Hobby Networks</a:t>
            </a:r>
          </a:p>
          <a:p>
            <a:r>
              <a:rPr lang="en-GB" sz="2000" dirty="0"/>
              <a:t>Full View of the Internet</a:t>
            </a:r>
          </a:p>
          <a:p>
            <a:r>
              <a:rPr lang="en-GB" sz="2000" dirty="0"/>
              <a:t>What makes a peering interesting?</a:t>
            </a:r>
          </a:p>
          <a:p>
            <a:pPr lvl="1"/>
            <a:r>
              <a:rPr lang="en-GB" sz="1600" dirty="0"/>
              <a:t>Networks in regions where we have limited visibility</a:t>
            </a:r>
          </a:p>
          <a:p>
            <a:pPr lvl="1"/>
            <a:r>
              <a:rPr lang="en-GB" sz="1600" dirty="0"/>
              <a:t>Networks demonstrating new interconnection patterns</a:t>
            </a:r>
          </a:p>
          <a:p>
            <a:pPr lvl="1"/>
            <a:r>
              <a:rPr lang="en-GB" sz="1600" dirty="0"/>
              <a:t>Networks using innovative routing practices</a:t>
            </a:r>
          </a:p>
          <a:p>
            <a:pPr lvl="1"/>
            <a:r>
              <a:rPr lang="en-GB" sz="1600" dirty="0"/>
              <a:t>Networks that help us understand emerging market dynamics</a:t>
            </a:r>
          </a:p>
          <a:p>
            <a:pPr lvl="1"/>
            <a:r>
              <a:rPr lang="en-GB" sz="1600" dirty="0"/>
              <a:t>Or maybe something we haven’t thought about yet</a:t>
            </a:r>
          </a:p>
        </p:txBody>
      </p:sp>
    </p:spTree>
    <p:extLst>
      <p:ext uri="{BB962C8B-B14F-4D97-AF65-F5344CB8AC3E}">
        <p14:creationId xmlns:p14="http://schemas.microsoft.com/office/powerpoint/2010/main" val="3977761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9D4BC-6A4D-128C-1C6D-EAEA80E2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210A6-6CB3-62CC-754F-C5C0AE1F9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potential hosts of collectors</a:t>
            </a:r>
          </a:p>
        </p:txBody>
      </p:sp>
    </p:spTree>
    <p:extLst>
      <p:ext uri="{BB962C8B-B14F-4D97-AF65-F5344CB8AC3E}">
        <p14:creationId xmlns:p14="http://schemas.microsoft.com/office/powerpoint/2010/main" val="13695087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A940-97F8-3603-C84B-BB0CE21D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55AF-6922-7D91-7181-1D8C1934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RouteViews is interested in new locations</a:t>
            </a:r>
          </a:p>
          <a:p>
            <a:pPr lvl="1"/>
            <a:r>
              <a:rPr lang="en-GB" dirty="0"/>
              <a:t>Especially in regions or economies we have no collector</a:t>
            </a:r>
          </a:p>
          <a:p>
            <a:pPr lvl="1"/>
            <a:r>
              <a:rPr lang="en-GB" dirty="0"/>
              <a:t>Where there are IXPs with large numbers of peers (&gt;100)</a:t>
            </a:r>
          </a:p>
          <a:p>
            <a:r>
              <a:rPr lang="en-GB" dirty="0"/>
              <a:t>Hosting a RouteViews collector</a:t>
            </a:r>
          </a:p>
          <a:p>
            <a:pPr lvl="1"/>
            <a:r>
              <a:rPr lang="en-GB" dirty="0"/>
              <a:t>Hosts can be IXPs themselves</a:t>
            </a:r>
          </a:p>
          <a:p>
            <a:pPr lvl="1"/>
            <a:r>
              <a:rPr lang="en-GB" dirty="0"/>
              <a:t>Hosts can be members of IXPs</a:t>
            </a:r>
          </a:p>
          <a:p>
            <a:pPr lvl="1"/>
            <a:r>
              <a:rPr lang="en-GB" dirty="0"/>
              <a:t>Hosts sponsor the IXP port and the (~10Mbps) transit required</a:t>
            </a:r>
          </a:p>
          <a:p>
            <a:pPr lvl="1"/>
            <a:r>
              <a:rPr lang="en-GB" dirty="0"/>
              <a:t>Hosts sponsor the VM needed for the collector</a:t>
            </a:r>
          </a:p>
          <a:p>
            <a:pPr lvl="2"/>
            <a:r>
              <a:rPr lang="en-GB" dirty="0"/>
              <a:t>Physical hardware is less preferred due to being harder to manage</a:t>
            </a:r>
          </a:p>
          <a:p>
            <a:pPr lvl="2"/>
            <a:r>
              <a:rPr lang="en-GB" dirty="0"/>
              <a:t>VMs sometimes may not be possible due to operational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326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57EA-E80A-0E34-C551-ED9EAF75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/>
              <a:t>Collector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21CF-9231-7E61-F5A9-53E89767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sz="1800"/>
              <a:t>Virtual Machine:</a:t>
            </a:r>
          </a:p>
          <a:p>
            <a:pPr lvl="1"/>
            <a:r>
              <a:rPr lang="en-AU" sz="1400"/>
              <a:t>16GB RAM min (prefer 32GB) </a:t>
            </a:r>
          </a:p>
          <a:p>
            <a:pPr lvl="1"/>
            <a:r>
              <a:rPr lang="en-AU" sz="1400"/>
              <a:t>100GB disk </a:t>
            </a:r>
          </a:p>
          <a:p>
            <a:pPr lvl="1"/>
            <a:r>
              <a:rPr lang="en-AU" sz="1400"/>
              <a:t>4 vCPUs </a:t>
            </a:r>
          </a:p>
          <a:p>
            <a:pPr lvl="1"/>
            <a:r>
              <a:rPr lang="en-AU" sz="1400"/>
              <a:t>1 transit interface (management and public CLI access, low traffic)</a:t>
            </a:r>
          </a:p>
          <a:p>
            <a:pPr lvl="1"/>
            <a:r>
              <a:rPr lang="en-AU" sz="1400"/>
              <a:t>1 peering interface on the IX</a:t>
            </a:r>
          </a:p>
          <a:p>
            <a:r>
              <a:rPr lang="en-AU" sz="1800"/>
              <a:t>Physical Hardware:</a:t>
            </a:r>
          </a:p>
          <a:p>
            <a:pPr lvl="1"/>
            <a:r>
              <a:rPr lang="en-AU" sz="1400"/>
              <a:t>32GB – 64GB RAM</a:t>
            </a:r>
          </a:p>
          <a:p>
            <a:pPr lvl="1"/>
            <a:r>
              <a:rPr lang="en-AU" sz="1400"/>
              <a:t>400GB – 1TB SSD</a:t>
            </a:r>
          </a:p>
          <a:p>
            <a:pPr lvl="1"/>
            <a:r>
              <a:rPr lang="en-AU" sz="1400"/>
              <a:t>4+ CPUs</a:t>
            </a:r>
          </a:p>
          <a:p>
            <a:pPr lvl="1"/>
            <a:r>
              <a:rPr lang="en-AU" sz="1400"/>
              <a:t>Ethernet port for transit interface (1Gbps is enough)</a:t>
            </a:r>
          </a:p>
          <a:p>
            <a:pPr lvl="1"/>
            <a:r>
              <a:rPr lang="en-AU" sz="1400"/>
              <a:t>Ethernet port for IX peering (10Gbps is the standard now)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16088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30A7-A006-45BA-CABB-39BDF1BC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825C-03C5-4A23-160F-399B44F9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Ubuntu 24.04 is RouteViews standard OS</a:t>
            </a:r>
          </a:p>
          <a:p>
            <a:pPr lvl="1"/>
            <a:r>
              <a:rPr lang="en-GB" dirty="0"/>
              <a:t>We require a minimal Ubuntu Server install</a:t>
            </a:r>
          </a:p>
          <a:p>
            <a:pPr lvl="1"/>
            <a:r>
              <a:rPr lang="en-GB" dirty="0"/>
              <a:t>Our deployment scripts do the rest</a:t>
            </a:r>
          </a:p>
          <a:p>
            <a:endParaRPr lang="en-GB" dirty="0"/>
          </a:p>
          <a:p>
            <a:r>
              <a:rPr lang="en-GB" dirty="0"/>
              <a:t>Routing daemon we install is FRR</a:t>
            </a:r>
          </a:p>
          <a:p>
            <a:pPr lvl="1"/>
            <a:r>
              <a:rPr lang="en-GB" dirty="0"/>
              <a:t>MRT</a:t>
            </a:r>
            <a:r>
              <a:rPr lang="en-GB" baseline="30000" dirty="0"/>
              <a:t>1</a:t>
            </a:r>
            <a:r>
              <a:rPr lang="en-GB" dirty="0"/>
              <a:t> used for BGP RIBs (archived every 2 hours) and BGP updates (archived every 15 minutes)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D63EB-31BC-993B-C708-1C2D0A278E66}"/>
              </a:ext>
            </a:extLst>
          </p:cNvPr>
          <p:cNvSpPr txBox="1"/>
          <p:nvPr/>
        </p:nvSpPr>
        <p:spPr>
          <a:xfrm>
            <a:off x="1143000" y="4092773"/>
            <a:ext cx="5019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/>
              <a:t>1 </a:t>
            </a:r>
            <a:r>
              <a:rPr lang="en-GB" sz="1100"/>
              <a:t>Multi-Threaded Routing Toolkit: </a:t>
            </a:r>
            <a:r>
              <a:rPr lang="en-GB" sz="1100">
                <a:hlinkClick r:id="rId2"/>
              </a:rPr>
              <a:t>https://datatracker.ietf.org/doc/html/rfc6396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73051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A3959F1-DB63-E9F9-4012-4C4CFF5230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67" y="3602490"/>
            <a:ext cx="1152000" cy="11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RouteViews</a:t>
            </a:r>
            <a:r>
              <a:rPr lang="en-AU"/>
              <a:t> Team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5591"/>
              </p:ext>
            </p:extLst>
          </p:nvPr>
        </p:nvGraphicFramePr>
        <p:xfrm>
          <a:off x="1601199" y="1047750"/>
          <a:ext cx="2225788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AU" sz="160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Hans Kuhn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46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Nina Bargisen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0830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Owen Conway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85738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Smith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0885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</a:t>
                      </a:r>
                      <a:r>
                        <a:rPr lang="en-AU" sz="1400" dirty="0" err="1"/>
                        <a:t>Paeps</a:t>
                      </a: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70671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Anton Berezin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203088"/>
                  </a:ext>
                </a:extLst>
              </a:tr>
            </a:tbl>
          </a:graphicData>
        </a:graphic>
      </p:graphicFrame>
      <p:pic>
        <p:nvPicPr>
          <p:cNvPr id="9" name="Picture 8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E0CCB46F-E673-077A-26D0-8F98E9894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8" y="917879"/>
            <a:ext cx="1123950" cy="1123950"/>
          </a:xfrm>
          <a:prstGeom prst="rect">
            <a:avLst/>
          </a:prstGeom>
        </p:spPr>
      </p:pic>
      <p:pic>
        <p:nvPicPr>
          <p:cNvPr id="12" name="Picture 1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780D76F9-0786-75D9-4186-A0231CB65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1164267"/>
            <a:ext cx="1136652" cy="1136652"/>
          </a:xfrm>
          <a:prstGeom prst="rect">
            <a:avLst/>
          </a:prstGeom>
        </p:spPr>
      </p:pic>
      <p:pic>
        <p:nvPicPr>
          <p:cNvPr id="16" name="Picture 1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AA1AC95F-6061-B155-9F86-EDE75031B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2155778"/>
            <a:ext cx="1123950" cy="970874"/>
          </a:xfrm>
          <a:prstGeom prst="rect">
            <a:avLst/>
          </a:prstGeom>
        </p:spPr>
      </p:pic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92C06C35-6CB5-0215-BE08-47488FB9D7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2419350"/>
            <a:ext cx="1136652" cy="1136652"/>
          </a:xfrm>
          <a:prstGeom prst="rect">
            <a:avLst/>
          </a:prstGeom>
        </p:spPr>
      </p:pic>
      <p:pic>
        <p:nvPicPr>
          <p:cNvPr id="8" name="Billede 9" descr="Et billede, der indeholder Ansigt, person, smil, tøj&#10;&#10;Indhold genereret af kunstig intelligens kan være forkert.">
            <a:extLst>
              <a:ext uri="{FF2B5EF4-FFF2-40B4-BE49-F238E27FC236}">
                <a16:creationId xmlns:a16="http://schemas.microsoft.com/office/drawing/2014/main" id="{3BB5C8F8-9C85-42AA-7F4D-730CC82AA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3209629"/>
            <a:ext cx="968861" cy="9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4504-2665-4DF1-FC47-6BF5CE76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Collector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78F1-D979-F017-0474-4C9C9154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Acknowledged on RouteViews website as a sponsor</a:t>
            </a:r>
          </a:p>
          <a:p>
            <a:r>
              <a:rPr lang="en-GB" dirty="0"/>
              <a:t>Contact details kept up to date with RouteViews team</a:t>
            </a:r>
          </a:p>
          <a:p>
            <a:pPr lvl="1"/>
            <a:r>
              <a:rPr lang="en-GB" dirty="0"/>
              <a:t>An up-to-date </a:t>
            </a:r>
            <a:r>
              <a:rPr lang="en-GB" dirty="0" err="1"/>
              <a:t>PeeringDB</a:t>
            </a:r>
            <a:r>
              <a:rPr lang="en-GB" dirty="0"/>
              <a:t> entry helps 😀</a:t>
            </a:r>
          </a:p>
        </p:txBody>
      </p:sp>
    </p:spTree>
    <p:extLst>
      <p:ext uri="{BB962C8B-B14F-4D97-AF65-F5344CB8AC3E}">
        <p14:creationId xmlns:p14="http://schemas.microsoft.com/office/powerpoint/2010/main" val="23837437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E72FF-6FD3-6DFA-CDE0-DBED1373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9C22F-5E1A-C8C2-2707-4DDB19FB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73944-591B-1E60-5662-286E863EC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you can help</a:t>
            </a:r>
          </a:p>
        </p:txBody>
      </p:sp>
    </p:spTree>
    <p:extLst>
      <p:ext uri="{BB962C8B-B14F-4D97-AF65-F5344CB8AC3E}">
        <p14:creationId xmlns:p14="http://schemas.microsoft.com/office/powerpoint/2010/main" val="1695180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B1FAF-33F9-CC70-86EF-15FC0C5D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7AC-3B70-16E5-C7B8-2C7EED00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276A-0005-9E12-5064-F1F22CFB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The project was started in 1995 because network operators wished to see what their BGP announcements looked like from an external viewpoint</a:t>
            </a:r>
          </a:p>
          <a:p>
            <a:pPr lvl="1"/>
            <a:r>
              <a:rPr lang="en-GB" dirty="0"/>
              <a:t>Thousands of network operators &amp; researchers all around the world now rely on RouteViews</a:t>
            </a:r>
          </a:p>
          <a:p>
            <a:pPr lvl="1"/>
            <a:r>
              <a:rPr lang="en-GB" dirty="0"/>
              <a:t>Many everyday tools we all rely on use RouteViews data</a:t>
            </a:r>
          </a:p>
          <a:p>
            <a:pPr lvl="1"/>
            <a:r>
              <a:rPr lang="en-GB" dirty="0"/>
              <a:t>Many commercial products and services rely on RouteViews data</a:t>
            </a:r>
          </a:p>
        </p:txBody>
      </p:sp>
    </p:spTree>
    <p:extLst>
      <p:ext uri="{BB962C8B-B14F-4D97-AF65-F5344CB8AC3E}">
        <p14:creationId xmlns:p14="http://schemas.microsoft.com/office/powerpoint/2010/main" val="3666623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785E-189D-5182-1FB1-2D3F0F648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0837-5E9A-1C57-8194-D1ED69F3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263-D5D5-B5CD-9518-5CD223BA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Please consider supporting RouteViews:</a:t>
            </a:r>
          </a:p>
          <a:p>
            <a:r>
              <a:rPr lang="en-GB" dirty="0"/>
              <a:t>By peering with one of our collectors</a:t>
            </a:r>
          </a:p>
          <a:p>
            <a:r>
              <a:rPr lang="en-GB" dirty="0"/>
              <a:t>By publicly acknowledging the value of the information we have collected</a:t>
            </a:r>
          </a:p>
          <a:p>
            <a:pPr lvl="1"/>
            <a:r>
              <a:rPr lang="en-GB" dirty="0"/>
              <a:t>For citations, our DOI is </a:t>
            </a:r>
            <a:r>
              <a:rPr lang="en-AU" sz="1800" i="1" dirty="0">
                <a:effectLst/>
              </a:rPr>
              <a:t>10.7264/1y7v-2d90</a:t>
            </a:r>
            <a:endParaRPr lang="en-GB" i="1" dirty="0"/>
          </a:p>
          <a:p>
            <a:r>
              <a:rPr lang="en-GB" dirty="0"/>
              <a:t>If your product or service is commercially successful, we look forward to receiving your support to keep your product or service that way!</a:t>
            </a:r>
          </a:p>
          <a:p>
            <a:r>
              <a:rPr lang="en-GB" dirty="0"/>
              <a:t>In any other way that helps keep this community service going</a:t>
            </a:r>
          </a:p>
        </p:txBody>
      </p:sp>
    </p:spTree>
    <p:extLst>
      <p:ext uri="{BB962C8B-B14F-4D97-AF65-F5344CB8AC3E}">
        <p14:creationId xmlns:p14="http://schemas.microsoft.com/office/powerpoint/2010/main" val="2929337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6E24F-7953-CEC5-3064-05A027672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"/>
          <a:stretch/>
        </p:blipFill>
        <p:spPr>
          <a:xfrm>
            <a:off x="2517709" y="0"/>
            <a:ext cx="6513550" cy="5127100"/>
          </a:xfrm>
          <a:prstGeom prst="rect">
            <a:avLst/>
          </a:prstGeom>
        </p:spPr>
      </p:pic>
      <p:sp>
        <p:nvSpPr>
          <p:cNvPr id="387" name="Google Shape;387;g22de6155fc6_0_1"/>
          <p:cNvSpPr txBox="1">
            <a:spLocks noGrp="1"/>
          </p:cNvSpPr>
          <p:nvPr>
            <p:ph type="title"/>
          </p:nvPr>
        </p:nvSpPr>
        <p:spPr>
          <a:xfrm>
            <a:off x="69071" y="882368"/>
            <a:ext cx="2434424" cy="85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 dirty="0"/>
              <a:t>RouteViews Collector Map</a:t>
            </a:r>
            <a:endParaRPr sz="1800" dirty="0"/>
          </a:p>
        </p:txBody>
      </p:sp>
      <p:sp>
        <p:nvSpPr>
          <p:cNvPr id="389" name="Google Shape;389;g22de6155fc6_0_1"/>
          <p:cNvSpPr txBox="1"/>
          <p:nvPr/>
        </p:nvSpPr>
        <p:spPr>
          <a:xfrm>
            <a:off x="0" y="2876550"/>
            <a:ext cx="38007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www.routeviews.org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routeviews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/map/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649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403-7824-7167-E580-019618D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F6B2176B-FB7F-3C55-BBEB-86E98436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1809750"/>
            <a:ext cx="208491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076677-D518-3586-84A7-D17DE9A89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862899-3A9E-B7EF-6379-F85D86A71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67" y="3602490"/>
            <a:ext cx="1152000" cy="115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7C9B43-8D53-1E08-DA35-C28125B7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RouteViews</a:t>
            </a:r>
            <a:r>
              <a:rPr lang="en-AU"/>
              <a:t> Team Members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C4D5957-31CA-C208-0071-6AA0CFB03BF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1199" y="1047750"/>
          <a:ext cx="2225788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AU" sz="160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Hans Kuhn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46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Nina Bargisen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0830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Owen Conway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85738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Smith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0885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</a:t>
                      </a:r>
                      <a:r>
                        <a:rPr lang="en-AU" sz="1400" dirty="0" err="1"/>
                        <a:t>Paeps</a:t>
                      </a: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70671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Anton Berezin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203088"/>
                  </a:ext>
                </a:extLst>
              </a:tr>
            </a:tbl>
          </a:graphicData>
        </a:graphic>
      </p:graphicFrame>
      <p:pic>
        <p:nvPicPr>
          <p:cNvPr id="9" name="Picture 8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C83E5F31-6159-C1CB-BEB3-5818E1E2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8" y="917879"/>
            <a:ext cx="1123950" cy="1123950"/>
          </a:xfrm>
          <a:prstGeom prst="rect">
            <a:avLst/>
          </a:prstGeom>
        </p:spPr>
      </p:pic>
      <p:pic>
        <p:nvPicPr>
          <p:cNvPr id="12" name="Picture 1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4F07098B-AED2-88B9-62D5-9F5229C53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1164267"/>
            <a:ext cx="1136652" cy="1136652"/>
          </a:xfrm>
          <a:prstGeom prst="rect">
            <a:avLst/>
          </a:prstGeom>
        </p:spPr>
      </p:pic>
      <p:pic>
        <p:nvPicPr>
          <p:cNvPr id="16" name="Picture 1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B2DF4337-725A-91C5-E937-3FD65BE1D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2155778"/>
            <a:ext cx="1123950" cy="970874"/>
          </a:xfrm>
          <a:prstGeom prst="rect">
            <a:avLst/>
          </a:prstGeom>
        </p:spPr>
      </p:pic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BD8AE00C-6001-99A9-0986-B625F3D2E3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2419350"/>
            <a:ext cx="1136652" cy="1136652"/>
          </a:xfrm>
          <a:prstGeom prst="rect">
            <a:avLst/>
          </a:prstGeom>
        </p:spPr>
      </p:pic>
      <p:pic>
        <p:nvPicPr>
          <p:cNvPr id="8" name="Billede 9" descr="Et billede, der indeholder Ansigt, person, smil, tøj&#10;&#10;Indhold genereret af kunstig intelligens kan være forkert.">
            <a:extLst>
              <a:ext uri="{FF2B5EF4-FFF2-40B4-BE49-F238E27FC236}">
                <a16:creationId xmlns:a16="http://schemas.microsoft.com/office/drawing/2014/main" id="{9CF6D1DF-BEEA-B616-2453-D9F57995A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3209629"/>
            <a:ext cx="968861" cy="96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484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097-9499-917E-AE53-E817C21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7F2A-C220-3FC6-02CC-FE911E94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lvl="0"/>
            <a:r>
              <a:rPr lang="en-US" sz="2000" dirty="0"/>
              <a:t>A tool that allows Internet network operators to look at the BGP table from different backbones and locations around the world to troubleshoot and to assess:</a:t>
            </a:r>
          </a:p>
          <a:p>
            <a:pPr lvl="1"/>
            <a:r>
              <a:rPr lang="en-US" sz="1600" dirty="0"/>
              <a:t>Reachability, hijacks, bugs, peer visibility, mass withdrawals, RPKI status,…</a:t>
            </a:r>
          </a:p>
          <a:p>
            <a:r>
              <a:rPr lang="en-US" sz="2000" dirty="0"/>
              <a:t>Operators who find it a valuable tool also peer to contribute to the value</a:t>
            </a:r>
          </a:p>
          <a:p>
            <a:pPr lvl="0"/>
            <a:r>
              <a:rPr lang="en-US" sz="2000" dirty="0"/>
              <a:t>RouteViews operates collectors strategically positioned at IXPs around the world. </a:t>
            </a:r>
          </a:p>
          <a:p>
            <a:pPr lvl="1"/>
            <a:r>
              <a:rPr lang="en-US" sz="1600" dirty="0"/>
              <a:t>It also hosts a few multi-hop collectors at UO for those operators who are not present at IXPs. </a:t>
            </a:r>
          </a:p>
        </p:txBody>
      </p:sp>
    </p:spTree>
    <p:extLst>
      <p:ext uri="{BB962C8B-B14F-4D97-AF65-F5344CB8AC3E}">
        <p14:creationId xmlns:p14="http://schemas.microsoft.com/office/powerpoint/2010/main" val="354317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EABB-35C6-D59D-7E4A-937D8B92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8D31-8A7C-9306-66D4-414137700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Many free and commercial tools used by network engineers every day include data from RouteViews</a:t>
            </a:r>
          </a:p>
          <a:p>
            <a:pPr lvl="1"/>
            <a:r>
              <a:rPr lang="en-GB" dirty="0"/>
              <a:t>CAIDA ASRANK</a:t>
            </a:r>
          </a:p>
          <a:p>
            <a:pPr lvl="1"/>
            <a:r>
              <a:rPr lang="en-GB" dirty="0"/>
              <a:t>CAIDA BGP Reader</a:t>
            </a:r>
          </a:p>
          <a:p>
            <a:pPr lvl="1"/>
            <a:r>
              <a:rPr lang="en-GB" dirty="0"/>
              <a:t>HE BGP Tools</a:t>
            </a:r>
          </a:p>
          <a:p>
            <a:pPr lvl="1"/>
            <a:r>
              <a:rPr lang="en-GB" dirty="0" err="1"/>
              <a:t>Kentik</a:t>
            </a:r>
            <a:r>
              <a:rPr lang="en-GB" dirty="0"/>
              <a:t> Market Intelligence</a:t>
            </a:r>
          </a:p>
          <a:p>
            <a:pPr lvl="1"/>
            <a:r>
              <a:rPr lang="en-GB" dirty="0" err="1"/>
              <a:t>Kentik</a:t>
            </a:r>
            <a:r>
              <a:rPr lang="en-GB" dirty="0"/>
              <a:t> BGP monitoring</a:t>
            </a:r>
          </a:p>
          <a:p>
            <a:pPr lvl="1"/>
            <a:r>
              <a:rPr lang="en-GB" dirty="0"/>
              <a:t>Catchpoint</a:t>
            </a:r>
          </a:p>
          <a:p>
            <a:pPr lvl="1"/>
            <a:r>
              <a:rPr lang="en-GB" dirty="0" err="1"/>
              <a:t>BGPMon</a:t>
            </a:r>
            <a:endParaRPr lang="en-GB" dirty="0"/>
          </a:p>
          <a:p>
            <a:pPr lvl="1"/>
            <a:r>
              <a:rPr lang="en-GB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19077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582B-0DC2-B98E-569D-46FE7A750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248DC63-A6B8-8A0D-9D56-FB4268E73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6907">
              <a:spcBef>
                <a:spcPts val="68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14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077178C-84AC-803E-EB89-AB9EDA00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028700"/>
            <a:ext cx="7239000" cy="3371850"/>
          </a:xfrm>
        </p:spPr>
        <p:txBody>
          <a:bodyPr/>
          <a:lstStyle/>
          <a:p>
            <a:pPr marL="0" indent="0">
              <a:buNone/>
            </a:pPr>
            <a:endParaRPr lang="da-DK" sz="953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da-DK" sz="953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sh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ip bg 220.239.64.0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BGP routing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entry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for 220.239.64.0/20, version 10370995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Paths: (1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available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best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#1,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default)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Not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advertised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to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any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peer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38001 7473 4804 4804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202.150.221.33 from 202.150.221.33 (10.11.33.29)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Origin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IGP, valid,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external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best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(First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path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received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),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rpki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validation-state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invalid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Community: 38001:100 38001:3003 38001:8003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Last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update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Sun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Nov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10 14:28:09 2024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 </a:t>
            </a:r>
          </a:p>
          <a:p>
            <a:endParaRPr lang="da-DK" sz="953" dirty="0"/>
          </a:p>
          <a:p>
            <a:endParaRPr lang="da-DK" sz="95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BE3C9AB-A53A-CA12-C330-5771E47AA82A}"/>
              </a:ext>
            </a:extLst>
          </p:cNvPr>
          <p:cNvSpPr txBox="1"/>
          <p:nvPr/>
        </p:nvSpPr>
        <p:spPr>
          <a:xfrm>
            <a:off x="6776358" y="3704183"/>
            <a:ext cx="829876" cy="17108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4205" rIns="0" bIns="0" rtlCol="0">
            <a:spAutoFit/>
          </a:bodyPr>
          <a:lstStyle/>
          <a:p>
            <a:pPr marL="70024">
              <a:spcBef>
                <a:spcPts val="191"/>
              </a:spcBef>
            </a:pPr>
            <a:r>
              <a:rPr lang="da-DK" sz="953" dirty="0">
                <a:solidFill>
                  <a:srgbClr val="FFFFFF"/>
                </a:solidFill>
                <a:latin typeface="Arial Black"/>
                <a:cs typeface="Arial Black"/>
              </a:rPr>
              <a:t>RPKI </a:t>
            </a:r>
            <a:r>
              <a:rPr lang="da-DK" sz="953" dirty="0" err="1">
                <a:solidFill>
                  <a:srgbClr val="FFFFFF"/>
                </a:solidFill>
                <a:latin typeface="Arial Black"/>
                <a:cs typeface="Arial Black"/>
              </a:rPr>
              <a:t>state</a:t>
            </a:r>
            <a:endParaRPr sz="953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CB25B55E-6445-DA22-5DC1-DDBC6B38E11F}"/>
              </a:ext>
            </a:extLst>
          </p:cNvPr>
          <p:cNvCxnSpPr>
            <a:cxnSpLocks/>
          </p:cNvCxnSpPr>
          <p:nvPr/>
        </p:nvCxnSpPr>
        <p:spPr>
          <a:xfrm flipV="1">
            <a:off x="7191296" y="2571750"/>
            <a:ext cx="733504" cy="1103676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7F969342-D2AA-7964-65AA-6A76F7040991}"/>
              </a:ext>
            </a:extLst>
          </p:cNvPr>
          <p:cNvSpPr txBox="1"/>
          <p:nvPr/>
        </p:nvSpPr>
        <p:spPr>
          <a:xfrm>
            <a:off x="1699655" y="900295"/>
            <a:ext cx="829876" cy="17108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4205" rIns="0" bIns="0" rtlCol="0">
            <a:spAutoFit/>
          </a:bodyPr>
          <a:lstStyle/>
          <a:p>
            <a:pPr marL="70024">
              <a:spcBef>
                <a:spcPts val="191"/>
              </a:spcBef>
            </a:pPr>
            <a:r>
              <a:rPr lang="da-DK" sz="953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953" dirty="0">
              <a:latin typeface="Arial Black"/>
              <a:cs typeface="Arial Black"/>
            </a:endParaRP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390E298B-2C21-BADC-AB5E-5B269A3FAD7B}"/>
              </a:ext>
            </a:extLst>
          </p:cNvPr>
          <p:cNvCxnSpPr>
            <a:cxnSpLocks/>
          </p:cNvCxnSpPr>
          <p:nvPr/>
        </p:nvCxnSpPr>
        <p:spPr>
          <a:xfrm>
            <a:off x="2114594" y="1093863"/>
            <a:ext cx="171406" cy="1020687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06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1AC7-7D88-6AC9-A71B-373B815F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14E449-BBD1-D79F-7785-6940B1376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6907">
              <a:spcBef>
                <a:spcPts val="68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14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0F60EAF-C349-CCEF-1B69-DA5CEA16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28700"/>
            <a:ext cx="7620000" cy="3371850"/>
          </a:xfrm>
        </p:spPr>
        <p:txBody>
          <a:bodyPr/>
          <a:lstStyle/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sh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ip bg 220.239.64.0/19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BGP routing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entry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for 220.239.64.0/19, version 9454097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Paths: (25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available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best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#24,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default)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Not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advertised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to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any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peer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9268 4764 1221 7474 4804, (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aggregated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by 4804 198.142.65.160)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203.62.187.103 from 203.62.187.103 (203.62.187.103)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Origin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IGP, valid,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external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atomic-aggregate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rpki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validation-state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valid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Community: 0:2011 9268:2124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Last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update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Mon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Nov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4 04:04:03 2024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9268 4764 1221 7474 4804, (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aggregated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by 4804 198.142.65.160)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203.62.187.102 from 203.62.187.102 (203.62.187.102)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Origin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IGP, valid,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external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atomic-aggregate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rpki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validation-state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valid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Community: 0:2011 9268:2124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Last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update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Mon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Nov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4 02:34:28 2024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 </a:t>
            </a:r>
          </a:p>
          <a:p>
            <a:endParaRPr lang="da-DK" sz="953" dirty="0"/>
          </a:p>
          <a:p>
            <a:endParaRPr lang="da-DK" sz="95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617FF60-2EC0-FFCC-6AE5-6A23FF5FF791}"/>
              </a:ext>
            </a:extLst>
          </p:cNvPr>
          <p:cNvSpPr txBox="1"/>
          <p:nvPr/>
        </p:nvSpPr>
        <p:spPr>
          <a:xfrm>
            <a:off x="1615568" y="741139"/>
            <a:ext cx="829876" cy="17108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4205" rIns="0" bIns="0" rtlCol="0">
            <a:spAutoFit/>
          </a:bodyPr>
          <a:lstStyle/>
          <a:p>
            <a:pPr marL="70024">
              <a:spcBef>
                <a:spcPts val="191"/>
              </a:spcBef>
            </a:pPr>
            <a:r>
              <a:rPr lang="da-DK" sz="953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953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85671583-59B2-5FA9-6D27-BC03A7D2697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030506" y="912224"/>
            <a:ext cx="636494" cy="866034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763D53F3-A996-74E5-E960-DB7FD1C19A36}"/>
              </a:ext>
            </a:extLst>
          </p:cNvPr>
          <p:cNvCxnSpPr>
            <a:cxnSpLocks/>
          </p:cNvCxnSpPr>
          <p:nvPr/>
        </p:nvCxnSpPr>
        <p:spPr>
          <a:xfrm>
            <a:off x="2030506" y="912227"/>
            <a:ext cx="636494" cy="1735723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4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8C59-6722-60BB-74BD-2E2FB462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Impact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82D0D90-7926-C0AC-6CF9-F98F4762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410200" cy="304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CB620-53E8-3566-15D5-7B66D155B08B}"/>
              </a:ext>
            </a:extLst>
          </p:cNvPr>
          <p:cNvSpPr txBox="1"/>
          <p:nvPr/>
        </p:nvSpPr>
        <p:spPr>
          <a:xfrm>
            <a:off x="1658953" y="4075211"/>
            <a:ext cx="559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Barrett Lyon:          </a:t>
            </a:r>
            <a:r>
              <a:rPr lang="en-GB" sz="1400">
                <a:hlinkClick r:id="rId3"/>
              </a:rPr>
              <a:t>https://www.youtube.com/watch?v=vo5glK9czIE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1007831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32000</TotalTime>
  <Words>2125</Words>
  <Application>Microsoft Macintosh PowerPoint</Application>
  <PresentationFormat>Skærmshow (16:9)</PresentationFormat>
  <Paragraphs>260</Paragraphs>
  <Slides>35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35</vt:i4>
      </vt:variant>
    </vt:vector>
  </HeadingPairs>
  <TitlesOfParts>
    <vt:vector size="42" baseType="lpstr">
      <vt:lpstr>ＭＳ Ｐゴシック</vt:lpstr>
      <vt:lpstr>Arial</vt:lpstr>
      <vt:lpstr>Arial Black</vt:lpstr>
      <vt:lpstr>Menlo</vt:lpstr>
      <vt:lpstr>Verdana</vt:lpstr>
      <vt:lpstr>Wingdings</vt:lpstr>
      <vt:lpstr>Default Design</vt:lpstr>
      <vt:lpstr>The RouteViews Project: Update</vt:lpstr>
      <vt:lpstr>Background</vt:lpstr>
      <vt:lpstr>RouteViews Team Members</vt:lpstr>
      <vt:lpstr>RouteViews Team Members</vt:lpstr>
      <vt:lpstr>What is RouteViews</vt:lpstr>
      <vt:lpstr>What is RouteViews</vt:lpstr>
      <vt:lpstr>Make life easier for your NOC</vt:lpstr>
      <vt:lpstr>Make life easier for your NOC</vt:lpstr>
      <vt:lpstr>RouteViews Impact</vt:lpstr>
      <vt:lpstr>Routeviews news</vt:lpstr>
      <vt:lpstr>RouteViews News</vt:lpstr>
      <vt:lpstr>RouteViews News</vt:lpstr>
      <vt:lpstr>RouteViews Development Projects: API</vt:lpstr>
      <vt:lpstr>RouteViews Development Projects: LG</vt:lpstr>
      <vt:lpstr>PowerPoint-præsentation</vt:lpstr>
      <vt:lpstr>RouteViews Development Projects: BMP</vt:lpstr>
      <vt:lpstr>RouteViews Development Projects: Bimper</vt:lpstr>
      <vt:lpstr>RouteViews Behind the Scenes Projects</vt:lpstr>
      <vt:lpstr>RouteViews Future Planning</vt:lpstr>
      <vt:lpstr>Consumers of RouteViews data</vt:lpstr>
      <vt:lpstr>Peering with routeviews</vt:lpstr>
      <vt:lpstr>Peering with RouteViews</vt:lpstr>
      <vt:lpstr>Peering with RouteViews</vt:lpstr>
      <vt:lpstr>RouteViews Peering Policy</vt:lpstr>
      <vt:lpstr>Why a Selective Peering policy?</vt:lpstr>
      <vt:lpstr>Hosting routeviews</vt:lpstr>
      <vt:lpstr>Hosting RouteViews</vt:lpstr>
      <vt:lpstr>Collector Specifications</vt:lpstr>
      <vt:lpstr>Collector Software</vt:lpstr>
      <vt:lpstr>Collector Host</vt:lpstr>
      <vt:lpstr>SUPPORTING routeviews</vt:lpstr>
      <vt:lpstr>Supporting RouteViews</vt:lpstr>
      <vt:lpstr>Supporting RouteViews</vt:lpstr>
      <vt:lpstr>RouteViews Collector Map</vt:lpstr>
      <vt:lpstr>Thank you!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dbarta</dc:creator>
  <cp:lastModifiedBy>Nina Bargisen</cp:lastModifiedBy>
  <cp:revision>463</cp:revision>
  <cp:lastPrinted>2024-08-09T06:07:03Z</cp:lastPrinted>
  <dcterms:created xsi:type="dcterms:W3CDTF">2012-12-01T13:20:11Z</dcterms:created>
  <dcterms:modified xsi:type="dcterms:W3CDTF">2025-10-15T10:33:11Z</dcterms:modified>
</cp:coreProperties>
</file>