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85" r:id="rId2"/>
    <p:sldId id="1049" r:id="rId3"/>
    <p:sldId id="1078" r:id="rId4"/>
    <p:sldId id="294" r:id="rId5"/>
    <p:sldId id="1070" r:id="rId6"/>
    <p:sldId id="1025" r:id="rId7"/>
    <p:sldId id="1053" r:id="rId8"/>
    <p:sldId id="1054" r:id="rId9"/>
    <p:sldId id="1026" r:id="rId10"/>
    <p:sldId id="1066" r:id="rId11"/>
    <p:sldId id="1067" r:id="rId12"/>
    <p:sldId id="1068" r:id="rId13"/>
    <p:sldId id="1069" r:id="rId14"/>
    <p:sldId id="1065" r:id="rId15"/>
    <p:sldId id="1081" r:id="rId16"/>
    <p:sldId id="1027" r:id="rId17"/>
    <p:sldId id="1082" r:id="rId18"/>
    <p:sldId id="1096" r:id="rId19"/>
    <p:sldId id="1097" r:id="rId20"/>
    <p:sldId id="1098" r:id="rId21"/>
    <p:sldId id="1028" r:id="rId22"/>
    <p:sldId id="1055" r:id="rId23"/>
    <p:sldId id="1029" r:id="rId24"/>
    <p:sldId id="1080" r:id="rId25"/>
    <p:sldId id="1043" r:id="rId26"/>
    <p:sldId id="1071" r:id="rId27"/>
    <p:sldId id="1072" r:id="rId28"/>
    <p:sldId id="1073" r:id="rId29"/>
    <p:sldId id="1074" r:id="rId30"/>
    <p:sldId id="1075" r:id="rId31"/>
    <p:sldId id="1047" r:id="rId32"/>
    <p:sldId id="1063" r:id="rId33"/>
    <p:sldId id="1093" r:id="rId34"/>
    <p:sldId id="1094" r:id="rId35"/>
    <p:sldId id="1095" r:id="rId36"/>
    <p:sldId id="1079" r:id="rId37"/>
    <p:sldId id="1077" r:id="rId38"/>
    <p:sldId id="1059" r:id="rId39"/>
    <p:sldId id="1048" r:id="rId40"/>
    <p:sldId id="1050" r:id="rId41"/>
    <p:sldId id="1051" r:id="rId42"/>
    <p:sldId id="1052" r:id="rId43"/>
    <p:sldId id="1060" r:id="rId44"/>
    <p:sldId id="1061" r:id="rId45"/>
    <p:sldId id="1064" r:id="rId46"/>
    <p:sldId id="1062" r:id="rId4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6" autoAdjust="0"/>
    <p:restoredTop sz="91585"/>
  </p:normalViewPr>
  <p:slideViewPr>
    <p:cSldViewPr>
      <p:cViewPr varScale="1">
        <p:scale>
          <a:sx n="158" d="100"/>
          <a:sy n="158" d="100"/>
        </p:scale>
        <p:origin x="208" y="8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81FB50-C8B6-1C41-A2B4-45DA577871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8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4EADA55-DE41-3F4C-893B-416EDE83C83C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2de6155fc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22de6155fc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22de6155fc6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IP address of Crowne Plaza Christchurch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1FB50-C8B6-1C41-A2B4-45DA577871F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04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PFS’s home broadband from Internode IP address block (now TPG, the mega-</a:t>
            </a:r>
            <a:r>
              <a:rPr lang="en-GB" dirty="0" err="1"/>
              <a:t>deaggregator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1FB50-C8B6-1C41-A2B4-45DA577871F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8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1290-8968-4820-6D97-9EA20FB5E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9B272-B938-A4AE-AD15-E79CD4ACD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6DE45-D8A0-57E3-774C-1BC040877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A25CD-625A-748E-4D77-206EB20BAE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1FB50-C8B6-1C41-A2B4-45DA577871F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14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124C5-6FC3-EC0B-E9A4-2287B9852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A32FA2-4A36-88EA-62EA-7FC80DF52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C4FED-ABF4-3A0F-580F-0AF258255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E2CF6-7B07-0709-CF80-F5121AFD0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1FB50-C8B6-1C41-A2B4-45DA577871F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335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1945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1945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58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28700"/>
            <a:ext cx="4038600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28701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771776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2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28701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28701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771776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771776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Layout" userDrawn="1">
  <p:cSld name="2 Column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457200" y="438150"/>
            <a:ext cx="7620000" cy="42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305800" y="28575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3"/>
          </p:nvPr>
        </p:nvSpPr>
        <p:spPr>
          <a:xfrm>
            <a:off x="609600" y="1047750"/>
            <a:ext cx="28194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5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4"/>
          </p:nvPr>
        </p:nvSpPr>
        <p:spPr>
          <a:xfrm>
            <a:off x="4800600" y="1047750"/>
            <a:ext cx="28194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5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446F52FB-91A2-9670-307B-A3577123BF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387078"/>
            <a:ext cx="3945673" cy="319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 sz="1200"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endParaRPr dirty="0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9A5AE705-0785-0E46-79A8-A8431E5225E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648200" y="1387078"/>
            <a:ext cx="3945673" cy="319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 sz="1200"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851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Layout">
  <p:cSld name="3 Column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457200" y="438150"/>
            <a:ext cx="7620000" cy="42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8305800" y="28575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533400" y="1428750"/>
            <a:ext cx="23622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533400" y="1047750"/>
            <a:ext cx="210312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3"/>
          </p:nvPr>
        </p:nvSpPr>
        <p:spPr>
          <a:xfrm>
            <a:off x="3352800" y="1047750"/>
            <a:ext cx="21336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4"/>
          </p:nvPr>
        </p:nvSpPr>
        <p:spPr>
          <a:xfrm>
            <a:off x="6248400" y="1047750"/>
            <a:ext cx="21336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5"/>
          </p:nvPr>
        </p:nvSpPr>
        <p:spPr>
          <a:xfrm>
            <a:off x="3352800" y="1428750"/>
            <a:ext cx="23622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6"/>
          </p:nvPr>
        </p:nvSpPr>
        <p:spPr>
          <a:xfrm>
            <a:off x="6248400" y="1428750"/>
            <a:ext cx="23622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66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1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0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3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8700"/>
            <a:ext cx="8229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1" descr="UOsignature">
            <a:extLst>
              <a:ext uri="{FF2B5EF4-FFF2-40B4-BE49-F238E27FC236}">
                <a16:creationId xmlns:a16="http://schemas.microsoft.com/office/drawing/2014/main" id="{6BAC7FC3-4AED-4C49-ADBB-860A482818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52950"/>
            <a:ext cx="2514599" cy="46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884B159-487E-774C-88AE-19CDF3F1E70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40298"/>
            <a:ext cx="1219200" cy="57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red blue and white sign&#10;&#10;Description automatically generated">
            <a:extLst>
              <a:ext uri="{FF2B5EF4-FFF2-40B4-BE49-F238E27FC236}">
                <a16:creationId xmlns:a16="http://schemas.microsoft.com/office/drawing/2014/main" id="{37673E1D-0E0D-0420-B3BF-AB9565438AE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70" y="4401310"/>
            <a:ext cx="707059" cy="742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8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8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+mn-lt"/>
          <a:ea typeface="ＭＳ Ｐゴシック" pitchFamily="-8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  <a:ea typeface="ＭＳ Ｐゴシック" pitchFamily="-8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g.routeviews.org/l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2.routeviews.org/" TargetMode="External"/><Relationship Id="rId2" Type="http://schemas.openxmlformats.org/officeDocument/2006/relationships/hyperlink" Target="https://archive.routeview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sterdata.es.net/host-tuning/linux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awardsearch/showAward?AWD_ID=2120399" TargetMode="External"/><Relationship Id="rId2" Type="http://schemas.openxmlformats.org/officeDocument/2006/relationships/hyperlink" Target="https://www.nsf.gov/awardsearch/showAward?AWD_ID=2131987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sf.gov/awardsearch/showAward?AWD_ID=202930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outeviews.org/routeviews/index.php/supporter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o5glK9czI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eringdb.com/asn/6447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tracker.ietf.org/doc/html/rfc6396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frrouting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i.routeviews.org/doc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7350" y="1143000"/>
            <a:ext cx="5829300" cy="1828800"/>
          </a:xfrm>
        </p:spPr>
        <p:txBody>
          <a:bodyPr/>
          <a:lstStyle/>
          <a:p>
            <a:r>
              <a:rPr lang="en-GB" sz="3300" noProof="0" dirty="0">
                <a:latin typeface="Arial" charset="0"/>
                <a:ea typeface="ＭＳ Ｐゴシック" charset="0"/>
                <a:cs typeface="ＭＳ Ｐゴシック" charset="0"/>
              </a:rPr>
              <a:t>The RouteViews Project: Update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057400" y="2743200"/>
            <a:ext cx="50863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000" i="1" kern="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Philip Smith</a:t>
            </a:r>
          </a:p>
          <a:p>
            <a:pPr algn="ctr">
              <a:defRPr/>
            </a:pPr>
            <a:r>
              <a:rPr lang="en-GB" sz="2000" i="1" kern="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NZNOG 2026</a:t>
            </a:r>
          </a:p>
          <a:p>
            <a:pPr algn="ctr">
              <a:defRPr/>
            </a:pPr>
            <a:r>
              <a:rPr lang="en-GB" sz="2000" i="1" kern="0" noProof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Christchurch, New Zealand</a:t>
            </a:r>
            <a:endParaRPr lang="en-GB" sz="1600" i="1" kern="0" noProof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C4EBC-FAEA-890C-E1EE-F9712B3EFBFA}"/>
              </a:ext>
            </a:extLst>
          </p:cNvPr>
          <p:cNvSpPr txBox="1"/>
          <p:nvPr/>
        </p:nvSpPr>
        <p:spPr>
          <a:xfrm>
            <a:off x="5372530" y="4705350"/>
            <a:ext cx="1510350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750" b="0" noProof="0" dirty="0">
                <a:latin typeface="+mn-lt"/>
              </a:rPr>
              <a:t>Last </a:t>
            </a:r>
            <a:r>
              <a:rPr lang="en-GB" sz="750" b="0" noProof="0">
                <a:latin typeface="+mn-lt"/>
              </a:rPr>
              <a:t>updated 25</a:t>
            </a:r>
            <a:r>
              <a:rPr lang="en-GB" sz="750" b="0" baseline="30000" noProof="0">
                <a:latin typeface="+mn-lt"/>
              </a:rPr>
              <a:t>th</a:t>
            </a:r>
            <a:r>
              <a:rPr lang="en-GB" sz="750" b="0" noProof="0">
                <a:latin typeface="+mn-lt"/>
              </a:rPr>
              <a:t> March </a:t>
            </a:r>
            <a:r>
              <a:rPr lang="en-GB" sz="750" b="0" noProof="0" dirty="0">
                <a:latin typeface="+mn-lt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9A37-6230-B64D-2FCC-A531AB47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RouteViews Development Projects: LG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F39F4-7139-78CB-1776-BF97E1402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900" noProof="0" dirty="0">
                <a:solidFill>
                  <a:srgbClr val="00B050"/>
                </a:solidFill>
              </a:rPr>
              <a:t>telnet</a:t>
            </a:r>
            <a:r>
              <a:rPr lang="en-GB" sz="1900" noProof="0" dirty="0"/>
              <a:t> access is unsustainable</a:t>
            </a:r>
          </a:p>
          <a:p>
            <a:pPr lvl="1"/>
            <a:r>
              <a:rPr lang="en-GB" sz="1600" noProof="0" dirty="0"/>
              <a:t>Gives open access to the collector command line interface to run “show” commands</a:t>
            </a:r>
          </a:p>
          <a:p>
            <a:r>
              <a:rPr lang="en-GB" sz="1900" noProof="0" dirty="0"/>
              <a:t>Looking Glass will soon become the default access for each collector</a:t>
            </a:r>
          </a:p>
          <a:p>
            <a:pPr lvl="1"/>
            <a:r>
              <a:rPr lang="en-GB" sz="1600" noProof="0" dirty="0"/>
              <a:t>Permits the most commonly used BGP diagnostic commands</a:t>
            </a:r>
          </a:p>
          <a:p>
            <a:pPr lvl="1"/>
            <a:r>
              <a:rPr lang="en-GB" sz="1700" noProof="0" dirty="0">
                <a:solidFill>
                  <a:srgbClr val="00B050"/>
                </a:solidFill>
              </a:rPr>
              <a:t>telnet</a:t>
            </a:r>
            <a:r>
              <a:rPr lang="en-GB" sz="1700" noProof="0" dirty="0"/>
              <a:t> remains available on route-</a:t>
            </a:r>
            <a:r>
              <a:rPr lang="en-GB" sz="1700" noProof="0" dirty="0" err="1"/>
              <a:t>views.routeviews.org</a:t>
            </a:r>
            <a:r>
              <a:rPr lang="en-GB" sz="1700" noProof="0" dirty="0"/>
              <a:t> (the Cisco ASR1004) for legacy access</a:t>
            </a:r>
          </a:p>
          <a:p>
            <a:r>
              <a:rPr lang="en-GB" sz="2000" noProof="0" dirty="0"/>
              <a:t>Looking Glass can be found on </a:t>
            </a:r>
            <a:r>
              <a:rPr lang="en-GB" sz="2000" noProof="0" dirty="0">
                <a:hlinkClick r:id="rId2"/>
              </a:rPr>
              <a:t>https://lg.routeviews.org/lg/</a:t>
            </a:r>
            <a:endParaRPr lang="en-GB" sz="2000" noProof="0" dirty="0"/>
          </a:p>
          <a:p>
            <a:pPr lvl="1"/>
            <a:r>
              <a:rPr lang="en-GB" sz="1700" noProof="0" dirty="0">
                <a:solidFill>
                  <a:srgbClr val="00B050"/>
                </a:solidFill>
              </a:rPr>
              <a:t>telnet</a:t>
            </a:r>
            <a:r>
              <a:rPr lang="en-GB" sz="1700" noProof="0" dirty="0"/>
              <a:t> access will be removed after due notice to the community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1290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4D2503-2CF8-C76F-25C4-096DBA070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" y="0"/>
            <a:ext cx="9140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7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69D0A-BD1E-2CEE-50E0-7323303FF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" y="0"/>
            <a:ext cx="9140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5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9ABC1-C308-5109-A2D8-50BE7E997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" y="0"/>
            <a:ext cx="9140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6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67D8725-A94C-AD4C-3C45-6EBC6A96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3824-CE0A-A8DF-5EE0-58C0379B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noProof="0" dirty="0"/>
              <a:t>RouteViews Development Projects: BMP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DE56F-3FB1-4103-DDDA-5E2DF3C7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noProof="0" dirty="0"/>
              <a:t>Live feed from collectors for BGP data consumers</a:t>
            </a:r>
          </a:p>
          <a:p>
            <a:r>
              <a:rPr lang="en-GB" noProof="0" dirty="0"/>
              <a:t>Challenge is to make this scale and provide the infrastructure resources to support</a:t>
            </a:r>
          </a:p>
          <a:p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41B33-D4D5-FBBD-956C-7E305AF04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4" y="2529168"/>
            <a:ext cx="7160752" cy="2590800"/>
          </a:xfrm>
          <a:prstGeom prst="rect">
            <a:avLst/>
          </a:prstGeom>
        </p:spPr>
      </p:pic>
      <p:sp>
        <p:nvSpPr>
          <p:cNvPr id="11" name="Google Shape;617;g222c3f2cee4_1_16">
            <a:extLst>
              <a:ext uri="{FF2B5EF4-FFF2-40B4-BE49-F238E27FC236}">
                <a16:creationId xmlns:a16="http://schemas.microsoft.com/office/drawing/2014/main" id="{BB54526B-7760-F7DD-3A4F-E99115381620}"/>
              </a:ext>
            </a:extLst>
          </p:cNvPr>
          <p:cNvSpPr txBox="1">
            <a:spLocks/>
          </p:cNvSpPr>
          <p:nvPr/>
        </p:nvSpPr>
        <p:spPr>
          <a:xfrm>
            <a:off x="7010400" y="1809750"/>
            <a:ext cx="2129118" cy="6622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GB" sz="1200" i="1" noProof="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stream</a:t>
            </a:r>
            <a:r>
              <a:rPr lang="en-GB" sz="1200" noProof="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being replaced by </a:t>
            </a:r>
            <a:r>
              <a:rPr lang="en-GB" sz="1200" noProof="0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kafka</a:t>
            </a:r>
            <a:r>
              <a:rPr lang="en-GB" sz="1200" noProof="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cluster for better resilience</a:t>
            </a:r>
          </a:p>
        </p:txBody>
      </p:sp>
      <p:cxnSp>
        <p:nvCxnSpPr>
          <p:cNvPr id="17" name="Google Shape;620;g222c3f2cee4_1_16">
            <a:extLst>
              <a:ext uri="{FF2B5EF4-FFF2-40B4-BE49-F238E27FC236}">
                <a16:creationId xmlns:a16="http://schemas.microsoft.com/office/drawing/2014/main" id="{663A4FC3-EE10-5B66-8C9D-094B602700D5}"/>
              </a:ext>
            </a:extLst>
          </p:cNvPr>
          <p:cNvCxnSpPr>
            <a:cxnSpLocks/>
          </p:cNvCxnSpPr>
          <p:nvPr/>
        </p:nvCxnSpPr>
        <p:spPr>
          <a:xfrm flipH="1">
            <a:off x="8074959" y="2472018"/>
            <a:ext cx="464148" cy="116653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2139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9A7E6-F7E5-3071-F81D-D83CD481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noProof="0" dirty="0"/>
              <a:t>RouteViews Development Projects: </a:t>
            </a:r>
            <a:r>
              <a:rPr lang="en-GB" noProof="0" dirty="0" err="1"/>
              <a:t>Bimper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AB5CB2-6328-24E9-D710-6AD76C21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>
            <a:normAutofit fontScale="92500" lnSpcReduction="10000"/>
          </a:bodyPr>
          <a:lstStyle/>
          <a:p>
            <a:r>
              <a:rPr lang="en-GB" i="1" noProof="0" dirty="0" err="1"/>
              <a:t>Bimper</a:t>
            </a:r>
            <a:r>
              <a:rPr lang="en-GB" noProof="0" dirty="0"/>
              <a:t> is a specialised high-performance BGP Monitoring Protocol (BMP) message processor that receives BGP routing data from network routers and forwards it to Kafka for downstream analysis and storage. It provides real-time monitoring of BGP routing events with Prometheus metrics integration for operational visibility.</a:t>
            </a:r>
          </a:p>
          <a:p>
            <a:r>
              <a:rPr lang="en-GB" noProof="0" dirty="0"/>
              <a:t>The system includes </a:t>
            </a:r>
            <a:r>
              <a:rPr lang="en-GB" i="1" noProof="0" dirty="0" err="1"/>
              <a:t>bimperctl</a:t>
            </a:r>
            <a:r>
              <a:rPr lang="en-GB" noProof="0" dirty="0"/>
              <a:t>, a control utility for managing and monitoring </a:t>
            </a:r>
            <a:r>
              <a:rPr lang="en-GB" i="1" noProof="0" dirty="0" err="1"/>
              <a:t>bimper</a:t>
            </a:r>
            <a:r>
              <a:rPr lang="en-GB" noProof="0" dirty="0"/>
              <a:t> instances, allowing administrators to interact with the service and view connection status information, and manage router connections</a:t>
            </a:r>
          </a:p>
          <a:p>
            <a:r>
              <a:rPr lang="en-GB" i="1" noProof="0" dirty="0" err="1">
                <a:sym typeface="Arial"/>
              </a:rPr>
              <a:t>Bimper</a:t>
            </a:r>
            <a:r>
              <a:rPr lang="en-GB" noProof="0" dirty="0">
                <a:sym typeface="Arial"/>
              </a:rPr>
              <a:t> replaces </a:t>
            </a:r>
            <a:r>
              <a:rPr lang="en-GB" noProof="0" dirty="0" err="1">
                <a:sym typeface="Arial"/>
              </a:rPr>
              <a:t>OpenBMP</a:t>
            </a:r>
            <a:r>
              <a:rPr lang="en-GB" noProof="0" dirty="0">
                <a:sym typeface="Arial"/>
              </a:rPr>
              <a:t> and </a:t>
            </a:r>
            <a:r>
              <a:rPr lang="en-GB" i="1" noProof="0" dirty="0" err="1">
                <a:sym typeface="Arial"/>
              </a:rPr>
              <a:t>Bimper</a:t>
            </a:r>
            <a:r>
              <a:rPr lang="en-GB" noProof="0" dirty="0">
                <a:sym typeface="Arial"/>
              </a:rPr>
              <a:t> messages are compatible with </a:t>
            </a:r>
            <a:r>
              <a:rPr lang="en-GB" noProof="0" dirty="0" err="1">
                <a:sym typeface="Arial"/>
              </a:rPr>
              <a:t>OpenBMP’s</a:t>
            </a:r>
            <a:r>
              <a:rPr lang="en-GB" noProof="0" dirty="0">
                <a:sym typeface="Arial"/>
              </a:rPr>
              <a:t> raw bmp</a:t>
            </a:r>
          </a:p>
        </p:txBody>
      </p:sp>
    </p:spTree>
    <p:extLst>
      <p:ext uri="{BB962C8B-B14F-4D97-AF65-F5344CB8AC3E}">
        <p14:creationId xmlns:p14="http://schemas.microsoft.com/office/powerpoint/2010/main" val="3533237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8DE9-7E9A-CB2A-71A6-34F69CC0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RouteViews Behind the Scenes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37C86-4B2E-79E6-F74E-D9DE05A30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noProof="0" dirty="0"/>
              <a:t>Upgrading archive infrastructure and storage</a:t>
            </a:r>
          </a:p>
          <a:p>
            <a:pPr lvl="1"/>
            <a:r>
              <a:rPr lang="en-GB" sz="1600" noProof="0" dirty="0"/>
              <a:t>RouteViews stores BGP data from 1997 – around 50 </a:t>
            </a:r>
            <a:r>
              <a:rPr lang="en-GB" sz="1600" noProof="0" dirty="0" err="1"/>
              <a:t>TBytes</a:t>
            </a:r>
            <a:r>
              <a:rPr lang="en-GB" sz="1600" noProof="0" dirty="0"/>
              <a:t> (compressed)</a:t>
            </a:r>
          </a:p>
          <a:p>
            <a:pPr lvl="2"/>
            <a:r>
              <a:rPr lang="en-GB" sz="1300" dirty="0">
                <a:hlinkClick r:id="rId2"/>
              </a:rPr>
              <a:t>https://archive.routeviews.org/</a:t>
            </a:r>
            <a:r>
              <a:rPr lang="en-GB" sz="1300" dirty="0"/>
              <a:t> and </a:t>
            </a:r>
            <a:r>
              <a:rPr lang="en-GB" sz="1300" dirty="0">
                <a:hlinkClick r:id="rId3"/>
              </a:rPr>
              <a:t>https://archive2.routeviews.org/</a:t>
            </a:r>
            <a:r>
              <a:rPr lang="en-GB" sz="1300" dirty="0"/>
              <a:t> </a:t>
            </a:r>
            <a:endParaRPr lang="en-GB" sz="1300" noProof="0" dirty="0"/>
          </a:p>
          <a:p>
            <a:r>
              <a:rPr lang="en-GB" sz="2000" noProof="0" dirty="0"/>
              <a:t>Tooling</a:t>
            </a:r>
          </a:p>
          <a:p>
            <a:pPr lvl="1"/>
            <a:r>
              <a:rPr lang="en-GB" sz="1600" noProof="0" dirty="0"/>
              <a:t>Automation tools for managing the whole infrastructure and deploying new peers</a:t>
            </a:r>
          </a:p>
          <a:p>
            <a:r>
              <a:rPr lang="en-GB" sz="2000" noProof="0" dirty="0"/>
              <a:t>Collector OS (from CentOS to Ubuntu)</a:t>
            </a:r>
          </a:p>
          <a:p>
            <a:pPr lvl="1"/>
            <a:r>
              <a:rPr lang="en-GB" sz="1600" noProof="0" dirty="0"/>
              <a:t>CentOS end-of-life – a few collectors still running CentOS</a:t>
            </a:r>
          </a:p>
          <a:p>
            <a:r>
              <a:rPr lang="en-GB" sz="2000" noProof="0" dirty="0"/>
              <a:t>FRR performance</a:t>
            </a:r>
          </a:p>
          <a:p>
            <a:pPr lvl="1"/>
            <a:r>
              <a:rPr lang="en-GB" sz="1600" noProof="0" dirty="0"/>
              <a:t>Tuning Linux TCP parameters to improve BGP peer performance</a:t>
            </a:r>
          </a:p>
          <a:p>
            <a:pPr lvl="2"/>
            <a:r>
              <a:rPr lang="en-GB" sz="1300" noProof="0" dirty="0">
                <a:hlinkClick r:id="rId4"/>
              </a:rPr>
              <a:t>https://fasterdata.es.net/host-tuning/linux/</a:t>
            </a:r>
            <a:endParaRPr lang="en-GB" sz="1300" noProof="0" dirty="0"/>
          </a:p>
          <a:p>
            <a:pPr lvl="1"/>
            <a:r>
              <a:rPr lang="en-GB" sz="1600" noProof="0" dirty="0"/>
              <a:t>“Badly behaving peers” (</a:t>
            </a:r>
            <a:r>
              <a:rPr lang="en-GB" sz="1600" i="1" noProof="0" dirty="0"/>
              <a:t>aka</a:t>
            </a:r>
            <a:r>
              <a:rPr lang="en-GB" sz="1600" noProof="0" dirty="0"/>
              <a:t> slow and/or noisy peers)</a:t>
            </a:r>
          </a:p>
        </p:txBody>
      </p:sp>
    </p:spTree>
    <p:extLst>
      <p:ext uri="{BB962C8B-B14F-4D97-AF65-F5344CB8AC3E}">
        <p14:creationId xmlns:p14="http://schemas.microsoft.com/office/powerpoint/2010/main" val="358848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042D9AD-578F-73EE-06FF-5F3C948C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 wrap="square" anchor="ctr">
            <a:normAutofit/>
          </a:bodyPr>
          <a:lstStyle/>
          <a:p>
            <a:r>
              <a:rPr lang="en-GB" noProof="0" dirty="0"/>
              <a:t>Slow and noisy peers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F9E219-54B3-E6B9-7087-8B1AD13E7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3733800" cy="3371850"/>
          </a:xfrm>
        </p:spPr>
        <p:txBody>
          <a:bodyPr wrap="square" anchor="t">
            <a:normAutofit fontScale="92500"/>
          </a:bodyPr>
          <a:lstStyle/>
          <a:p>
            <a:r>
              <a:rPr lang="en-GB" i="1" noProof="0" dirty="0" err="1"/>
              <a:t>Bimper</a:t>
            </a:r>
            <a:r>
              <a:rPr lang="en-GB" noProof="0" dirty="0"/>
              <a:t> enables us to monitor BGP and BMP more closely</a:t>
            </a:r>
          </a:p>
          <a:p>
            <a:r>
              <a:rPr lang="en-GB" noProof="0" dirty="0"/>
              <a:t>Much time was spent chasing stalled BGP and BMP sessions</a:t>
            </a:r>
          </a:p>
          <a:p>
            <a:r>
              <a:rPr lang="en-GB" dirty="0"/>
              <a:t>Upgrade</a:t>
            </a:r>
            <a:r>
              <a:rPr lang="en-GB" noProof="0" dirty="0"/>
              <a:t> to FRR 10.5.1 greatly improved queueing and processing of updates</a:t>
            </a:r>
          </a:p>
          <a:p>
            <a:pPr lvl="1"/>
            <a:r>
              <a:rPr lang="en-GB" noProof="0" dirty="0"/>
              <a:t>means the live stream platform is much more stable now </a:t>
            </a:r>
          </a:p>
          <a:p>
            <a:endParaRPr lang="en-GB" noProof="0" dirty="0"/>
          </a:p>
        </p:txBody>
      </p:sp>
      <p:pic>
        <p:nvPicPr>
          <p:cNvPr id="13" name="Pladsholder til indhold 12" descr="Et billede, der indeholder skærmbillede, tekst, Grafiksoftware, diagram&#10;&#10;AI-genereret indhold kan være ukorrekt.">
            <a:extLst>
              <a:ext uri="{FF2B5EF4-FFF2-40B4-BE49-F238E27FC236}">
                <a16:creationId xmlns:a16="http://schemas.microsoft.com/office/drawing/2014/main" id="{D7DF7712-7DBE-D6E6-0F44-B390DBEF29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43" y="1028700"/>
            <a:ext cx="4970340" cy="3077980"/>
          </a:xfrm>
        </p:spPr>
      </p:pic>
    </p:spTree>
    <p:extLst>
      <p:ext uri="{BB962C8B-B14F-4D97-AF65-F5344CB8AC3E}">
        <p14:creationId xmlns:p14="http://schemas.microsoft.com/office/powerpoint/2010/main" val="246540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FDE43-2733-B348-8554-AA9BE295E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4CA6-FB87-1DFE-3178-F2E60909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sz="2800" noProof="0" dirty="0"/>
              <a:t>Noisy Peer Identification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BFBCA-7962-849F-6800-34B417212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marL="0" indent="0">
              <a:buNone/>
            </a:pPr>
            <a:r>
              <a:rPr lang="en-GB" sz="1800" noProof="0" dirty="0"/>
              <a:t>We’ve been slowly getting better at Noisy Peer Identification, which helps reduce the noise in our archive</a:t>
            </a:r>
          </a:p>
        </p:txBody>
      </p:sp>
      <p:pic>
        <p:nvPicPr>
          <p:cNvPr id="7" name="Picture 6" descr="A graph of 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A672FFE-3002-270F-0323-D7FC7E0E1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7350"/>
            <a:ext cx="3573294" cy="2647950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766748E-1EA7-391A-A565-39452E771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10" y="1657351"/>
            <a:ext cx="3632377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91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66819-AE76-86C3-7B16-3F82E9E27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9285-3457-832A-9E5F-F9E6C3B1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sz="2800" noProof="0" dirty="0"/>
              <a:t>Noisy Peer Identification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7F9311-E90F-9785-8CA3-104D7A249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sz="1800" noProof="0" dirty="0"/>
              <a:t>We’ve built a relatively simple system which is currently called ‘Stampede’ </a:t>
            </a:r>
          </a:p>
          <a:p>
            <a:r>
              <a:rPr lang="en-GB" sz="1800" noProof="0" dirty="0"/>
              <a:t>Utilizes our live streaming service (Kafka RAW BMP) </a:t>
            </a:r>
          </a:p>
          <a:p>
            <a:r>
              <a:rPr lang="en-GB" sz="1800" noProof="0" dirty="0"/>
              <a:t>Does minute by minute analysis of 40 of our collectors</a:t>
            </a:r>
          </a:p>
          <a:p>
            <a:r>
              <a:rPr lang="en-GB" sz="1800" noProof="0" dirty="0"/>
              <a:t>Finds Noisiest (per minute):</a:t>
            </a:r>
          </a:p>
          <a:p>
            <a:pPr lvl="1"/>
            <a:r>
              <a:rPr lang="en-GB" sz="1500" noProof="0" dirty="0"/>
              <a:t>Collectors </a:t>
            </a:r>
          </a:p>
          <a:p>
            <a:pPr lvl="1"/>
            <a:r>
              <a:rPr lang="en-GB" sz="1500" noProof="0" dirty="0"/>
              <a:t>Peers </a:t>
            </a:r>
          </a:p>
          <a:p>
            <a:pPr lvl="1"/>
            <a:r>
              <a:rPr lang="en-GB" sz="1500" noProof="0" dirty="0"/>
              <a:t>Prefixes (Announcements / Withdrawals) </a:t>
            </a:r>
          </a:p>
          <a:p>
            <a:pPr lvl="1"/>
            <a:r>
              <a:rPr lang="en-GB" sz="1500" noProof="0" dirty="0"/>
              <a:t>Single ASN in any ASPATH</a:t>
            </a:r>
          </a:p>
          <a:p>
            <a:pPr lvl="1"/>
            <a:r>
              <a:rPr lang="en-GB" sz="1500" noProof="0" dirty="0"/>
              <a:t>ASPATH </a:t>
            </a:r>
            <a:r>
              <a:rPr lang="en-GB" sz="1500" noProof="0" dirty="0" err="1"/>
              <a:t>ngrams</a:t>
            </a:r>
            <a:r>
              <a:rPr lang="en-GB" sz="1500" noProof="0" dirty="0"/>
              <a:t> </a:t>
            </a:r>
          </a:p>
          <a:p>
            <a:pPr lvl="1"/>
            <a:r>
              <a:rPr lang="en-GB" sz="1500" noProof="0" dirty="0"/>
              <a:t>Communities </a:t>
            </a:r>
          </a:p>
          <a:p>
            <a:pPr marL="0" indent="0">
              <a:buNone/>
            </a:pPr>
            <a:endParaRPr lang="en-GB" sz="1800" noProof="0" dirty="0"/>
          </a:p>
        </p:txBody>
      </p:sp>
    </p:spTree>
    <p:extLst>
      <p:ext uri="{BB962C8B-B14F-4D97-AF65-F5344CB8AC3E}">
        <p14:creationId xmlns:p14="http://schemas.microsoft.com/office/powerpoint/2010/main" val="334882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noProof="0" dirty="0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40B3A-5551-312B-D59E-BF56880BB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3371850"/>
          </a:xfrm>
        </p:spPr>
        <p:txBody>
          <a:bodyPr/>
          <a:lstStyle/>
          <a:p>
            <a:r>
              <a:rPr lang="en-GB" sz="1400" b="1" noProof="0" dirty="0">
                <a:solidFill>
                  <a:srgbClr val="00B050"/>
                </a:solidFill>
              </a:rPr>
              <a:t>RouteViews was first started in 1995</a:t>
            </a:r>
          </a:p>
          <a:p>
            <a:r>
              <a:rPr lang="en-GB" sz="1400" noProof="0" dirty="0"/>
              <a:t>Now a growing network of 40+ collectors positioned strategically at Internet Exchange Points around the world</a:t>
            </a:r>
          </a:p>
          <a:p>
            <a:r>
              <a:rPr lang="en-GB" sz="1400" noProof="0" dirty="0"/>
              <a:t>RouteViews collaborates with the </a:t>
            </a:r>
            <a:r>
              <a:rPr lang="en-GB" sz="1400" noProof="0" dirty="0" err="1"/>
              <a:t>Center</a:t>
            </a:r>
            <a:r>
              <a:rPr lang="en-GB" sz="1400" noProof="0" dirty="0"/>
              <a:t> for Applied Internet Data Analysis (CAIDA) working with NSF grants that support  Designing a Global Measurement Infrastructure to Improve Internet Security, GMI3S (</a:t>
            </a:r>
            <a:r>
              <a:rPr lang="en-GB" sz="1400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OAC-2131987</a:t>
            </a:r>
            <a:r>
              <a:rPr lang="en-GB" sz="1400" noProof="0" dirty="0"/>
              <a:t>), and an Integrated Library for Advancing Network Data Science, ILANDS (</a:t>
            </a:r>
            <a:r>
              <a:rPr lang="en-GB" sz="1400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CNS-2120399</a:t>
            </a:r>
            <a:r>
              <a:rPr lang="en-GB" sz="1400" noProof="0" dirty="0"/>
              <a:t>). </a:t>
            </a:r>
          </a:p>
          <a:p>
            <a:r>
              <a:rPr lang="en-GB" sz="1400" noProof="0" dirty="0"/>
              <a:t>RouteViews is supported with financial and in-kind donations by multiple organizations</a:t>
            </a:r>
            <a:endParaRPr lang="en-GB" sz="1100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C36115-103D-A1A0-0106-09A4A5B40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038600" cy="3371850"/>
          </a:xfrm>
        </p:spPr>
        <p:txBody>
          <a:bodyPr/>
          <a:lstStyle/>
          <a:p>
            <a:r>
              <a:rPr lang="en-GB" sz="1400" b="1" noProof="0" dirty="0">
                <a:solidFill>
                  <a:srgbClr val="00B050"/>
                </a:solidFill>
              </a:rPr>
              <a:t>RouteViews is based at the University of Oregon and operated by NSRC</a:t>
            </a:r>
          </a:p>
          <a:p>
            <a:r>
              <a:rPr lang="en-GB" sz="1400" noProof="0" dirty="0"/>
              <a:t>NSRC </a:t>
            </a:r>
            <a:r>
              <a:rPr lang="en-GB" sz="1400" noProof="0" dirty="0">
                <a:sym typeface="Arial"/>
              </a:rPr>
              <a:t>supports the growth of global Internet infrastructure by providing engineering assistance, collaborative technical workshops, training, and other resources to university, research &amp; education networks worldwide. </a:t>
            </a:r>
          </a:p>
          <a:p>
            <a:r>
              <a:rPr lang="en-GB" sz="1400" noProof="0" dirty="0">
                <a:sym typeface="Arial"/>
              </a:rPr>
              <a:t>NSRC is partially funded by the IRNC program of the NSF (</a:t>
            </a:r>
            <a:r>
              <a:rPr lang="en-GB" sz="1400" noProof="0" dirty="0"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OAC-2029309</a:t>
            </a:r>
            <a:r>
              <a:rPr lang="en-GB" sz="1400" noProof="0" dirty="0">
                <a:sym typeface="Arial"/>
              </a:rPr>
              <a:t>) and Google with other contributions from public and private organizations.</a:t>
            </a:r>
          </a:p>
          <a:p>
            <a:r>
              <a:rPr lang="en-GB" sz="1400" noProof="0" dirty="0">
                <a:ea typeface="Arial"/>
                <a:cs typeface="Arial"/>
                <a:sym typeface="Arial"/>
              </a:rPr>
              <a:t>The University of Oregon is a public research institution in Eugene, Oregon, USA founded in 1876.</a:t>
            </a:r>
            <a:endParaRPr lang="en-GB" sz="1400" noProof="0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197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AF8F6-9150-6C4A-7376-995338420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3FEFD-B21B-2228-6F4C-94825A05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noProof="0" dirty="0"/>
              <a:t>Noisy Peer Identification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ED8A9-D269-9CA2-6027-F1ECF0DA7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3276600" cy="3371850"/>
          </a:xfrm>
        </p:spPr>
        <p:txBody>
          <a:bodyPr/>
          <a:lstStyle/>
          <a:p>
            <a:r>
              <a:rPr lang="en-GB" noProof="0" dirty="0"/>
              <a:t>This and our existing monitoring helps us find noisy peers and work with them to understand what is happening and we’ve seen real reductions in some cases.</a:t>
            </a: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7FBF353C-93EE-C45B-1710-0878ABC79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12347"/>
            <a:ext cx="5356999" cy="32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26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81EC1-F2DF-D5C9-81E2-76FAE23D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noProof="0" dirty="0"/>
              <a:t>RouteViews Future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3B48-4B9E-7458-11CB-305DF838B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sz="2000" noProof="0" dirty="0"/>
              <a:t>Collectors &amp; hosts in new locations outside North America</a:t>
            </a:r>
          </a:p>
          <a:p>
            <a:pPr lvl="1"/>
            <a:r>
              <a:rPr lang="en-GB" sz="1600" noProof="0" dirty="0"/>
              <a:t>Large IXPs with dense interconnection</a:t>
            </a:r>
          </a:p>
          <a:p>
            <a:pPr lvl="1"/>
            <a:r>
              <a:rPr lang="en-GB" sz="1600" noProof="0" dirty="0"/>
              <a:t>Unique or specialist environments (e.g. R&amp;E exchanges)</a:t>
            </a:r>
          </a:p>
          <a:p>
            <a:r>
              <a:rPr lang="en-GB" sz="2000" noProof="0" dirty="0"/>
              <a:t>Scalable and diverse archiving</a:t>
            </a:r>
          </a:p>
          <a:p>
            <a:r>
              <a:rPr lang="en-GB" sz="2000" noProof="0" dirty="0"/>
              <a:t>RouteViews Peering Portal</a:t>
            </a:r>
          </a:p>
          <a:p>
            <a:r>
              <a:rPr lang="en-GB" sz="2000" noProof="0" dirty="0"/>
              <a:t>Improved community support</a:t>
            </a:r>
          </a:p>
          <a:p>
            <a:pPr lvl="1"/>
            <a:r>
              <a:rPr lang="en-GB" sz="1600" noProof="0" dirty="0"/>
              <a:t>Running this infrastructure costs money!</a:t>
            </a:r>
          </a:p>
          <a:p>
            <a:pPr lvl="1"/>
            <a:r>
              <a:rPr lang="en-GB" sz="1600" noProof="0" dirty="0"/>
              <a:t>We hugely appreciate our generous supporters</a:t>
            </a:r>
          </a:p>
          <a:p>
            <a:pPr lvl="2"/>
            <a:r>
              <a:rPr lang="en-GB" sz="1400" noProof="0" dirty="0">
                <a:hlinkClick r:id="rId2"/>
              </a:rPr>
              <a:t>https://www.routeviews.org/routeviews/index.php/supporters/</a:t>
            </a:r>
            <a:endParaRPr lang="en-GB" sz="1400" noProof="0" dirty="0"/>
          </a:p>
          <a:p>
            <a:r>
              <a:rPr lang="en-GB" sz="2000" noProof="0" dirty="0"/>
              <a:t>Your recommendations are welcome! </a:t>
            </a:r>
            <a:r>
              <a:rPr lang="en-GB" sz="2000" noProof="0" dirty="0">
                <a:sym typeface="Wingdings" pitchFamily="2" charset="2"/>
              </a:rPr>
              <a:t> 🙏</a:t>
            </a:r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1472886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682A8-6EB6-47F9-AA12-B97775353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Using </a:t>
            </a:r>
            <a:r>
              <a:rPr lang="en-GB" noProof="0" dirty="0" err="1"/>
              <a:t>routeviews</a:t>
            </a:r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BCB34-CDAE-94AE-0D2E-94EE6FE0C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For network operators &amp; researchers</a:t>
            </a:r>
          </a:p>
        </p:txBody>
      </p:sp>
    </p:spTree>
    <p:extLst>
      <p:ext uri="{BB962C8B-B14F-4D97-AF65-F5344CB8AC3E}">
        <p14:creationId xmlns:p14="http://schemas.microsoft.com/office/powerpoint/2010/main" val="2429905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876E-1C7D-957B-2905-F1E8637F8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Using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62B9-E6F3-B144-8EC0-BD08929A3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Network Operators use the live data to analyse how their routes appear on the Global Routing System</a:t>
            </a:r>
          </a:p>
          <a:p>
            <a:r>
              <a:rPr lang="en-GB" noProof="0" dirty="0"/>
              <a:t>Researchers use the 29-year-old data archive to study trends, route hijacks, and changes such as:</a:t>
            </a:r>
          </a:p>
          <a:p>
            <a:pPr lvl="1"/>
            <a:r>
              <a:rPr lang="en-GB" noProof="0" dirty="0"/>
              <a:t>Origin change </a:t>
            </a:r>
          </a:p>
          <a:p>
            <a:pPr lvl="1"/>
            <a:r>
              <a:rPr lang="en-GB" noProof="0" dirty="0"/>
              <a:t>Next-hop change </a:t>
            </a:r>
          </a:p>
          <a:p>
            <a:pPr lvl="1"/>
            <a:r>
              <a:rPr lang="en-GB" noProof="0" dirty="0"/>
              <a:t>New prefix / more specifics </a:t>
            </a:r>
          </a:p>
          <a:p>
            <a:pPr lvl="1"/>
            <a:r>
              <a:rPr lang="en-GB" noProof="0" dirty="0"/>
              <a:t>New neighbours </a:t>
            </a:r>
          </a:p>
          <a:p>
            <a:pPr lvl="1"/>
            <a:r>
              <a:rPr lang="en-GB" noProof="0" dirty="0"/>
              <a:t>Operator ASN appearing in a new transit path </a:t>
            </a:r>
          </a:p>
          <a:p>
            <a:pPr lvl="1"/>
            <a:r>
              <a:rPr lang="en-GB" noProof="0" dirty="0"/>
              <a:t>Bogons</a:t>
            </a:r>
          </a:p>
        </p:txBody>
      </p:sp>
    </p:spTree>
    <p:extLst>
      <p:ext uri="{BB962C8B-B14F-4D97-AF65-F5344CB8AC3E}">
        <p14:creationId xmlns:p14="http://schemas.microsoft.com/office/powerpoint/2010/main" val="1364506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934DD5-71B0-5820-1410-BC9DBCFA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" y="0"/>
            <a:ext cx="91339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32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4BA6F-169F-A819-1213-EC8C62F66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" y="0"/>
            <a:ext cx="9133963" cy="5143500"/>
          </a:xfrm>
          <a:prstGeom prst="rect">
            <a:avLst/>
          </a:prstGeom>
        </p:spPr>
      </p:pic>
      <p:sp>
        <p:nvSpPr>
          <p:cNvPr id="4" name="Google Shape;617;g222c3f2cee4_1_16">
            <a:extLst>
              <a:ext uri="{FF2B5EF4-FFF2-40B4-BE49-F238E27FC236}">
                <a16:creationId xmlns:a16="http://schemas.microsoft.com/office/drawing/2014/main" id="{E9EB6282-F46B-B0FA-F6ED-058376422718}"/>
              </a:ext>
            </a:extLst>
          </p:cNvPr>
          <p:cNvSpPr txBox="1">
            <a:spLocks/>
          </p:cNvSpPr>
          <p:nvPr/>
        </p:nvSpPr>
        <p:spPr>
          <a:xfrm>
            <a:off x="4707864" y="1064235"/>
            <a:ext cx="2103000" cy="28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30 peers</a:t>
            </a:r>
          </a:p>
        </p:txBody>
      </p:sp>
      <p:cxnSp>
        <p:nvCxnSpPr>
          <p:cNvPr id="5" name="Google Shape;618;g222c3f2cee4_1_16">
            <a:extLst>
              <a:ext uri="{FF2B5EF4-FFF2-40B4-BE49-F238E27FC236}">
                <a16:creationId xmlns:a16="http://schemas.microsoft.com/office/drawing/2014/main" id="{55932639-0A5B-E403-C100-62F2C151C50B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33400" y="1207185"/>
            <a:ext cx="4174464" cy="90736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" name="Google Shape;619;g222c3f2cee4_1_16">
            <a:extLst>
              <a:ext uri="{FF2B5EF4-FFF2-40B4-BE49-F238E27FC236}">
                <a16:creationId xmlns:a16="http://schemas.microsoft.com/office/drawing/2014/main" id="{08146290-96B2-358C-7DDF-829EB3D52A9E}"/>
              </a:ext>
            </a:extLst>
          </p:cNvPr>
          <p:cNvSpPr txBox="1">
            <a:spLocks/>
          </p:cNvSpPr>
          <p:nvPr/>
        </p:nvSpPr>
        <p:spPr>
          <a:xfrm>
            <a:off x="6477000" y="2952750"/>
            <a:ext cx="1669267" cy="28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Many full tables</a:t>
            </a:r>
          </a:p>
        </p:txBody>
      </p:sp>
      <p:cxnSp>
        <p:nvCxnSpPr>
          <p:cNvPr id="7" name="Google Shape;620;g222c3f2cee4_1_16">
            <a:extLst>
              <a:ext uri="{FF2B5EF4-FFF2-40B4-BE49-F238E27FC236}">
                <a16:creationId xmlns:a16="http://schemas.microsoft.com/office/drawing/2014/main" id="{D5569CF5-356F-0BF8-14EA-692E3CAA59B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486400" y="3095700"/>
            <a:ext cx="990600" cy="2380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" name="Google Shape;619;g222c3f2cee4_1_16">
            <a:extLst>
              <a:ext uri="{FF2B5EF4-FFF2-40B4-BE49-F238E27FC236}">
                <a16:creationId xmlns:a16="http://schemas.microsoft.com/office/drawing/2014/main" id="{48DC3D75-6CED-D471-4EAC-C586FAFEF73B}"/>
              </a:ext>
            </a:extLst>
          </p:cNvPr>
          <p:cNvSpPr txBox="1">
            <a:spLocks/>
          </p:cNvSpPr>
          <p:nvPr/>
        </p:nvSpPr>
        <p:spPr>
          <a:xfrm>
            <a:off x="6477000" y="3714675"/>
            <a:ext cx="1669267" cy="28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IX Route Servers</a:t>
            </a:r>
          </a:p>
        </p:txBody>
      </p:sp>
      <p:cxnSp>
        <p:nvCxnSpPr>
          <p:cNvPr id="11" name="Google Shape;620;g222c3f2cee4_1_16">
            <a:extLst>
              <a:ext uri="{FF2B5EF4-FFF2-40B4-BE49-F238E27FC236}">
                <a16:creationId xmlns:a16="http://schemas.microsoft.com/office/drawing/2014/main" id="{112E6D9A-A7B8-5821-7C16-A0270F93520B}"/>
              </a:ext>
            </a:extLst>
          </p:cNvPr>
          <p:cNvCxnSpPr>
            <a:cxnSpLocks/>
          </p:cNvCxnSpPr>
          <p:nvPr/>
        </p:nvCxnSpPr>
        <p:spPr>
          <a:xfrm flipH="1">
            <a:off x="5562600" y="3857105"/>
            <a:ext cx="912287" cy="16739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36999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B013-546A-A793-3126-90C0A4C2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RouteViews Use Cases: Peering Negotiation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307EF-6825-075D-8302-6AB96FE24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Understanding your prospects connectivity can be key to a good negotiation</a:t>
            </a:r>
          </a:p>
          <a:p>
            <a:pPr lvl="1"/>
            <a:r>
              <a:rPr lang="en-GB" dirty="0"/>
              <a:t>Who are the upstreams?</a:t>
            </a:r>
          </a:p>
          <a:p>
            <a:pPr lvl="1"/>
            <a:r>
              <a:rPr lang="en-GB" dirty="0"/>
              <a:t>Who are the peers?</a:t>
            </a:r>
          </a:p>
          <a:p>
            <a:pPr lvl="1"/>
            <a:r>
              <a:rPr lang="en-GB" dirty="0"/>
              <a:t>Who are the customers?</a:t>
            </a:r>
          </a:p>
          <a:p>
            <a:endParaRPr lang="en-GB" dirty="0"/>
          </a:p>
          <a:p>
            <a:r>
              <a:rPr lang="en-GB" dirty="0"/>
              <a:t>Let’s have a look at AS2018 as an example</a:t>
            </a:r>
          </a:p>
        </p:txBody>
      </p:sp>
    </p:spTree>
    <p:extLst>
      <p:ext uri="{BB962C8B-B14F-4D97-AF65-F5344CB8AC3E}">
        <p14:creationId xmlns:p14="http://schemas.microsoft.com/office/powerpoint/2010/main" val="2053814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7FC700-3182-F107-93C6-BD1ECF387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" y="0"/>
            <a:ext cx="9140924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135160-B193-EC81-88E3-BEE9B02ABED9}"/>
              </a:ext>
            </a:extLst>
          </p:cNvPr>
          <p:cNvSpPr txBox="1"/>
          <p:nvPr/>
        </p:nvSpPr>
        <p:spPr>
          <a:xfrm>
            <a:off x="7620" y="1200150"/>
            <a:ext cx="2031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Multihop</a:t>
            </a:r>
            <a:r>
              <a:rPr lang="en-GB" dirty="0"/>
              <a:t> Collector</a:t>
            </a:r>
          </a:p>
        </p:txBody>
      </p:sp>
    </p:spTree>
    <p:extLst>
      <p:ext uri="{BB962C8B-B14F-4D97-AF65-F5344CB8AC3E}">
        <p14:creationId xmlns:p14="http://schemas.microsoft.com/office/powerpoint/2010/main" val="2884443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69DCF0-FC8F-30AE-EFD7-F7F3D64B6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" y="-1"/>
            <a:ext cx="9142462" cy="5144365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18B3F6C3-D0E7-8DBB-6A89-FF81BC9751F4}"/>
              </a:ext>
            </a:extLst>
          </p:cNvPr>
          <p:cNvSpPr txBox="1"/>
          <p:nvPr/>
        </p:nvSpPr>
        <p:spPr>
          <a:xfrm>
            <a:off x="5486400" y="1657350"/>
            <a:ext cx="2378075" cy="25135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80"/>
              </a:spcBef>
            </a:pP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Connected</a:t>
            </a:r>
            <a:r>
              <a:rPr lang="da-DK" sz="14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ASNs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D2A5857C-404D-AB2A-5E2C-0247F21EBDF3}"/>
              </a:ext>
            </a:extLst>
          </p:cNvPr>
          <p:cNvSpPr txBox="1"/>
          <p:nvPr/>
        </p:nvSpPr>
        <p:spPr>
          <a:xfrm>
            <a:off x="5503628" y="4660532"/>
            <a:ext cx="2378075" cy="25135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80"/>
              </a:spcBef>
            </a:pPr>
            <a:r>
              <a:rPr lang="da-DK" sz="1400" dirty="0">
                <a:solidFill>
                  <a:srgbClr val="FFFFFF"/>
                </a:solidFill>
                <a:latin typeface="Arial Black"/>
                <a:cs typeface="Arial Black"/>
              </a:rPr>
              <a:t>Tier 1 Transit</a:t>
            </a:r>
            <a:endParaRPr sz="1400" dirty="0">
              <a:latin typeface="Arial Black"/>
              <a:cs typeface="Arial Black"/>
            </a:endParaRPr>
          </a:p>
        </p:txBody>
      </p:sp>
      <p:cxnSp>
        <p:nvCxnSpPr>
          <p:cNvPr id="16" name="Google Shape;620;g222c3f2cee4_1_16">
            <a:extLst>
              <a:ext uri="{FF2B5EF4-FFF2-40B4-BE49-F238E27FC236}">
                <a16:creationId xmlns:a16="http://schemas.microsoft.com/office/drawing/2014/main" id="{252E3940-4824-EAE1-8375-D397E091C10D}"/>
              </a:ext>
            </a:extLst>
          </p:cNvPr>
          <p:cNvCxnSpPr>
            <a:cxnSpLocks/>
          </p:cNvCxnSpPr>
          <p:nvPr/>
        </p:nvCxnSpPr>
        <p:spPr>
          <a:xfrm flipH="1">
            <a:off x="3429000" y="1895854"/>
            <a:ext cx="2471121" cy="67589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620;g222c3f2cee4_1_16">
            <a:extLst>
              <a:ext uri="{FF2B5EF4-FFF2-40B4-BE49-F238E27FC236}">
                <a16:creationId xmlns:a16="http://schemas.microsoft.com/office/drawing/2014/main" id="{AAEB19FB-441A-D2A8-C7C5-43078924AB4A}"/>
              </a:ext>
            </a:extLst>
          </p:cNvPr>
          <p:cNvCxnSpPr>
            <a:cxnSpLocks/>
          </p:cNvCxnSpPr>
          <p:nvPr/>
        </p:nvCxnSpPr>
        <p:spPr>
          <a:xfrm flipH="1">
            <a:off x="3522046" y="1895854"/>
            <a:ext cx="2378075" cy="90166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620;g222c3f2cee4_1_16">
            <a:extLst>
              <a:ext uri="{FF2B5EF4-FFF2-40B4-BE49-F238E27FC236}">
                <a16:creationId xmlns:a16="http://schemas.microsoft.com/office/drawing/2014/main" id="{00C79193-5436-5B4E-111A-5A72B427535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032507" y="3997483"/>
            <a:ext cx="2471121" cy="7887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" name="Google Shape;620;g222c3f2cee4_1_16">
            <a:extLst>
              <a:ext uri="{FF2B5EF4-FFF2-40B4-BE49-F238E27FC236}">
                <a16:creationId xmlns:a16="http://schemas.microsoft.com/office/drawing/2014/main" id="{9A93AFB8-DD8C-0541-1936-41B85219BE3F}"/>
              </a:ext>
            </a:extLst>
          </p:cNvPr>
          <p:cNvCxnSpPr>
            <a:cxnSpLocks/>
          </p:cNvCxnSpPr>
          <p:nvPr/>
        </p:nvCxnSpPr>
        <p:spPr>
          <a:xfrm flipH="1">
            <a:off x="3522046" y="1895854"/>
            <a:ext cx="2378075" cy="128549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98502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A9AA75-EF33-C8B0-8593-3DB194132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" y="0"/>
            <a:ext cx="914092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E99B3-300C-1245-28AB-164F23F0D198}"/>
              </a:ext>
            </a:extLst>
          </p:cNvPr>
          <p:cNvSpPr txBox="1"/>
          <p:nvPr/>
        </p:nvSpPr>
        <p:spPr>
          <a:xfrm>
            <a:off x="7620" y="1200150"/>
            <a:ext cx="17107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Local Collector</a:t>
            </a:r>
          </a:p>
        </p:txBody>
      </p:sp>
    </p:spTree>
    <p:extLst>
      <p:ext uri="{BB962C8B-B14F-4D97-AF65-F5344CB8AC3E}">
        <p14:creationId xmlns:p14="http://schemas.microsoft.com/office/powerpoint/2010/main" val="74482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76677-D518-3586-84A7-D17DE9A8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E862899-3A9E-B7EF-6379-F85D86A71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67" y="3602490"/>
            <a:ext cx="1152000" cy="11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C9B43-8D53-1E08-DA35-C28125B7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RouteViews Team Members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4D5957-31CA-C208-0071-6AA0CFB03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800082"/>
              </p:ext>
            </p:extLst>
          </p:nvPr>
        </p:nvGraphicFramePr>
        <p:xfrm>
          <a:off x="1601199" y="1047750"/>
          <a:ext cx="2225788" cy="331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Hans Kuhn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6461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Nina Bargisen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208301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Owen Conway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1857380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Philip Smith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908853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Philip </a:t>
                      </a:r>
                      <a:r>
                        <a:rPr lang="en-GB" sz="1400" noProof="0" dirty="0" err="1"/>
                        <a:t>Paeps</a:t>
                      </a:r>
                      <a:endParaRPr lang="en-GB" sz="1400" noProof="0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2070671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Anton Berezin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06203088"/>
                  </a:ext>
                </a:extLst>
              </a:tr>
            </a:tbl>
          </a:graphicData>
        </a:graphic>
      </p:graphicFrame>
      <p:pic>
        <p:nvPicPr>
          <p:cNvPr id="9" name="Picture 8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C83E5F31-6159-C1CB-BEB3-5818E1E29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28" y="917879"/>
            <a:ext cx="1123950" cy="1123950"/>
          </a:xfrm>
          <a:prstGeom prst="rect">
            <a:avLst/>
          </a:prstGeom>
        </p:spPr>
      </p:pic>
      <p:pic>
        <p:nvPicPr>
          <p:cNvPr id="12" name="Picture 11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4F07098B-AED2-88B9-62D5-9F5229C53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15" y="1164267"/>
            <a:ext cx="1136652" cy="1136652"/>
          </a:xfrm>
          <a:prstGeom prst="rect">
            <a:avLst/>
          </a:prstGeom>
        </p:spPr>
      </p:pic>
      <p:pic>
        <p:nvPicPr>
          <p:cNvPr id="16" name="Picture 15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B2DF4337-725A-91C5-E937-3FD65BE1D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39" y="2155778"/>
            <a:ext cx="1123950" cy="970874"/>
          </a:xfrm>
          <a:prstGeom prst="rect">
            <a:avLst/>
          </a:prstGeom>
        </p:spPr>
      </p:pic>
      <p:pic>
        <p:nvPicPr>
          <p:cNvPr id="7" name="Picture 6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D8AE00C-6001-99A9-0986-B625F3D2E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15" y="2419350"/>
            <a:ext cx="1136652" cy="1136652"/>
          </a:xfrm>
          <a:prstGeom prst="rect">
            <a:avLst/>
          </a:prstGeom>
        </p:spPr>
      </p:pic>
      <p:pic>
        <p:nvPicPr>
          <p:cNvPr id="8" name="Billede 9" descr="Et billede, der indeholder Ansigt, person, smil, tøj&#10;&#10;Indhold genereret af kunstig intelligens kan være forkert.">
            <a:extLst>
              <a:ext uri="{FF2B5EF4-FFF2-40B4-BE49-F238E27FC236}">
                <a16:creationId xmlns:a16="http://schemas.microsoft.com/office/drawing/2014/main" id="{9CF6D1DF-BEEA-B616-2453-D9F57995A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39" y="3209629"/>
            <a:ext cx="968861" cy="9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84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9B6CA9-45A0-AAAB-B430-C7155EC2F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" y="0"/>
            <a:ext cx="9140924" cy="514350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C3F851B7-84BE-AEE6-2845-C9F2B3702D13}"/>
              </a:ext>
            </a:extLst>
          </p:cNvPr>
          <p:cNvSpPr txBox="1"/>
          <p:nvPr/>
        </p:nvSpPr>
        <p:spPr>
          <a:xfrm>
            <a:off x="5203055" y="3627174"/>
            <a:ext cx="2378075" cy="25135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80"/>
              </a:spcBef>
            </a:pP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downstream</a:t>
            </a:r>
            <a:r>
              <a:rPr lang="da-DK" sz="14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ASNs</a:t>
            </a:r>
            <a:endParaRPr sz="1400" dirty="0">
              <a:latin typeface="Arial Black"/>
              <a:cs typeface="Arial Black"/>
            </a:endParaRPr>
          </a:p>
        </p:txBody>
      </p:sp>
      <p:cxnSp>
        <p:nvCxnSpPr>
          <p:cNvPr id="14" name="Google Shape;620;g222c3f2cee4_1_16">
            <a:extLst>
              <a:ext uri="{FF2B5EF4-FFF2-40B4-BE49-F238E27FC236}">
                <a16:creationId xmlns:a16="http://schemas.microsoft.com/office/drawing/2014/main" id="{829EBFDD-7872-A72A-980A-A9808E2D6CCA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810001" y="3562350"/>
            <a:ext cx="1393054" cy="1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620;g222c3f2cee4_1_16">
            <a:extLst>
              <a:ext uri="{FF2B5EF4-FFF2-40B4-BE49-F238E27FC236}">
                <a16:creationId xmlns:a16="http://schemas.microsoft.com/office/drawing/2014/main" id="{9380D965-4845-B535-5AA9-7EE25A5BDD1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733800" y="3752850"/>
            <a:ext cx="1469255" cy="9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620;g222c3f2cee4_1_16">
            <a:extLst>
              <a:ext uri="{FF2B5EF4-FFF2-40B4-BE49-F238E27FC236}">
                <a16:creationId xmlns:a16="http://schemas.microsoft.com/office/drawing/2014/main" id="{FD282A11-1271-2B2A-0F27-A8D042A1327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733800" y="3752850"/>
            <a:ext cx="1469255" cy="133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87029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8C59-6722-60BB-74BD-2E2FB4628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Impact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82D0D90-7926-C0AC-6CF9-F98F47629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14400"/>
            <a:ext cx="5410200" cy="3046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CB620-53E8-3566-15D5-7B66D155B08B}"/>
              </a:ext>
            </a:extLst>
          </p:cNvPr>
          <p:cNvSpPr txBox="1"/>
          <p:nvPr/>
        </p:nvSpPr>
        <p:spPr>
          <a:xfrm>
            <a:off x="1658953" y="4075211"/>
            <a:ext cx="5597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Barrett Lyon:          </a:t>
            </a:r>
            <a:r>
              <a:rPr lang="en-GB" sz="1400">
                <a:hlinkClick r:id="rId3"/>
              </a:rPr>
              <a:t>https://www.youtube.com/watch?v=vo5glK9czIE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776152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6151CE-42D8-B980-F4FD-33C8CDE6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Consumers of RouteViews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79B91-9A4B-EB2B-AA6B-76F79AD33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noProof="0" dirty="0"/>
              <a:t>If you use RouteViews data for your products or services:</a:t>
            </a:r>
          </a:p>
          <a:p>
            <a:r>
              <a:rPr lang="en-GB" sz="2000" noProof="0" dirty="0"/>
              <a:t>Please acknowledge the source!</a:t>
            </a:r>
          </a:p>
          <a:p>
            <a:pPr lvl="1"/>
            <a:r>
              <a:rPr lang="en-GB" sz="1600" noProof="0" dirty="0"/>
              <a:t>Your product or service likely would not work without our data!</a:t>
            </a:r>
          </a:p>
          <a:p>
            <a:r>
              <a:rPr lang="en-GB" sz="2000" noProof="0" dirty="0"/>
              <a:t>Please do </a:t>
            </a:r>
            <a:r>
              <a:rPr lang="en-GB" sz="2000" i="1" noProof="0" dirty="0"/>
              <a:t>NOT</a:t>
            </a:r>
            <a:r>
              <a:rPr lang="en-GB" sz="2000" noProof="0" dirty="0"/>
              <a:t> send your customers of your products or services to us for technical support:</a:t>
            </a:r>
          </a:p>
          <a:p>
            <a:pPr lvl="1"/>
            <a:r>
              <a:rPr lang="en-GB" sz="1600" noProof="0" dirty="0"/>
              <a:t>We simply collect what is seen in the global routing table</a:t>
            </a:r>
          </a:p>
          <a:p>
            <a:pPr lvl="1"/>
            <a:r>
              <a:rPr lang="en-GB" sz="1600" noProof="0" dirty="0"/>
              <a:t>We cannot fix mistakes made by network operators</a:t>
            </a:r>
          </a:p>
          <a:p>
            <a:pPr lvl="1"/>
            <a:r>
              <a:rPr lang="en-GB" sz="1600" noProof="0" dirty="0"/>
              <a:t>We cannot fix bugs in BGP implementations</a:t>
            </a:r>
          </a:p>
          <a:p>
            <a:pPr lvl="1"/>
            <a:r>
              <a:rPr lang="en-GB" sz="1600" noProof="0" dirty="0"/>
              <a:t>We cannot remove BGP announcements we receive</a:t>
            </a:r>
          </a:p>
          <a:p>
            <a:pPr lvl="1"/>
            <a:r>
              <a:rPr lang="en-GB" sz="1600" noProof="0" dirty="0"/>
              <a:t>We cannot change what is seen in the global routing table</a:t>
            </a:r>
          </a:p>
        </p:txBody>
      </p:sp>
    </p:spTree>
    <p:extLst>
      <p:ext uri="{BB962C8B-B14F-4D97-AF65-F5344CB8AC3E}">
        <p14:creationId xmlns:p14="http://schemas.microsoft.com/office/powerpoint/2010/main" val="3366283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02FDAE-7E4D-4948-D9D7-0DFCC8B2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Peering with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8F985-62CC-B35E-0607-CFF3B2029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Peering Coordinators</a:t>
            </a:r>
          </a:p>
        </p:txBody>
      </p:sp>
    </p:spTree>
    <p:extLst>
      <p:ext uri="{BB962C8B-B14F-4D97-AF65-F5344CB8AC3E}">
        <p14:creationId xmlns:p14="http://schemas.microsoft.com/office/powerpoint/2010/main" val="1597955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95F5AE-B456-B82B-F5E0-5C10EF5F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Peering with RouteViews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4A72B-E6BB-D963-A6E0-14333861C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RouteViews has a Selective peering policy</a:t>
            </a:r>
          </a:p>
          <a:p>
            <a:pPr lvl="1"/>
            <a:r>
              <a:rPr lang="en-GB" dirty="0" err="1"/>
              <a:t>PeeringDB</a:t>
            </a:r>
            <a:r>
              <a:rPr lang="en-GB" dirty="0"/>
              <a:t>: </a:t>
            </a:r>
            <a:r>
              <a:rPr lang="en-GB" dirty="0">
                <a:hlinkClick r:id="rId2"/>
              </a:rPr>
              <a:t>https://www.peeringdb.com/asn/6447</a:t>
            </a:r>
            <a:endParaRPr lang="en-GB" dirty="0"/>
          </a:p>
          <a:p>
            <a:r>
              <a:rPr lang="en-GB" dirty="0"/>
              <a:t>We require all peers to have a </a:t>
            </a:r>
            <a:r>
              <a:rPr lang="en-GB" dirty="0" err="1"/>
              <a:t>PeeringDB</a:t>
            </a:r>
            <a:r>
              <a:rPr lang="en-GB" dirty="0"/>
              <a:t> entry</a:t>
            </a:r>
          </a:p>
          <a:p>
            <a:pPr lvl="1"/>
            <a:r>
              <a:rPr lang="en-GB" dirty="0"/>
              <a:t>Our tools build peering options (for IXP based collectors) and configurations from </a:t>
            </a:r>
            <a:r>
              <a:rPr lang="en-GB" dirty="0" err="1"/>
              <a:t>PeeringDB</a:t>
            </a:r>
            <a:endParaRPr lang="en-GB" dirty="0"/>
          </a:p>
          <a:p>
            <a:r>
              <a:rPr lang="en-GB" dirty="0"/>
              <a:t>Peering:</a:t>
            </a:r>
          </a:p>
          <a:p>
            <a:pPr lvl="1"/>
            <a:r>
              <a:rPr lang="en-GB" dirty="0"/>
              <a:t>Over IPv4 (for IPv4 prefixes) and IPv6 (for IPv6 prefixes)</a:t>
            </a:r>
          </a:p>
          <a:p>
            <a:pPr lvl="1"/>
            <a:r>
              <a:rPr lang="en-GB" dirty="0"/>
              <a:t>We want to receive the entire BGP table (if operationally possible)</a:t>
            </a:r>
          </a:p>
          <a:p>
            <a:pPr lvl="1"/>
            <a:r>
              <a:rPr lang="en-GB" dirty="0"/>
              <a:t>We do not send you any prefixes (please don’t ask)</a:t>
            </a:r>
          </a:p>
        </p:txBody>
      </p:sp>
    </p:spTree>
    <p:extLst>
      <p:ext uri="{BB962C8B-B14F-4D97-AF65-F5344CB8AC3E}">
        <p14:creationId xmlns:p14="http://schemas.microsoft.com/office/powerpoint/2010/main" val="2041707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4B2A-4FAF-5251-CF38-58D3A6B7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sz="2800" dirty="0"/>
              <a:t>Peering with RouteViews: General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CE47E-988B-455B-39E4-455B29DD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sz="1800" dirty="0"/>
              <a:t>Peer must operate stable equipment</a:t>
            </a:r>
          </a:p>
          <a:p>
            <a:pPr lvl="1"/>
            <a:r>
              <a:rPr lang="en-GB" sz="1400" dirty="0"/>
              <a:t>RouteViews will shutdown BGP sessions that impact the stability of the RouteViews platform</a:t>
            </a:r>
          </a:p>
          <a:p>
            <a:r>
              <a:rPr lang="en-GB" sz="1800" dirty="0"/>
              <a:t>Peer must have a public routable ASN</a:t>
            </a:r>
          </a:p>
          <a:p>
            <a:r>
              <a:rPr lang="en-GB" sz="1800" dirty="0"/>
              <a:t>Peer must not be a hobby network</a:t>
            </a:r>
          </a:p>
          <a:p>
            <a:r>
              <a:rPr lang="en-GB" sz="1800" dirty="0"/>
              <a:t>Peer’s full view of the global routing table is preferred</a:t>
            </a:r>
          </a:p>
          <a:p>
            <a:r>
              <a:rPr lang="en-GB" sz="1800" dirty="0"/>
              <a:t>Routes should be aggregated as much as possible</a:t>
            </a:r>
          </a:p>
          <a:p>
            <a:pPr lvl="1"/>
            <a:r>
              <a:rPr lang="en-GB" sz="1400" dirty="0"/>
              <a:t>(no longer than /24 for IPv4 and /48 for IPv6)</a:t>
            </a:r>
          </a:p>
          <a:p>
            <a:r>
              <a:rPr lang="en-GB" sz="1800" dirty="0"/>
              <a:t>Peer must have up-to-date information in </a:t>
            </a:r>
            <a:r>
              <a:rPr lang="en-GB" sz="1800" dirty="0" err="1"/>
              <a:t>PeeringDB</a:t>
            </a:r>
            <a:r>
              <a:rPr lang="en-GB" sz="1800" dirty="0"/>
              <a:t>, including the NOC email address</a:t>
            </a:r>
          </a:p>
          <a:p>
            <a:r>
              <a:rPr lang="en-GB" sz="1800" dirty="0"/>
              <a:t>Peer must filter RFC6890 space and must not send default routes</a:t>
            </a:r>
          </a:p>
          <a:p>
            <a:r>
              <a:rPr lang="en-GB" sz="1800" dirty="0"/>
              <a:t>RouteViews does not accept </a:t>
            </a:r>
            <a:r>
              <a:rPr lang="en-GB" sz="1800" dirty="0" err="1"/>
              <a:t>addpath</a:t>
            </a:r>
            <a:r>
              <a:rPr lang="en-GB" sz="1800" dirty="0"/>
              <a:t>-RX or TX</a:t>
            </a:r>
          </a:p>
        </p:txBody>
      </p:sp>
    </p:spTree>
    <p:extLst>
      <p:ext uri="{BB962C8B-B14F-4D97-AF65-F5344CB8AC3E}">
        <p14:creationId xmlns:p14="http://schemas.microsoft.com/office/powerpoint/2010/main" val="914144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E3B0F-A6A7-5E5A-6E1F-09C40BBA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B7C0-DCAE-28B7-3C93-F518D930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Peering with RouteViews: IXP &amp; </a:t>
            </a:r>
            <a:r>
              <a:rPr lang="en-GB" dirty="0" err="1"/>
              <a:t>Multihop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6671C5-614F-6A3D-9946-8949B6E2F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IXP Peering</a:t>
            </a:r>
          </a:p>
          <a:p>
            <a:r>
              <a:rPr lang="en-GB" sz="1600" dirty="0"/>
              <a:t>We happily accept everyone's routes from the route servers.</a:t>
            </a:r>
          </a:p>
          <a:p>
            <a:r>
              <a:rPr lang="en-GB" sz="1600" dirty="0"/>
              <a:t>We will set up bilateral sessions with anyone who meets the general requirements and will send us their full table.</a:t>
            </a:r>
          </a:p>
          <a:p>
            <a:r>
              <a:rPr lang="en-GB" sz="1600" dirty="0"/>
              <a:t>We will peer at all mutual exchanges if requested.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Multihop</a:t>
            </a:r>
            <a:r>
              <a:rPr lang="en-GB" sz="1600" b="1" dirty="0"/>
              <a:t> Peering</a:t>
            </a:r>
          </a:p>
          <a:p>
            <a:r>
              <a:rPr lang="en-GB" sz="1600" dirty="0"/>
              <a:t>We will accept </a:t>
            </a:r>
            <a:r>
              <a:rPr lang="en-GB" sz="1600" dirty="0" err="1"/>
              <a:t>multihop</a:t>
            </a:r>
            <a:r>
              <a:rPr lang="en-GB" sz="1600" dirty="0"/>
              <a:t> peers who are not on any mutual IXPs.</a:t>
            </a:r>
          </a:p>
          <a:p>
            <a:r>
              <a:rPr lang="en-GB" sz="1600" dirty="0"/>
              <a:t>Peers must provide their full view of the Internet as they see it.</a:t>
            </a:r>
          </a:p>
          <a:p>
            <a:r>
              <a:rPr lang="en-GB" sz="1600" dirty="0"/>
              <a:t>We accept two sessions for redundancy; more than two sessions can be set up if the feeds are sufficiently different.</a:t>
            </a:r>
          </a:p>
        </p:txBody>
      </p:sp>
    </p:spTree>
    <p:extLst>
      <p:ext uri="{BB962C8B-B14F-4D97-AF65-F5344CB8AC3E}">
        <p14:creationId xmlns:p14="http://schemas.microsoft.com/office/powerpoint/2010/main" val="2121300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D3F3-BD25-C59F-1C64-5C84178A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 Selective Peering policy?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FC4E0E-44C0-8C6E-44F3-0FEB9AA3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Balancing operational overhead, scale and information from the data</a:t>
            </a:r>
          </a:p>
          <a:p>
            <a:r>
              <a:rPr lang="en-GB" sz="2000" dirty="0"/>
              <a:t>Hobby Networks</a:t>
            </a:r>
          </a:p>
          <a:p>
            <a:r>
              <a:rPr lang="en-GB" sz="2000" dirty="0"/>
              <a:t>Full View of the Internet</a:t>
            </a:r>
          </a:p>
          <a:p>
            <a:r>
              <a:rPr lang="en-GB" sz="2000" dirty="0"/>
              <a:t>What makes a peering interesting?</a:t>
            </a:r>
          </a:p>
          <a:p>
            <a:pPr lvl="1"/>
            <a:r>
              <a:rPr lang="en-GB" sz="1600" dirty="0"/>
              <a:t>Networks in regions where we have limited visibility</a:t>
            </a:r>
          </a:p>
          <a:p>
            <a:pPr lvl="1"/>
            <a:r>
              <a:rPr lang="en-GB" sz="1600" dirty="0"/>
              <a:t>Networks demonstrating new interconnection patterns</a:t>
            </a:r>
          </a:p>
          <a:p>
            <a:pPr lvl="1"/>
            <a:r>
              <a:rPr lang="en-GB" sz="1600" dirty="0"/>
              <a:t>Networks using innovative routing practices</a:t>
            </a:r>
          </a:p>
          <a:p>
            <a:pPr lvl="1"/>
            <a:r>
              <a:rPr lang="en-GB" sz="1600" dirty="0"/>
              <a:t>Networks that help us understand emerging market dynamics</a:t>
            </a:r>
          </a:p>
          <a:p>
            <a:pPr lvl="1"/>
            <a:r>
              <a:rPr lang="en-GB" sz="1600" dirty="0"/>
              <a:t>Or maybe something we haven’t thought about yet</a:t>
            </a:r>
          </a:p>
        </p:txBody>
      </p:sp>
    </p:spTree>
    <p:extLst>
      <p:ext uri="{BB962C8B-B14F-4D97-AF65-F5344CB8AC3E}">
        <p14:creationId xmlns:p14="http://schemas.microsoft.com/office/powerpoint/2010/main" val="3977761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39D4BC-6A4D-128C-1C6D-EAEA80E2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Hosting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7210A6-6CB3-62CC-754F-C5C0AE1F9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potential hosts of collectors</a:t>
            </a:r>
          </a:p>
        </p:txBody>
      </p:sp>
    </p:spTree>
    <p:extLst>
      <p:ext uri="{BB962C8B-B14F-4D97-AF65-F5344CB8AC3E}">
        <p14:creationId xmlns:p14="http://schemas.microsoft.com/office/powerpoint/2010/main" val="1369508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A940-97F8-3603-C84B-BB0CE21D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F55AF-6922-7D91-7181-1D8C19340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RouteViews is interested in new locations</a:t>
            </a:r>
          </a:p>
          <a:p>
            <a:pPr lvl="1"/>
            <a:r>
              <a:rPr lang="en-GB" dirty="0"/>
              <a:t>Especially in regions or economies we have no collector</a:t>
            </a:r>
          </a:p>
          <a:p>
            <a:pPr lvl="1"/>
            <a:r>
              <a:rPr lang="en-GB" dirty="0"/>
              <a:t>Where there are IXPs with large numbers of peers (&gt;100)</a:t>
            </a:r>
          </a:p>
          <a:p>
            <a:r>
              <a:rPr lang="en-GB" dirty="0"/>
              <a:t>Hosting a RouteViews collector</a:t>
            </a:r>
          </a:p>
          <a:p>
            <a:pPr lvl="1"/>
            <a:r>
              <a:rPr lang="en-GB" dirty="0"/>
              <a:t>Hosts can be IXPs themselves</a:t>
            </a:r>
          </a:p>
          <a:p>
            <a:pPr lvl="1"/>
            <a:r>
              <a:rPr lang="en-GB" dirty="0"/>
              <a:t>Hosts can be members of IXPs</a:t>
            </a:r>
          </a:p>
          <a:p>
            <a:pPr lvl="1"/>
            <a:r>
              <a:rPr lang="en-GB" dirty="0"/>
              <a:t>Hosts sponsor the IXP port and the (~10Mbps) transit required</a:t>
            </a:r>
          </a:p>
          <a:p>
            <a:pPr lvl="1"/>
            <a:r>
              <a:rPr lang="en-GB" dirty="0"/>
              <a:t>Hosts sponsor the VM needed for the collector</a:t>
            </a:r>
          </a:p>
          <a:p>
            <a:pPr lvl="2"/>
            <a:r>
              <a:rPr lang="en-GB" dirty="0"/>
              <a:t>Physical hardware is less preferred due to being harder to manage</a:t>
            </a:r>
          </a:p>
          <a:p>
            <a:pPr lvl="2"/>
            <a:r>
              <a:rPr lang="en-GB" dirty="0"/>
              <a:t>VMs sometimes may not be possible due to operational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234326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8097-9499-917E-AE53-E817C21D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noProof="0" dirty="0"/>
              <a:t>What is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77F2A-C220-3FC6-02CC-FE911E94F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lvl="0"/>
            <a:r>
              <a:rPr lang="en-GB" sz="2000" noProof="0" dirty="0"/>
              <a:t>A tool that allows Internet network operators to look at the BGP table from different backbones and locations around the world to troubleshoot and to assess:</a:t>
            </a:r>
          </a:p>
          <a:p>
            <a:pPr lvl="1"/>
            <a:r>
              <a:rPr lang="en-GB" sz="1600" noProof="0" dirty="0"/>
              <a:t>Reachability, hijacks, bugs, peer visibility, mass withdrawals, RPKI status,…</a:t>
            </a:r>
          </a:p>
          <a:p>
            <a:r>
              <a:rPr lang="en-GB" sz="2000" noProof="0" dirty="0"/>
              <a:t>Operators who find it a valuable tool also peer to contribute to the value</a:t>
            </a:r>
          </a:p>
          <a:p>
            <a:pPr lvl="0"/>
            <a:r>
              <a:rPr lang="en-GB" sz="2000" noProof="0" dirty="0"/>
              <a:t>RouteViews operates collectors strategically positioned at IXPs around the world. </a:t>
            </a:r>
          </a:p>
          <a:p>
            <a:pPr lvl="1"/>
            <a:r>
              <a:rPr lang="en-GB" sz="1600" noProof="0" dirty="0"/>
              <a:t>It also hosts a few multi-hop collectors at UO for those operators who are not present at IXPs. </a:t>
            </a:r>
          </a:p>
        </p:txBody>
      </p:sp>
    </p:spTree>
    <p:extLst>
      <p:ext uri="{BB962C8B-B14F-4D97-AF65-F5344CB8AC3E}">
        <p14:creationId xmlns:p14="http://schemas.microsoft.com/office/powerpoint/2010/main" val="3543177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57EA-E80A-0E34-C551-ED9EAF75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/>
              <a:t>Collector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721CF-9231-7E61-F5A9-53E89767F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sz="1800" dirty="0"/>
              <a:t>Virtual Machine:</a:t>
            </a:r>
          </a:p>
          <a:p>
            <a:pPr lvl="1"/>
            <a:r>
              <a:rPr lang="en-AU" sz="1400" dirty="0"/>
              <a:t>16GB RAM min (prefer 32GB) </a:t>
            </a:r>
          </a:p>
          <a:p>
            <a:pPr lvl="1"/>
            <a:r>
              <a:rPr lang="en-AU" sz="1400" dirty="0"/>
              <a:t>50GB disk for OS, 100GB disk for storage</a:t>
            </a:r>
          </a:p>
          <a:p>
            <a:pPr lvl="1"/>
            <a:r>
              <a:rPr lang="en-AU" sz="1400" dirty="0"/>
              <a:t>4 vCPUs </a:t>
            </a:r>
          </a:p>
          <a:p>
            <a:pPr lvl="1"/>
            <a:r>
              <a:rPr lang="en-AU" sz="1400" dirty="0"/>
              <a:t>1 transit interface (management and public CLI access, low traffic)</a:t>
            </a:r>
          </a:p>
          <a:p>
            <a:pPr lvl="1"/>
            <a:r>
              <a:rPr lang="en-AU" sz="1400" dirty="0"/>
              <a:t>1 peering interface on the IX</a:t>
            </a:r>
          </a:p>
          <a:p>
            <a:r>
              <a:rPr lang="en-AU" sz="1800" dirty="0"/>
              <a:t>Physical Hardware:</a:t>
            </a:r>
          </a:p>
          <a:p>
            <a:pPr lvl="1"/>
            <a:r>
              <a:rPr lang="en-AU" sz="1400" dirty="0"/>
              <a:t>32GB – 64GB RAM</a:t>
            </a:r>
          </a:p>
          <a:p>
            <a:pPr lvl="1"/>
            <a:r>
              <a:rPr lang="en-AU" sz="1400" dirty="0"/>
              <a:t>400GB – 1TB SSD</a:t>
            </a:r>
          </a:p>
          <a:p>
            <a:pPr lvl="1"/>
            <a:r>
              <a:rPr lang="en-AU" sz="1400" dirty="0"/>
              <a:t>4+ CPUs</a:t>
            </a:r>
          </a:p>
          <a:p>
            <a:pPr lvl="1"/>
            <a:r>
              <a:rPr lang="en-AU" sz="1400" dirty="0"/>
              <a:t>Ethernet port for transit interface (1Gbps is enough)</a:t>
            </a:r>
          </a:p>
          <a:p>
            <a:pPr lvl="1"/>
            <a:r>
              <a:rPr lang="en-AU" sz="1400" dirty="0"/>
              <a:t>Ethernet port for IX peering (10Gbps is the standard now)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16088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30A7-A006-45BA-CABB-39BDF1BC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Collector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5825C-03C5-4A23-160F-399B44F96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Ubuntu 24.04 is RouteViews standard OS</a:t>
            </a:r>
          </a:p>
          <a:p>
            <a:pPr lvl="1"/>
            <a:r>
              <a:rPr lang="en-GB" dirty="0"/>
              <a:t>We require a minimal Ubuntu Server install</a:t>
            </a:r>
          </a:p>
          <a:p>
            <a:pPr lvl="1"/>
            <a:r>
              <a:rPr lang="en-GB" dirty="0"/>
              <a:t>Our deployment scripts do the rest</a:t>
            </a:r>
          </a:p>
          <a:p>
            <a:endParaRPr lang="en-GB" dirty="0"/>
          </a:p>
          <a:p>
            <a:r>
              <a:rPr lang="en-GB" dirty="0"/>
              <a:t>Routing daemon we install is FRR</a:t>
            </a:r>
          </a:p>
          <a:p>
            <a:pPr lvl="1"/>
            <a:r>
              <a:rPr lang="en-GB" dirty="0"/>
              <a:t>MRT</a:t>
            </a:r>
            <a:r>
              <a:rPr lang="en-GB" baseline="30000" dirty="0"/>
              <a:t>1</a:t>
            </a:r>
            <a:r>
              <a:rPr lang="en-GB" dirty="0"/>
              <a:t> used for BGP RIBs (archived every 2 hours) and BGP updates (archived every 15 minutes)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D63EB-31BC-993B-C708-1C2D0A278E66}"/>
              </a:ext>
            </a:extLst>
          </p:cNvPr>
          <p:cNvSpPr txBox="1"/>
          <p:nvPr/>
        </p:nvSpPr>
        <p:spPr>
          <a:xfrm>
            <a:off x="1143000" y="4092773"/>
            <a:ext cx="50193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aseline="30000"/>
              <a:t>1 </a:t>
            </a:r>
            <a:r>
              <a:rPr lang="en-GB" sz="1100"/>
              <a:t>Multi-Threaded Routing Toolkit: </a:t>
            </a:r>
            <a:r>
              <a:rPr lang="en-GB" sz="1100">
                <a:hlinkClick r:id="rId2"/>
              </a:rPr>
              <a:t>https://datatracker.ietf.org/doc/html/rfc6396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730514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4504-2665-4DF1-FC47-6BF5CE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Collector 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B78F1-D979-F017-0474-4C9C91549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Acknowledged on RouteViews website as a sponsor</a:t>
            </a:r>
          </a:p>
          <a:p>
            <a:r>
              <a:rPr lang="en-GB" dirty="0"/>
              <a:t>Contact details kept up to date with RouteViews team</a:t>
            </a:r>
          </a:p>
          <a:p>
            <a:pPr lvl="1"/>
            <a:r>
              <a:rPr lang="en-GB" dirty="0"/>
              <a:t>An up-to-date </a:t>
            </a:r>
            <a:r>
              <a:rPr lang="en-GB" dirty="0" err="1"/>
              <a:t>PeeringDB</a:t>
            </a:r>
            <a:r>
              <a:rPr lang="en-GB" dirty="0"/>
              <a:t> entry helps 😀</a:t>
            </a:r>
          </a:p>
        </p:txBody>
      </p:sp>
    </p:spTree>
    <p:extLst>
      <p:ext uri="{BB962C8B-B14F-4D97-AF65-F5344CB8AC3E}">
        <p14:creationId xmlns:p14="http://schemas.microsoft.com/office/powerpoint/2010/main" val="2383743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E72FF-6FD3-6DFA-CDE0-DBED13735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9C22F-5E1A-C8C2-2707-4DDB19FB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73944-591B-1E60-5662-286E863EC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How you can help</a:t>
            </a:r>
          </a:p>
        </p:txBody>
      </p:sp>
    </p:spTree>
    <p:extLst>
      <p:ext uri="{BB962C8B-B14F-4D97-AF65-F5344CB8AC3E}">
        <p14:creationId xmlns:p14="http://schemas.microsoft.com/office/powerpoint/2010/main" val="1695180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B1FAF-33F9-CC70-86EF-15FC0C5DF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77AC-3B70-16E5-C7B8-2C7EED00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Supporting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1276A-0005-9E12-5064-F1F22CFB8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The project was started in 1995 because network operators wished to see what their BGP announcements looked like from an external viewpoint</a:t>
            </a:r>
          </a:p>
          <a:p>
            <a:pPr lvl="1"/>
            <a:r>
              <a:rPr lang="en-GB" dirty="0"/>
              <a:t>Thousands of network operators &amp; researchers all around the world now rely on RouteViews</a:t>
            </a:r>
          </a:p>
          <a:p>
            <a:pPr lvl="1"/>
            <a:r>
              <a:rPr lang="en-GB" dirty="0"/>
              <a:t>Many everyday tools we all rely on use RouteViews data</a:t>
            </a:r>
          </a:p>
          <a:p>
            <a:pPr lvl="1"/>
            <a:r>
              <a:rPr lang="en-GB" dirty="0"/>
              <a:t>Many commercial products and services rely on RouteViews data</a:t>
            </a:r>
          </a:p>
        </p:txBody>
      </p:sp>
    </p:spTree>
    <p:extLst>
      <p:ext uri="{BB962C8B-B14F-4D97-AF65-F5344CB8AC3E}">
        <p14:creationId xmlns:p14="http://schemas.microsoft.com/office/powerpoint/2010/main" val="3666623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D785E-189D-5182-1FB1-2D3F0F64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0837-5E9A-1C57-8194-D1ED69F3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Supporting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0263-D5D5-B5CD-9518-5CD223BA4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Please consider supporting RouteViews:</a:t>
            </a:r>
          </a:p>
          <a:p>
            <a:r>
              <a:rPr lang="en-GB" dirty="0"/>
              <a:t>By peering with one of our collectors</a:t>
            </a:r>
          </a:p>
          <a:p>
            <a:r>
              <a:rPr lang="en-GB" dirty="0"/>
              <a:t>By publicly acknowledging the value of the information we have collected</a:t>
            </a:r>
          </a:p>
          <a:p>
            <a:pPr lvl="1"/>
            <a:r>
              <a:rPr lang="en-GB" dirty="0"/>
              <a:t>For citations, our DOI is </a:t>
            </a:r>
            <a:r>
              <a:rPr lang="en-AU" sz="1800" i="1" dirty="0">
                <a:effectLst/>
              </a:rPr>
              <a:t>10.7264/1y7v-2d90</a:t>
            </a:r>
            <a:endParaRPr lang="en-GB" i="1" dirty="0"/>
          </a:p>
          <a:p>
            <a:r>
              <a:rPr lang="en-GB" dirty="0"/>
              <a:t>If your product or service is commercially successful, we look forward to receiving your support to keep your product or service that way!</a:t>
            </a:r>
          </a:p>
          <a:p>
            <a:r>
              <a:rPr lang="en-GB" dirty="0"/>
              <a:t>In any other way that helps keep this community service going</a:t>
            </a:r>
          </a:p>
        </p:txBody>
      </p:sp>
    </p:spTree>
    <p:extLst>
      <p:ext uri="{BB962C8B-B14F-4D97-AF65-F5344CB8AC3E}">
        <p14:creationId xmlns:p14="http://schemas.microsoft.com/office/powerpoint/2010/main" val="2929337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6403-7824-7167-E580-019618D7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Thank you!</a:t>
            </a:r>
          </a:p>
        </p:txBody>
      </p:sp>
      <p:pic>
        <p:nvPicPr>
          <p:cNvPr id="3" name="Picture 2" descr="A red blue and white sign&#10;&#10;Description automatically generated">
            <a:extLst>
              <a:ext uri="{FF2B5EF4-FFF2-40B4-BE49-F238E27FC236}">
                <a16:creationId xmlns:a16="http://schemas.microsoft.com/office/drawing/2014/main" id="{F6B2176B-FB7F-3C55-BBEB-86E984368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41" y="1809750"/>
            <a:ext cx="2084917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FEABB-35C6-D59D-7E4A-937D8B92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noProof="0" dirty="0"/>
              <a:t>What is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58D31-8A7C-9306-66D4-414137700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noProof="0" dirty="0"/>
              <a:t>Many free and commercial tools used by network engineers every day include data from RouteViews</a:t>
            </a:r>
          </a:p>
          <a:p>
            <a:pPr lvl="1"/>
            <a:r>
              <a:rPr lang="en-GB" noProof="0" dirty="0"/>
              <a:t>CAIDA ASRANK</a:t>
            </a:r>
          </a:p>
          <a:p>
            <a:pPr lvl="1"/>
            <a:r>
              <a:rPr lang="en-GB" noProof="0" dirty="0"/>
              <a:t>CAIDA BGP Reader</a:t>
            </a:r>
          </a:p>
          <a:p>
            <a:pPr lvl="1"/>
            <a:r>
              <a:rPr lang="en-GB" noProof="0" dirty="0"/>
              <a:t>HE BGP Tools</a:t>
            </a:r>
          </a:p>
          <a:p>
            <a:pPr lvl="1"/>
            <a:r>
              <a:rPr lang="en-GB" noProof="0" dirty="0" err="1"/>
              <a:t>Kentik</a:t>
            </a:r>
            <a:r>
              <a:rPr lang="en-GB" noProof="0" dirty="0"/>
              <a:t> Market Intelligence</a:t>
            </a:r>
          </a:p>
          <a:p>
            <a:pPr lvl="1"/>
            <a:r>
              <a:rPr lang="en-GB" noProof="0" dirty="0" err="1"/>
              <a:t>Kentik</a:t>
            </a:r>
            <a:r>
              <a:rPr lang="en-GB" noProof="0" dirty="0"/>
              <a:t> BGP monitoring</a:t>
            </a:r>
          </a:p>
          <a:p>
            <a:pPr lvl="1"/>
            <a:r>
              <a:rPr lang="en-GB" noProof="0" dirty="0"/>
              <a:t>Catchpoint</a:t>
            </a:r>
          </a:p>
          <a:p>
            <a:pPr lvl="1"/>
            <a:r>
              <a:rPr lang="en-GB" noProof="0" dirty="0" err="1"/>
              <a:t>BGPMon</a:t>
            </a:r>
            <a:endParaRPr lang="en-GB" noProof="0" dirty="0"/>
          </a:p>
          <a:p>
            <a:pPr lvl="1"/>
            <a:r>
              <a:rPr lang="en-GB" noProof="0" dirty="0"/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19077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74D31-DCF4-0550-DDC3-3FC06EF17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43" y="0"/>
            <a:ext cx="6374657" cy="5143500"/>
          </a:xfrm>
          <a:prstGeom prst="rect">
            <a:avLst/>
          </a:prstGeom>
        </p:spPr>
      </p:pic>
      <p:sp>
        <p:nvSpPr>
          <p:cNvPr id="387" name="Google Shape;387;g22de6155fc6_0_1"/>
          <p:cNvSpPr txBox="1">
            <a:spLocks noGrp="1"/>
          </p:cNvSpPr>
          <p:nvPr>
            <p:ph type="title"/>
          </p:nvPr>
        </p:nvSpPr>
        <p:spPr>
          <a:xfrm>
            <a:off x="69071" y="882368"/>
            <a:ext cx="2434424" cy="85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900" noProof="0" dirty="0"/>
              <a:t>RouteViews Collector Map</a:t>
            </a:r>
            <a:endParaRPr lang="en-GB" sz="1800" noProof="0" dirty="0"/>
          </a:p>
        </p:txBody>
      </p:sp>
      <p:sp>
        <p:nvSpPr>
          <p:cNvPr id="389" name="Google Shape;389;g22de6155fc6_0_1"/>
          <p:cNvSpPr txBox="1"/>
          <p:nvPr/>
        </p:nvSpPr>
        <p:spPr>
          <a:xfrm>
            <a:off x="10115" y="2571750"/>
            <a:ext cx="380072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GB" sz="1400" u="sng" noProof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GB" sz="1400" u="sng" noProof="0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www.routeviews.org</a:t>
            </a:r>
            <a:r>
              <a:rPr lang="en-GB" sz="1400" u="sng" noProof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GB" sz="1400" u="sng" noProof="0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routeviews</a:t>
            </a:r>
            <a:r>
              <a:rPr lang="en-GB" sz="1400" u="sng" noProof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/map/</a:t>
            </a:r>
            <a:endParaRPr lang="en-GB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87;g22de6155fc6_0_1">
            <a:extLst>
              <a:ext uri="{FF2B5EF4-FFF2-40B4-BE49-F238E27FC236}">
                <a16:creationId xmlns:a16="http://schemas.microsoft.com/office/drawing/2014/main" id="{DD89B15A-BAEE-8BA9-13C6-AC17F1FBE2F2}"/>
              </a:ext>
            </a:extLst>
          </p:cNvPr>
          <p:cNvSpPr txBox="1">
            <a:spLocks/>
          </p:cNvSpPr>
          <p:nvPr/>
        </p:nvSpPr>
        <p:spPr bwMode="auto">
          <a:xfrm>
            <a:off x="2608" y="2971829"/>
            <a:ext cx="2664392" cy="211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lvl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3000">
                <a:solidFill>
                  <a:schemeClr val="tx2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lvl="1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tx2"/>
                </a:solidFill>
                <a:latin typeface="Arial" charset="0"/>
                <a:ea typeface="ＭＳ Ｐゴシック" pitchFamily="-1" charset="-128"/>
                <a:cs typeface="ＭＳ Ｐゴシック" pitchFamily="-1" charset="-128"/>
              </a:defRPr>
            </a:lvl2pPr>
            <a:lvl3pPr lvl="2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tx2"/>
                </a:solidFill>
                <a:latin typeface="Arial" charset="0"/>
                <a:ea typeface="ＭＳ Ｐゴシック" pitchFamily="-1" charset="-128"/>
                <a:cs typeface="ＭＳ Ｐゴシック" pitchFamily="-1" charset="-128"/>
              </a:defRPr>
            </a:lvl3pPr>
            <a:lvl4pPr lvl="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tx2"/>
                </a:solidFill>
                <a:latin typeface="Arial" charset="0"/>
                <a:ea typeface="ＭＳ Ｐゴシック" pitchFamily="-1" charset="-128"/>
                <a:cs typeface="ＭＳ Ｐゴシック" pitchFamily="-1" charset="-128"/>
              </a:defRPr>
            </a:lvl4pPr>
            <a:lvl5pPr lvl="4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tx2"/>
                </a:solidFill>
                <a:latin typeface="Arial" charset="0"/>
                <a:ea typeface="ＭＳ Ｐゴシック" pitchFamily="-1" charset="-128"/>
                <a:cs typeface="ＭＳ Ｐゴシック" pitchFamily="-1" charset="-128"/>
              </a:defRPr>
            </a:lvl5pPr>
            <a:lvl6pPr marL="342900" lvl="5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lvl="6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lvl="7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lvl="8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1200" kern="0" dirty="0"/>
              <a:t>Note: Outdated map – modernised version will be released soon</a:t>
            </a:r>
          </a:p>
          <a:p>
            <a:endParaRPr lang="en-GB" sz="1200" kern="0" dirty="0"/>
          </a:p>
          <a:p>
            <a:r>
              <a:rPr lang="en-GB" sz="1200" kern="0" dirty="0"/>
              <a:t>Currently 55 collectors</a:t>
            </a:r>
          </a:p>
          <a:p>
            <a:endParaRPr lang="en-GB" sz="1200" kern="0" dirty="0"/>
          </a:p>
          <a:p>
            <a:r>
              <a:rPr lang="en-GB" sz="1200" kern="0" dirty="0"/>
              <a:t>Map doesn’t show </a:t>
            </a:r>
            <a:r>
              <a:rPr lang="en-GB" sz="1200" kern="0" dirty="0" err="1"/>
              <a:t>locix.fra</a:t>
            </a:r>
            <a:r>
              <a:rPr lang="en-GB" sz="1200" kern="0" dirty="0"/>
              <a:t>, </a:t>
            </a:r>
            <a:r>
              <a:rPr lang="en-GB" sz="1200" kern="0" dirty="0" err="1"/>
              <a:t>crix.sjo</a:t>
            </a:r>
            <a:r>
              <a:rPr lang="en-GB" sz="1200" kern="0" dirty="0"/>
              <a:t>, </a:t>
            </a:r>
            <a:r>
              <a:rPr lang="en-GB" sz="1200" kern="0" dirty="0" err="1"/>
              <a:t>decix.fra</a:t>
            </a:r>
            <a:r>
              <a:rPr lang="en-GB" sz="1200" kern="0" dirty="0"/>
              <a:t>, </a:t>
            </a:r>
            <a:r>
              <a:rPr lang="en-GB" sz="1200" kern="0" dirty="0" err="1"/>
              <a:t>getafix.mnl</a:t>
            </a:r>
            <a:r>
              <a:rPr lang="en-GB" sz="1200" kern="0" dirty="0"/>
              <a:t>, </a:t>
            </a:r>
            <a:r>
              <a:rPr lang="en-GB" sz="1200" kern="0" dirty="0" err="1"/>
              <a:t>netnod.mmx</a:t>
            </a:r>
            <a:r>
              <a:rPr lang="en-GB" sz="1200" kern="0" dirty="0"/>
              <a:t>, </a:t>
            </a:r>
            <a:r>
              <a:rPr lang="en-GB" sz="1200" kern="0" dirty="0" err="1"/>
              <a:t>interlan.otp</a:t>
            </a:r>
            <a:r>
              <a:rPr lang="en-GB" sz="1200" kern="0" dirty="0"/>
              <a:t>, </a:t>
            </a:r>
            <a:r>
              <a:rPr lang="en-GB" sz="1200" kern="0" dirty="0" err="1"/>
              <a:t>hkix.hkg</a:t>
            </a:r>
            <a:r>
              <a:rPr lang="en-GB" sz="1200" kern="0" dirty="0"/>
              <a:t>, </a:t>
            </a:r>
            <a:r>
              <a:rPr lang="en-GB" sz="1200" kern="0" dirty="0" err="1"/>
              <a:t>iix.cgk</a:t>
            </a:r>
            <a:r>
              <a:rPr lang="en-GB" sz="1200" kern="0" dirty="0"/>
              <a:t>, </a:t>
            </a:r>
            <a:r>
              <a:rPr lang="en-GB" sz="1200" kern="0" dirty="0" err="1"/>
              <a:t>ixpn.los</a:t>
            </a:r>
            <a:endParaRPr lang="en-GB" sz="1100" kern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7978E1-B46D-AD49-E11B-F45DF9D9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Routeviews</a:t>
            </a:r>
            <a:r>
              <a:rPr lang="en-GB" noProof="0" dirty="0"/>
              <a:t> news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C116D0-B298-50AA-A4D4-2BA04F927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What’s happening at RouteViews</a:t>
            </a:r>
          </a:p>
        </p:txBody>
      </p:sp>
    </p:spTree>
    <p:extLst>
      <p:ext uri="{BB962C8B-B14F-4D97-AF65-F5344CB8AC3E}">
        <p14:creationId xmlns:p14="http://schemas.microsoft.com/office/powerpoint/2010/main" val="157300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84E15-4D4B-25AF-D9DA-34ACFAE8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RouteViews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D0A63-5AE2-4594-2911-A0CA5E8F3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Collectors:</a:t>
            </a:r>
          </a:p>
          <a:p>
            <a:pPr lvl="1"/>
            <a:r>
              <a:rPr lang="en-GB" noProof="0" dirty="0"/>
              <a:t>All software collectors use FRR</a:t>
            </a:r>
            <a:r>
              <a:rPr lang="en-GB" baseline="30000" noProof="0" dirty="0"/>
              <a:t>1</a:t>
            </a:r>
            <a:r>
              <a:rPr lang="en-GB" noProof="0" dirty="0"/>
              <a:t> (version 10.5.1 where possible)</a:t>
            </a:r>
          </a:p>
          <a:p>
            <a:pPr lvl="1"/>
            <a:r>
              <a:rPr lang="en-GB" noProof="0" dirty="0"/>
              <a:t>One Cisco ASR1004 (as a tribute to the original!)</a:t>
            </a:r>
          </a:p>
          <a:p>
            <a:pPr lvl="1"/>
            <a:r>
              <a:rPr lang="en-GB" noProof="0" dirty="0"/>
              <a:t>Moving collectors from metal to VMs (easier deployment &amp; management)</a:t>
            </a:r>
          </a:p>
          <a:p>
            <a:r>
              <a:rPr lang="en-GB" noProof="0" dirty="0"/>
              <a:t>Location update:</a:t>
            </a:r>
          </a:p>
          <a:p>
            <a:pPr lvl="1"/>
            <a:r>
              <a:rPr lang="en-GB" noProof="0" dirty="0"/>
              <a:t>Most recent additions include Jakarta (IIX), </a:t>
            </a:r>
            <a:r>
              <a:rPr lang="en-GB" noProof="0" dirty="0">
                <a:solidFill>
                  <a:srgbClr val="000000"/>
                </a:solidFill>
              </a:rPr>
              <a:t>San Jose (CRIX), Lagos (IXPN), Hong Kong (HKIX) and Frankfurt (DE-CIX &amp; LOCIX)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D109B-CD29-E0C9-B91A-A3E4F0A63642}"/>
              </a:ext>
            </a:extLst>
          </p:cNvPr>
          <p:cNvSpPr txBox="1"/>
          <p:nvPr/>
        </p:nvSpPr>
        <p:spPr>
          <a:xfrm>
            <a:off x="1295400" y="4150867"/>
            <a:ext cx="26709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aseline="30000" noProof="0" dirty="0"/>
              <a:t>1</a:t>
            </a:r>
            <a:r>
              <a:rPr lang="en-GB" sz="1100" noProof="0" dirty="0"/>
              <a:t>FRRouting Project: </a:t>
            </a:r>
            <a:r>
              <a:rPr lang="en-GB" sz="1100" noProof="0" dirty="0">
                <a:hlinkClick r:id="rId2"/>
              </a:rPr>
              <a:t>https://frrouting.org/</a:t>
            </a:r>
            <a:endParaRPr lang="en-GB" sz="1100" noProof="0" dirty="0"/>
          </a:p>
        </p:txBody>
      </p:sp>
    </p:spTree>
    <p:extLst>
      <p:ext uri="{BB962C8B-B14F-4D97-AF65-F5344CB8AC3E}">
        <p14:creationId xmlns:p14="http://schemas.microsoft.com/office/powerpoint/2010/main" val="2816170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921B3-5CFF-B4ED-3D47-E77DA744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RouteViews Development Projects: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82D6E-3DF1-EC55-856D-FE15DEC27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900" noProof="0" dirty="0"/>
              <a:t>API allows programmatic access to live RouteViews data</a:t>
            </a:r>
          </a:p>
          <a:p>
            <a:pPr lvl="1"/>
            <a:r>
              <a:rPr lang="en-GB" sz="1600" noProof="0" dirty="0"/>
              <a:t>(our collectors currently allow </a:t>
            </a:r>
            <a:r>
              <a:rPr lang="en-GB" sz="1600" noProof="0" dirty="0">
                <a:solidFill>
                  <a:srgbClr val="00B050"/>
                </a:solidFill>
              </a:rPr>
              <a:t>telnet</a:t>
            </a:r>
            <a:r>
              <a:rPr lang="en-GB" sz="1600" noProof="0" dirty="0"/>
              <a:t> access, which 1000s of automated scripts hammer daily)</a:t>
            </a:r>
          </a:p>
          <a:p>
            <a:r>
              <a:rPr lang="en-GB" sz="1900" noProof="0" dirty="0"/>
              <a:t>Two access levels:</a:t>
            </a:r>
          </a:p>
          <a:p>
            <a:pPr lvl="1"/>
            <a:r>
              <a:rPr lang="en-GB" sz="1600" noProof="0" dirty="0"/>
              <a:t>Unauthenticated for casual (infrequent queries)</a:t>
            </a:r>
          </a:p>
          <a:p>
            <a:pPr lvl="1"/>
            <a:r>
              <a:rPr lang="en-GB" sz="1600" noProof="0" dirty="0"/>
              <a:t>Authenticated access (using verified </a:t>
            </a:r>
            <a:r>
              <a:rPr lang="en-GB" sz="1600" noProof="0" dirty="0" err="1"/>
              <a:t>PeeringDB</a:t>
            </a:r>
            <a:r>
              <a:rPr lang="en-GB" sz="1600" noProof="0" dirty="0"/>
              <a:t> users) for more serious research</a:t>
            </a:r>
          </a:p>
          <a:p>
            <a:r>
              <a:rPr lang="en-GB" sz="1900" noProof="0" dirty="0"/>
              <a:t>API currently supports ten collectors</a:t>
            </a:r>
          </a:p>
          <a:p>
            <a:pPr lvl="1"/>
            <a:r>
              <a:rPr lang="en-GB" sz="1600" noProof="0" dirty="0"/>
              <a:t>More will be added as resources become available</a:t>
            </a:r>
          </a:p>
          <a:p>
            <a:r>
              <a:rPr lang="en-GB" sz="1900" noProof="0" dirty="0"/>
              <a:t>Please consult the docs on how to use the API</a:t>
            </a:r>
          </a:p>
          <a:p>
            <a:pPr lvl="1"/>
            <a:r>
              <a:rPr lang="en-GB" sz="1600" noProof="0" dirty="0">
                <a:hlinkClick r:id="rId2"/>
              </a:rPr>
              <a:t>https://api.routeviews.org/docs/</a:t>
            </a:r>
            <a:endParaRPr lang="en-GB" sz="1600" noProof="0" dirty="0"/>
          </a:p>
          <a:p>
            <a:endParaRPr lang="en-GB" sz="1900" noProof="0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118C4B-075C-3905-84BA-AEA34562A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67553"/>
            <a:ext cx="3120736" cy="164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72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36410</TotalTime>
  <Words>2133</Words>
  <Application>Microsoft Macintosh PowerPoint</Application>
  <PresentationFormat>On-screen Show (16:9)</PresentationFormat>
  <Paragraphs>264</Paragraphs>
  <Slides>46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ＭＳ Ｐゴシック</vt:lpstr>
      <vt:lpstr>Arial</vt:lpstr>
      <vt:lpstr>Arial Black</vt:lpstr>
      <vt:lpstr>Verdana</vt:lpstr>
      <vt:lpstr>Wingdings</vt:lpstr>
      <vt:lpstr>Default Design</vt:lpstr>
      <vt:lpstr>The RouteViews Project: Update</vt:lpstr>
      <vt:lpstr>Background</vt:lpstr>
      <vt:lpstr>RouteViews Team Members</vt:lpstr>
      <vt:lpstr>What is RouteViews</vt:lpstr>
      <vt:lpstr>What is RouteViews</vt:lpstr>
      <vt:lpstr>RouteViews Collector Map</vt:lpstr>
      <vt:lpstr>Routeviews news</vt:lpstr>
      <vt:lpstr>RouteViews News</vt:lpstr>
      <vt:lpstr>RouteViews Development Projects: API</vt:lpstr>
      <vt:lpstr>RouteViews Development Projects: LG</vt:lpstr>
      <vt:lpstr>PowerPoint Presentation</vt:lpstr>
      <vt:lpstr>PowerPoint Presentation</vt:lpstr>
      <vt:lpstr>PowerPoint Presentation</vt:lpstr>
      <vt:lpstr>RouteViews Development Projects: BMP</vt:lpstr>
      <vt:lpstr>RouteViews Development Projects: Bimper</vt:lpstr>
      <vt:lpstr>RouteViews Behind the Scenes Projects</vt:lpstr>
      <vt:lpstr>Slow and noisy peers</vt:lpstr>
      <vt:lpstr>Noisy Peer Identification</vt:lpstr>
      <vt:lpstr>Noisy Peer Identification</vt:lpstr>
      <vt:lpstr>Noisy Peer Identification</vt:lpstr>
      <vt:lpstr>RouteViews Future Planning</vt:lpstr>
      <vt:lpstr>Using routeviews</vt:lpstr>
      <vt:lpstr>Using RouteViews</vt:lpstr>
      <vt:lpstr>PowerPoint Presentation</vt:lpstr>
      <vt:lpstr>PowerPoint Presentation</vt:lpstr>
      <vt:lpstr>RouteViews Use Cases: Peering Negotiation</vt:lpstr>
      <vt:lpstr>PowerPoint Presentation</vt:lpstr>
      <vt:lpstr>PowerPoint Presentation</vt:lpstr>
      <vt:lpstr>PowerPoint Presentation</vt:lpstr>
      <vt:lpstr>PowerPoint Presentation</vt:lpstr>
      <vt:lpstr>RouteViews Impact</vt:lpstr>
      <vt:lpstr>Consumers of RouteViews data</vt:lpstr>
      <vt:lpstr>Peering with routeviews</vt:lpstr>
      <vt:lpstr>Peering with RouteViews</vt:lpstr>
      <vt:lpstr>Peering with RouteViews: General Requirements</vt:lpstr>
      <vt:lpstr>Peering with RouteViews: IXP &amp; Multihop</vt:lpstr>
      <vt:lpstr>Why a Selective Peering policy?</vt:lpstr>
      <vt:lpstr>Hosting routeviews</vt:lpstr>
      <vt:lpstr>Hosting RouteViews</vt:lpstr>
      <vt:lpstr>Collector Specifications</vt:lpstr>
      <vt:lpstr>Collector Software</vt:lpstr>
      <vt:lpstr>Collector Host</vt:lpstr>
      <vt:lpstr>SUPPORTING routeviews</vt:lpstr>
      <vt:lpstr>Supporting RouteViews</vt:lpstr>
      <vt:lpstr>Supporting RouteViews</vt:lpstr>
      <vt:lpstr>Thank you!</vt:lpstr>
    </vt:vector>
  </TitlesOfParts>
  <Company>University of Oregon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dbarta</dc:creator>
  <cp:lastModifiedBy>Philip Smith</cp:lastModifiedBy>
  <cp:revision>483</cp:revision>
  <cp:lastPrinted>2024-08-09T06:07:03Z</cp:lastPrinted>
  <dcterms:created xsi:type="dcterms:W3CDTF">2012-12-01T13:20:11Z</dcterms:created>
  <dcterms:modified xsi:type="dcterms:W3CDTF">2026-03-25T21:00:03Z</dcterms:modified>
</cp:coreProperties>
</file>