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94" r:id="rId3"/>
    <p:sldId id="1049" r:id="rId4"/>
    <p:sldId id="1096" r:id="rId5"/>
    <p:sldId id="1099" r:id="rId6"/>
    <p:sldId id="1100" r:id="rId7"/>
    <p:sldId id="1101" r:id="rId8"/>
    <p:sldId id="1102" r:id="rId9"/>
    <p:sldId id="1103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1104" r:id="rId24"/>
    <p:sldId id="1062" r:id="rId2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 autoAdjust="0"/>
    <p:restoredTop sz="91575"/>
  </p:normalViewPr>
  <p:slideViewPr>
    <p:cSldViewPr>
      <p:cViewPr varScale="1">
        <p:scale>
          <a:sx n="131" d="100"/>
          <a:sy n="131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81FB50-C8B6-1C41-A2B4-45DA577871F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4EADA55-DE41-3F4C-893B-416EDE83C83C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335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194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1945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5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24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Layout">
  <p:cSld name="3 Column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305800" y="28575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5334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533400" y="1047750"/>
            <a:ext cx="210312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3"/>
          </p:nvPr>
        </p:nvSpPr>
        <p:spPr>
          <a:xfrm>
            <a:off x="3352800" y="1047750"/>
            <a:ext cx="21336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4"/>
          </p:nvPr>
        </p:nvSpPr>
        <p:spPr>
          <a:xfrm>
            <a:off x="6248400" y="1047750"/>
            <a:ext cx="21336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5"/>
          </p:nvPr>
        </p:nvSpPr>
        <p:spPr>
          <a:xfrm>
            <a:off x="33528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6"/>
          </p:nvPr>
        </p:nvSpPr>
        <p:spPr>
          <a:xfrm>
            <a:off x="62484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66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0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5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1" descr="UOsignature">
            <a:extLst>
              <a:ext uri="{FF2B5EF4-FFF2-40B4-BE49-F238E27FC236}">
                <a16:creationId xmlns:a16="http://schemas.microsoft.com/office/drawing/2014/main" id="{6BAC7FC3-4AED-4C49-ADBB-860A482818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52950"/>
            <a:ext cx="2514599" cy="4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884B159-487E-774C-88AE-19CDF3F1E70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40298"/>
            <a:ext cx="1219200" cy="5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red blue and white sign&#10;&#10;Description automatically generated">
            <a:extLst>
              <a:ext uri="{FF2B5EF4-FFF2-40B4-BE49-F238E27FC236}">
                <a16:creationId xmlns:a16="http://schemas.microsoft.com/office/drawing/2014/main" id="{37673E1D-0E0D-0420-B3BF-AB9565438AE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70" y="4401310"/>
            <a:ext cx="707059" cy="742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-8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8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  <a:ea typeface="ＭＳ Ｐゴシック" pitchFamily="-8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ＭＳ Ｐゴシック" pitchFamily="-8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awardsearch/showAward?AWD_ID=2120399" TargetMode="External"/><Relationship Id="rId2" Type="http://schemas.openxmlformats.org/officeDocument/2006/relationships/hyperlink" Target="https://www.nsf.gov/awardsearch/showAward?AWD_ID=2131987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sf.gov/awardsearch/showAward?AWD_ID=20293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1143000"/>
            <a:ext cx="5829300" cy="1828800"/>
          </a:xfrm>
        </p:spPr>
        <p:txBody>
          <a:bodyPr/>
          <a:lstStyle/>
          <a:p>
            <a:r>
              <a:rPr lang="en-GB" sz="3300" noProof="0" dirty="0">
                <a:latin typeface="Arial" charset="0"/>
                <a:ea typeface="ＭＳ Ｐゴシック" charset="0"/>
                <a:cs typeface="ＭＳ Ｐゴシック" charset="0"/>
              </a:rPr>
              <a:t>The Value of a full route peer</a:t>
            </a:r>
            <a:br>
              <a:rPr lang="en-GB" sz="3300" noProof="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2400" noProof="0" dirty="0">
                <a:latin typeface="Arial" charset="0"/>
                <a:ea typeface="ＭＳ Ｐゴシック" charset="0"/>
                <a:cs typeface="ＭＳ Ｐゴシック" charset="0"/>
              </a:rPr>
              <a:t>for a route collector project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57400" y="2743200"/>
            <a:ext cx="50863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000" i="1" kern="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Nina Bargisen</a:t>
            </a:r>
          </a:p>
          <a:p>
            <a:pPr algn="ctr">
              <a:defRPr/>
            </a:pPr>
            <a:r>
              <a:rPr lang="en-GB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RIPE 91</a:t>
            </a:r>
            <a:endParaRPr lang="en-GB" sz="2000" i="1" kern="0" noProof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GB" sz="2000" i="1" kern="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Edinburgh, Scotland</a:t>
            </a:r>
            <a:endParaRPr lang="en-GB" sz="1600" i="1" kern="0" noProof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C4EBC-FAEA-890C-E1EE-F9712B3EFBFA}"/>
              </a:ext>
            </a:extLst>
          </p:cNvPr>
          <p:cNvSpPr txBox="1"/>
          <p:nvPr/>
        </p:nvSpPr>
        <p:spPr>
          <a:xfrm>
            <a:off x="5372530" y="4705350"/>
            <a:ext cx="1510350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750" b="0" noProof="0" dirty="0">
                <a:latin typeface="+mn-lt"/>
              </a:rPr>
              <a:t>Last </a:t>
            </a:r>
            <a:r>
              <a:rPr lang="en-GB" sz="750" b="0" noProof="0">
                <a:latin typeface="+mn-lt"/>
              </a:rPr>
              <a:t>updated 25</a:t>
            </a:r>
            <a:r>
              <a:rPr lang="en-GB" sz="750" b="0" baseline="30000" noProof="0">
                <a:latin typeface="+mn-lt"/>
              </a:rPr>
              <a:t>th</a:t>
            </a:r>
            <a:r>
              <a:rPr lang="en-GB" sz="750" b="0" noProof="0">
                <a:latin typeface="+mn-lt"/>
              </a:rPr>
              <a:t> March </a:t>
            </a:r>
            <a:r>
              <a:rPr lang="en-GB" sz="750" b="0" noProof="0" dirty="0">
                <a:latin typeface="+mn-lt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- tier 1 provider AS3491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32688"/>
            <a:ext cx="822960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200" b="1">
                <a:solidFill>
                  <a:srgbClr val="1F3A5F"/>
                </a:solidFill>
              </a:rPr>
              <a:t>Global baseline: </a:t>
            </a:r>
            <a:r>
              <a:rPr sz="1200">
                <a:solidFill>
                  <a:srgbClr val="333333"/>
                </a:solidFill>
              </a:rPr>
              <a:t>26,890 sessions  |  480,638 edges  |  9,341,959 paths  |  1,251,468 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34440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Session contributions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463040"/>
          <a:ext cx="8229596" cy="151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Peer IP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Collector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123.255.90.244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hkix.hkg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170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196.216.148.94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ixpn.los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196.223.21.89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route-views.kixp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195.66.224.167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route-views.linx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14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196.60.8.152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route-views.napafrica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27.111.228.43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route-views.sg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145536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ASN 3491 aggregate (6 sessions)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383280"/>
          <a:ext cx="8229600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Metric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Seen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Unique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% of global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121,615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0.00%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183,703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1,886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0.02%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1,037,193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0.00%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2,854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- tier 1 provider AS3491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32688"/>
            <a:ext cx="822960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200" b="1">
                <a:solidFill>
                  <a:srgbClr val="1F3A5F"/>
                </a:solidFill>
              </a:rPr>
              <a:t>Global baseline: </a:t>
            </a:r>
            <a:r>
              <a:rPr sz="1200">
                <a:solidFill>
                  <a:srgbClr val="333333"/>
                </a:solidFill>
              </a:rPr>
              <a:t>20,393 sessions  |  256,791 edges  |  2,809,479 paths  |  297,959 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34440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Session contributions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463040"/>
          <a:ext cx="8229598" cy="151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Peer IP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Collector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2001:7fa:0:1::ca28:a0f4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hkix.hkg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29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2001:43f8:bb1::94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ixpn.los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2001:43f8:60:1::89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route-views.kixp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2001:7f8:4::da3:1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route-views.linx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2001:43f8:6d0::1b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route-views.napafrica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2001:de8:4::3491:1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route-views.sg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145536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ASN 3491 aggregate (6 sessions)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383280"/>
          <a:ext cx="8229600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Metric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Seen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Unique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% of global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52,228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0.02%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76,038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852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0.03%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233,370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0.00%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1,617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- content provider AS32590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32688"/>
            <a:ext cx="822960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200" b="1">
                <a:solidFill>
                  <a:srgbClr val="1F3A5F"/>
                </a:solidFill>
              </a:rPr>
              <a:t>Global baseline: </a:t>
            </a:r>
            <a:r>
              <a:rPr sz="1200">
                <a:solidFill>
                  <a:srgbClr val="333333"/>
                </a:solidFill>
              </a:rPr>
              <a:t>26,890 sessions  |  480,638 edges  |  9,341,959 paths  |  1,251,468 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34440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Session contributions (1 of 2)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463040"/>
          <a:ext cx="8229598" cy="250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5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5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Peer IP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Collector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206.71.12.85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cix.atl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72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2,570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169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170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123.255.90.17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hkix.hkg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160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15,787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86.104.125.165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interlan.otp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2,614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187.16.218.161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ix-br.gru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1,958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803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589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707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157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139.150.100.182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kinx.icn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443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246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185.1.166.191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locix.fra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375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194.68.123.224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netnod.mmx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133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2,175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96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45.68.16.190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pit.scl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1,829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87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208.115.136.103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route-views.chicago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103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5,352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206.126.237.32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route-views.eqix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73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772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195.66.226.130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route-views.linx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315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568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196.60.9.21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route-views.napafrica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389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10,393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- content provider AS32590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32688"/>
            <a:ext cx="822960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200" b="1">
                <a:solidFill>
                  <a:srgbClr val="1F3A5F"/>
                </a:solidFill>
              </a:rPr>
              <a:t>Global baseline: </a:t>
            </a:r>
            <a:r>
              <a:rPr sz="1200">
                <a:solidFill>
                  <a:srgbClr val="333333"/>
                </a:solidFill>
              </a:rPr>
              <a:t>26,890 sessions  |  480,638 edges  |  9,341,959 paths  |  1,251,468 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34440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Session contributions (2 of 2)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463040"/>
          <a:ext cx="822959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5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5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Peer IP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Collector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45.183.47.120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route-views.peru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88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11,960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80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232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467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27.111.228.176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route-views.sg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175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6,792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9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185.1.27.59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route-views.soxrs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686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297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70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185.1.8.55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route-views.uaeix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29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5,239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724912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ASN 32590 aggregate (16 sessions)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962656"/>
          <a:ext cx="8229600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Metric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Seen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Unique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% of global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165,395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6,501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1.35%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943,958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83,786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0.90%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1,104,294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934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0.07%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1,222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1,176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- content provider AS32590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32688"/>
            <a:ext cx="822960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200" b="1">
                <a:solidFill>
                  <a:srgbClr val="1F3A5F"/>
                </a:solidFill>
              </a:rPr>
              <a:t>Global baseline: </a:t>
            </a:r>
            <a:r>
              <a:rPr sz="1200">
                <a:solidFill>
                  <a:srgbClr val="333333"/>
                </a:solidFill>
              </a:rPr>
              <a:t>20,393 sessions  |  256,791 edges  |  2,809,479 paths  |  297,959 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34440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Session contributions (1 of 2)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463040"/>
          <a:ext cx="8229598" cy="250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7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Peer IP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Collector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2001:504:40:12::1:85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cix.atl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47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15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2001:7fa:0:1::ca28:a011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hkix.hkg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107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3,014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42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2001:7f8:64:225:0:3:2590:1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interlan.otp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124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2001:12f8::218:161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ix-br.gru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1,866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385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2001:7fa:8::5b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kinx.icn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15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526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2001:7f8:f2:e1:0:3:2590:1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locix.fra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104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2001:7f8:d:ff::224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netnod.mmx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120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154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2801:14:9000::3:2590:1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pit.scl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62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566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2001:504:0:4:0:3:2590:1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route-views.chicago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714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2001:504:0:2:0:3:2590:1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route-views.eqix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52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122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2001:7f8:4::7f4e:1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route-views.linx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226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161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2001:43f8:6d0::9:21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route-views.napafrica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176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285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- content provider AS32590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32688"/>
            <a:ext cx="822960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200" b="1">
                <a:solidFill>
                  <a:srgbClr val="1F3A5F"/>
                </a:solidFill>
              </a:rPr>
              <a:t>Global baseline: </a:t>
            </a:r>
            <a:r>
              <a:rPr sz="1200">
                <a:solidFill>
                  <a:srgbClr val="333333"/>
                </a:solidFill>
              </a:rPr>
              <a:t>20,393 sessions  |  256,791 edges  |  2,809,479 paths  |  297,959 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34440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Session contributions (2 of 2)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463040"/>
          <a:ext cx="8229598" cy="130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7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Peer IP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Collector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2803:cd60:6411:5::2c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route-views.peru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123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6,824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70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87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448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2001:de8:4::3:2590:1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route-views.sg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139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1,260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2001:7f8:1e::59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route-views.soxrs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172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84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7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2001:de8:6::3:2590:1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route-views.sydney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113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1,855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2001:7f8:73::7f4e:0:1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route-views.uaeix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2,038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935224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ASN 32590 aggregate (17 sessions)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172968"/>
          <a:ext cx="8229600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Metric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Seen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Unique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% of global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77,378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5,020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1.95%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298,588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23,940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0.85%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259,260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206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0.07%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228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629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- content provider AS16276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32688"/>
            <a:ext cx="822960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200" b="1">
                <a:solidFill>
                  <a:srgbClr val="1F3A5F"/>
                </a:solidFill>
              </a:rPr>
              <a:t>Global baseline: </a:t>
            </a:r>
            <a:r>
              <a:rPr sz="1200">
                <a:solidFill>
                  <a:srgbClr val="333333"/>
                </a:solidFill>
              </a:rPr>
              <a:t>26,879 sessions  |  481,023 edges  |  9,384,044 paths  |  1,254,898 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34440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Session contributions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463040"/>
          <a:ext cx="8229596" cy="151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Peer IP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Collector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151.80.174.184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route-views7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151.80.174.185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151.80.174.186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route-views7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339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151.80.174.187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168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1,187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151.80.174.188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163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4,129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151.80.174.189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235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110,575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507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145536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ASN 16276 aggregate (6 sessions)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383280"/>
          <a:ext cx="8229600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Metric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Seen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Unique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% of global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147,754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5,454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1.13%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461,190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116,817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1.24%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1,063,991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551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0.04%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608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700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- content provider AS16276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32688"/>
            <a:ext cx="822960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200" b="1">
                <a:solidFill>
                  <a:srgbClr val="1F3A5F"/>
                </a:solidFill>
              </a:rPr>
              <a:t>Global baseline: </a:t>
            </a:r>
            <a:r>
              <a:rPr sz="1200">
                <a:solidFill>
                  <a:srgbClr val="333333"/>
                </a:solidFill>
              </a:rPr>
              <a:t>20,921 sessions  |  257,608 edges  |  2,841,900 paths  |  298,124 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34440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Session contributions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463040"/>
          <a:ext cx="8229598" cy="151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Peer IP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Collector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2001:41d0:d01:9600:1::1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route-views7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2001:41d0:d01:9600:1::2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2001:41d0:d01:9600:1::3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route-views7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1,267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2001:41d0:d01:9600:1::4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149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146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2001:41d0:d01:9600:1::5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91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308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2001:41d0:d01:9600:1::6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199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44,608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158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145536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ASN 16276 aggregate (6 sessions)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383280"/>
          <a:ext cx="8229600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Metric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Seen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Unique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% of global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63,999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3,675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1.43%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161,910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46,684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1.64%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252,899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0.01%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528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- regional peer AS9902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32688"/>
            <a:ext cx="822960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200" b="1">
                <a:solidFill>
                  <a:srgbClr val="1F3A5F"/>
                </a:solidFill>
              </a:rPr>
              <a:t>Global baseline: </a:t>
            </a:r>
            <a:r>
              <a:rPr sz="1200">
                <a:solidFill>
                  <a:srgbClr val="333333"/>
                </a:solidFill>
              </a:rPr>
              <a:t>26,780 sessions  |  480,770 edges  |  9,535,546 paths  |  1,255,327 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34440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Session contributions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463040"/>
          <a:ext cx="8229596" cy="46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Peer IP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Collector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27.111.228.211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route-views.sg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093976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ASN 9902 aggregate (1 sessions)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331720"/>
          <a:ext cx="8229600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Metric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Seen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Unique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% of global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0.00%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63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0.00%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598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0.00%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- regional peer AS9902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32688"/>
            <a:ext cx="822960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200" b="1">
                <a:solidFill>
                  <a:srgbClr val="1F3A5F"/>
                </a:solidFill>
              </a:rPr>
              <a:t>Global baseline: </a:t>
            </a:r>
            <a:r>
              <a:rPr sz="1200">
                <a:solidFill>
                  <a:srgbClr val="333333"/>
                </a:solidFill>
              </a:rPr>
              <a:t>20,868 sessions  |  257,392 edges  |  2,851,413 paths  |  298,626 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34440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Session contributions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463040"/>
          <a:ext cx="8229598" cy="46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Peer IP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Collector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2001:de8:4::9902:1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route-views.sg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238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093976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ASN 9902 aggregate (1 sessions)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331720"/>
          <a:ext cx="8229600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Metric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Seen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Unique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% of global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16,783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238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0.09%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16,164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0.00%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62,037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0.00%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8097-9499-917E-AE53-E817C21D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noProof="0" dirty="0"/>
              <a:t>What is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77F2A-C220-3FC6-02CC-FE911E94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lvl="0"/>
            <a:r>
              <a:rPr lang="en-GB" sz="2000" noProof="0" dirty="0"/>
              <a:t>A tool that allows Internet network operators to look at the BGP table from different backbones and locations around the world to troubleshoot and to assess:</a:t>
            </a:r>
          </a:p>
          <a:p>
            <a:pPr lvl="1"/>
            <a:r>
              <a:rPr lang="en-GB" sz="1600" noProof="0" dirty="0"/>
              <a:t>Reachability, hijacks, bugs, peer visibility, mass withdrawals, RPKI status,…</a:t>
            </a:r>
          </a:p>
          <a:p>
            <a:r>
              <a:rPr lang="en-GB" sz="2000" noProof="0" dirty="0"/>
              <a:t>Operators who find it a valuable tool also peer to contribute to the value</a:t>
            </a:r>
          </a:p>
          <a:p>
            <a:pPr lvl="0"/>
            <a:r>
              <a:rPr lang="en-GB" sz="2000" noProof="0" dirty="0"/>
              <a:t>RouteViews operates collectors strategically positioned at IXPs around the world. </a:t>
            </a:r>
          </a:p>
          <a:p>
            <a:pPr lvl="1"/>
            <a:r>
              <a:rPr lang="en-GB" sz="1600" noProof="0" dirty="0"/>
              <a:t>It also hosts a few multi-hop collectors at UO for those operators who are not present at IXPs. </a:t>
            </a:r>
          </a:p>
        </p:txBody>
      </p:sp>
    </p:spTree>
    <p:extLst>
      <p:ext uri="{BB962C8B-B14F-4D97-AF65-F5344CB8AC3E}">
        <p14:creationId xmlns:p14="http://schemas.microsoft.com/office/powerpoint/2010/main" val="3543177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- regional provider AS30844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32688"/>
            <a:ext cx="822960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200" b="1">
                <a:solidFill>
                  <a:srgbClr val="1F3A5F"/>
                </a:solidFill>
              </a:rPr>
              <a:t>Global baseline: </a:t>
            </a:r>
            <a:r>
              <a:rPr sz="1200">
                <a:solidFill>
                  <a:srgbClr val="333333"/>
                </a:solidFill>
              </a:rPr>
              <a:t>26,780 sessions  |  480,770 edges  |  9,535,546 paths  |  1,255,327 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34440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Session contributions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463040"/>
          <a:ext cx="822959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Peer IP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Collector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80.249.211.45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amsix.ams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196.216.148.55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ixpn.los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196.223.21.44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route-views.kixp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196.60.8.215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route-views.napafrica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724912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ASN 30844 aggregate (4 sessions)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962656"/>
          <a:ext cx="8229600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Metric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Seen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Unique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% of global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114,868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153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0.03%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119,718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213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0.00%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1,042,193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0.00%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599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- regional provider AS30844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32688"/>
            <a:ext cx="822960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200" b="1">
                <a:solidFill>
                  <a:srgbClr val="1F3A5F"/>
                </a:solidFill>
              </a:rPr>
              <a:t>Global baseline: </a:t>
            </a:r>
            <a:r>
              <a:rPr sz="1200">
                <a:solidFill>
                  <a:srgbClr val="333333"/>
                </a:solidFill>
              </a:rPr>
              <a:t>20,868 sessions  |  257,392 edges  |  2,851,413 paths  |  298,626 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34440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Session contributions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463040"/>
          <a:ext cx="822959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Peer IP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Collector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2001:7f8:1::a503:844:1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amsix.ams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2001:43f8:bb1::55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ixpn.los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2001:43f8:60:1::44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route-views.kixp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15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2001:43f8:6d0::215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route-views.napafrica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724912"/>
            <a:ext cx="8229600" cy="219456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ASN 30844 aggregate (4 sessions)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962656"/>
          <a:ext cx="8229600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Metric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Seen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Unique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% of global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Edges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47,901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79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0.03%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Paths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48,545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1,041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0.04%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Prefixes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234,566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0.00%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Origins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ShortPaths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—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 - unique contributions per ASN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05840"/>
            <a:ext cx="8229600" cy="256032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r>
              <a:rPr sz="1300" b="1">
                <a:solidFill>
                  <a:srgbClr val="1F3A5F"/>
                </a:solidFill>
              </a:rPr>
              <a:t>Unique contributions per ASN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325880"/>
          <a:ext cx="8229600" cy="285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ASN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Description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FFFFFF"/>
                          </a:solidFill>
                        </a:rPr>
                        <a:t>Family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Unique Edges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Unique 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Unique Prefixes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1">
                          <a:solidFill>
                            <a:srgbClr val="FFFFFF"/>
                          </a:solidFill>
                        </a:rPr>
                        <a:t>Shorter Paths</a:t>
                      </a:r>
                    </a:p>
                  </a:txBody>
                  <a:tcPr marL="54864" marR="54864" marT="9144" marB="9144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AS3491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Tier 1 provider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IPv4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1,886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2,854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AS3491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Tier 1 provider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IPv6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44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852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1,617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AS32590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Content provider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IPv4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6,501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83,786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934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1,176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AS32590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Content provider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IPv6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5,020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23,940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206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629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AS16276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Content provider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IPv4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5,454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116,817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551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700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AS16276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Content provider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IPv6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3,675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46,684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43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528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AS30844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Regional provider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IPv4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153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213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599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AS30844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Regional provider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IPv6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79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1,041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46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AS9902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Regional peer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IPv4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11</a:t>
                      </a:r>
                    </a:p>
                  </a:txBody>
                  <a:tcPr marL="54864" marR="54864" marT="9144" marB="9144"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AS9902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333333"/>
                          </a:solidFill>
                        </a:rPr>
                        <a:t>Regional peer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333333"/>
                          </a:solidFill>
                        </a:rPr>
                        <a:t>IPv6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238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6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0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54864" marR="5486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33F5-B2B4-269E-7C8A-F232E878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Conclusion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A9E325-9F48-4760-37C1-9EEFEBDC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/>
              <a:t>Not all sessions are equal — value is the new information a session adds to the global dataset when considering the topology of the Internet</a:t>
            </a:r>
            <a:endParaRPr lang="en-US" sz="1200" dirty="0"/>
          </a:p>
          <a:p>
            <a:pPr lvl="0"/>
            <a:r>
              <a:rPr lang="en-US" sz="1800" dirty="0"/>
              <a:t>Edge networks announcing full routes — content providers and regional providers — carry the unique signal: thousands of unique edges, paths, prefixes and origins.</a:t>
            </a:r>
          </a:p>
          <a:p>
            <a:pPr lvl="0"/>
            <a:r>
              <a:rPr lang="en-US" sz="1800" dirty="0"/>
              <a:t>Tier-1 transit sessions are high-volume but low-novelty — their routes are already covered by other peers.</a:t>
            </a:r>
          </a:p>
          <a:p>
            <a:pPr lvl="0"/>
            <a:r>
              <a:rPr lang="en-US" sz="1800" dirty="0"/>
              <a:t>“Standard peering” sessions (no full routes) contribute almost nothing, but are useful for other reasons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1800" dirty="0"/>
              <a:t>If you operate at the edge and announce full routes — peer with us. Your session is what makes the dataset useful.</a:t>
            </a:r>
          </a:p>
        </p:txBody>
      </p:sp>
    </p:spTree>
    <p:extLst>
      <p:ext uri="{BB962C8B-B14F-4D97-AF65-F5344CB8AC3E}">
        <p14:creationId xmlns:p14="http://schemas.microsoft.com/office/powerpoint/2010/main" val="1653547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6403-7824-7167-E580-019618D7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Thank you!</a:t>
            </a:r>
          </a:p>
        </p:txBody>
      </p:sp>
      <p:pic>
        <p:nvPicPr>
          <p:cNvPr id="3" name="Picture 2" descr="A red blue and white sign&#10;&#10;Description automatically generated">
            <a:extLst>
              <a:ext uri="{FF2B5EF4-FFF2-40B4-BE49-F238E27FC236}">
                <a16:creationId xmlns:a16="http://schemas.microsoft.com/office/drawing/2014/main" id="{F6B2176B-FB7F-3C55-BBEB-86E98436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41" y="1809750"/>
            <a:ext cx="2084917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noProof="0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40B3A-5551-312B-D59E-BF56880BB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/>
          <a:p>
            <a:r>
              <a:rPr lang="en-GB" sz="1400" b="1" noProof="0" dirty="0">
                <a:solidFill>
                  <a:srgbClr val="00B050"/>
                </a:solidFill>
              </a:rPr>
              <a:t>RouteViews was first started in 1995</a:t>
            </a:r>
          </a:p>
          <a:p>
            <a:r>
              <a:rPr lang="en-GB" sz="1400" noProof="0" dirty="0"/>
              <a:t>Now a growing network of 40+ collectors positioned strategically at Internet Exchange Points around the world</a:t>
            </a:r>
          </a:p>
          <a:p>
            <a:r>
              <a:rPr lang="en-GB" sz="1400" noProof="0" dirty="0"/>
              <a:t>RouteViews collaborates with the </a:t>
            </a:r>
            <a:r>
              <a:rPr lang="en-GB" sz="1400" noProof="0" dirty="0" err="1"/>
              <a:t>Center</a:t>
            </a:r>
            <a:r>
              <a:rPr lang="en-GB" sz="1400" noProof="0" dirty="0"/>
              <a:t> for Applied Internet Data Analysis (CAIDA) working with NSF grants that support  Designing a Global Measurement Infrastructure to Improve Internet Security, GMI3S (</a:t>
            </a:r>
            <a:r>
              <a:rPr lang="en-GB" sz="1400" noProof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OAC-2131987</a:t>
            </a:r>
            <a:r>
              <a:rPr lang="en-GB" sz="1400" noProof="0" dirty="0"/>
              <a:t>), and an Integrated Library for Advancing Network Data Science, ILANDS (</a:t>
            </a:r>
            <a:r>
              <a:rPr lang="en-GB" sz="1400" noProof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CNS-2120399</a:t>
            </a:r>
            <a:r>
              <a:rPr lang="en-GB" sz="1400" noProof="0" dirty="0"/>
              <a:t>). </a:t>
            </a:r>
          </a:p>
          <a:p>
            <a:r>
              <a:rPr lang="en-GB" sz="1400" noProof="0" dirty="0"/>
              <a:t>RouteViews is supported with financial and in-kind donations by multiple organizations</a:t>
            </a:r>
            <a:endParaRPr lang="en-GB" sz="1100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C36115-103D-A1A0-0106-09A4A5B40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371850"/>
          </a:xfrm>
        </p:spPr>
        <p:txBody>
          <a:bodyPr/>
          <a:lstStyle/>
          <a:p>
            <a:r>
              <a:rPr lang="en-GB" sz="1400" b="1" noProof="0" dirty="0">
                <a:solidFill>
                  <a:srgbClr val="00B050"/>
                </a:solidFill>
              </a:rPr>
              <a:t>RouteViews is based at the University of Oregon and operated by NSRC</a:t>
            </a:r>
          </a:p>
          <a:p>
            <a:r>
              <a:rPr lang="en-GB" sz="1400" noProof="0" dirty="0"/>
              <a:t>NSRC </a:t>
            </a:r>
            <a:r>
              <a:rPr lang="en-GB" sz="1400" noProof="0" dirty="0">
                <a:sym typeface="Arial"/>
              </a:rPr>
              <a:t>supports the growth of global Internet infrastructure by providing engineering assistance, collaborative technical workshops, training, and other resources to university, research &amp; education networks worldwide. </a:t>
            </a:r>
          </a:p>
          <a:p>
            <a:r>
              <a:rPr lang="en-GB" sz="1400" noProof="0" dirty="0">
                <a:sym typeface="Arial"/>
              </a:rPr>
              <a:t>NSRC is partially funded by the IRNC program of the NSF (</a:t>
            </a:r>
            <a:r>
              <a:rPr lang="en-GB" sz="1400" noProof="0" dirty="0"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OAC-2029309</a:t>
            </a:r>
            <a:r>
              <a:rPr lang="en-GB" sz="1400" noProof="0" dirty="0">
                <a:sym typeface="Arial"/>
              </a:rPr>
              <a:t>) and Google with other contributions from public and private organizations.</a:t>
            </a:r>
          </a:p>
          <a:p>
            <a:r>
              <a:rPr lang="en-GB" sz="1400" noProof="0" dirty="0">
                <a:ea typeface="Arial"/>
                <a:cs typeface="Arial"/>
                <a:sym typeface="Arial"/>
              </a:rPr>
              <a:t>The University of Oregon is a public research institution in Eugene, Oregon, USA founded in 1876.</a:t>
            </a:r>
            <a:endParaRPr lang="en-GB" sz="1400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19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FDE43-2733-B348-8554-AA9BE295E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4CA6-FB87-1DFE-3178-F2E60909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sz="2800" noProof="0" dirty="0"/>
              <a:t>The 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BFBCA-7962-849F-6800-34B417212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indent="0">
              <a:buNone/>
            </a:pPr>
            <a:r>
              <a:rPr lang="en-GB" sz="1800" noProof="0" dirty="0"/>
              <a:t>Storage growth</a:t>
            </a:r>
          </a:p>
        </p:txBody>
      </p:sp>
      <p:pic>
        <p:nvPicPr>
          <p:cNvPr id="7" name="Picture 6" descr="A graph of 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AA672FFE-3002-270F-0323-D7FC7E0E1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7350"/>
            <a:ext cx="3573294" cy="2647950"/>
          </a:xfrm>
          <a:prstGeom prst="rect">
            <a:avLst/>
          </a:prstGeom>
        </p:spPr>
      </p:pic>
      <p:pic>
        <p:nvPicPr>
          <p:cNvPr id="9" name="Picture 8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766748E-1EA7-391A-A565-39452E771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10" y="1657351"/>
            <a:ext cx="3632377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9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BDEA1-BFBB-9700-AA52-62307067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Challenges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9F9967-4A60-8657-9CF1-4231105D9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Peer </a:t>
            </a:r>
            <a:r>
              <a:rPr lang="da-DK" dirty="0" err="1"/>
              <a:t>growth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A2CAE7F-D687-92DE-3FDE-BFFFCD1A0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28750"/>
            <a:ext cx="4876800" cy="2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4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80D0D-3611-C328-899E-642BA582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Selective</a:t>
            </a:r>
            <a:r>
              <a:rPr lang="da-DK" dirty="0"/>
              <a:t> </a:t>
            </a:r>
            <a:r>
              <a:rPr lang="da-DK" dirty="0" err="1"/>
              <a:t>peering</a:t>
            </a:r>
            <a:r>
              <a:rPr lang="da-DK" dirty="0"/>
              <a:t> policy/</a:t>
            </a:r>
            <a:r>
              <a:rPr lang="da-DK" dirty="0" err="1"/>
              <a:t>strategy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7C0F98-5401-6248-B77F-52F8CAD4D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pPr marL="0" indent="0" algn="ctr">
              <a:buNone/>
            </a:pPr>
            <a:r>
              <a:rPr lang="da-DK" sz="3600" dirty="0">
                <a:solidFill>
                  <a:srgbClr val="FF0000"/>
                </a:solidFill>
              </a:rPr>
              <a:t>FULL ROUTES</a:t>
            </a:r>
            <a:r>
              <a:rPr lang="da-DK" sz="3600" dirty="0"/>
              <a:t> </a:t>
            </a:r>
            <a:r>
              <a:rPr lang="da-DK" sz="3600" dirty="0">
                <a:solidFill>
                  <a:srgbClr val="FF0000"/>
                </a:solidFill>
              </a:rPr>
              <a:t>PEERS from the </a:t>
            </a:r>
            <a:r>
              <a:rPr lang="da-DK" sz="3600" dirty="0" err="1">
                <a:solidFill>
                  <a:srgbClr val="FF0000"/>
                </a:solidFill>
              </a:rPr>
              <a:t>edge</a:t>
            </a:r>
            <a:r>
              <a:rPr lang="da-DK" sz="3600" dirty="0">
                <a:solidFill>
                  <a:srgbClr val="FF0000"/>
                </a:solidFill>
              </a:rPr>
              <a:t> of the Internet</a:t>
            </a:r>
          </a:p>
        </p:txBody>
      </p:sp>
    </p:spTree>
    <p:extLst>
      <p:ext uri="{BB962C8B-B14F-4D97-AF65-F5344CB8AC3E}">
        <p14:creationId xmlns:p14="http://schemas.microsoft.com/office/powerpoint/2010/main" val="179272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DA180-93C8-703F-A55B-008C7F12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Value of a session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770B15-4841-7D98-0928-382E05DFD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is the new information a session </a:t>
            </a:r>
            <a:r>
              <a:rPr lang="da-DK" dirty="0" err="1"/>
              <a:t>brings</a:t>
            </a:r>
            <a:r>
              <a:rPr lang="da-DK" dirty="0"/>
              <a:t> to the total dataset?</a:t>
            </a:r>
          </a:p>
          <a:p>
            <a:pPr lvl="1"/>
            <a:r>
              <a:rPr lang="da-DK" dirty="0"/>
              <a:t>Unique </a:t>
            </a:r>
            <a:r>
              <a:rPr lang="da-DK" dirty="0" err="1"/>
              <a:t>prefixes</a:t>
            </a:r>
            <a:endParaRPr lang="da-DK" dirty="0"/>
          </a:p>
          <a:p>
            <a:pPr lvl="1"/>
            <a:r>
              <a:rPr lang="da-DK" dirty="0"/>
              <a:t>Unique </a:t>
            </a:r>
            <a:r>
              <a:rPr lang="da-DK" dirty="0" err="1"/>
              <a:t>origins</a:t>
            </a:r>
            <a:endParaRPr lang="da-DK" dirty="0"/>
          </a:p>
          <a:p>
            <a:pPr lvl="1"/>
            <a:r>
              <a:rPr lang="da-DK" dirty="0"/>
              <a:t>Unique </a:t>
            </a:r>
            <a:r>
              <a:rPr lang="da-DK" dirty="0" err="1"/>
              <a:t>edges</a:t>
            </a:r>
            <a:endParaRPr lang="da-DK" dirty="0"/>
          </a:p>
          <a:p>
            <a:pPr lvl="1"/>
            <a:r>
              <a:rPr lang="da-DK" dirty="0"/>
              <a:t>Unique </a:t>
            </a:r>
            <a:r>
              <a:rPr lang="da-DK" dirty="0" err="1"/>
              <a:t>paths</a:t>
            </a:r>
            <a:endParaRPr lang="da-DK" dirty="0"/>
          </a:p>
          <a:p>
            <a:pPr lvl="1"/>
            <a:r>
              <a:rPr lang="da-DK" dirty="0" err="1"/>
              <a:t>Shorter</a:t>
            </a:r>
            <a:r>
              <a:rPr lang="da-DK" dirty="0"/>
              <a:t> </a:t>
            </a:r>
            <a:r>
              <a:rPr lang="da-DK" dirty="0" err="1"/>
              <a:t>paths</a:t>
            </a:r>
            <a:r>
              <a:rPr lang="da-DK" dirty="0"/>
              <a:t> </a:t>
            </a:r>
          </a:p>
          <a:p>
            <a:pPr lvl="1"/>
            <a:endParaRPr lang="da-DK" dirty="0"/>
          </a:p>
          <a:p>
            <a:r>
              <a:rPr lang="da-DK" dirty="0"/>
              <a:t>This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rolled</a:t>
            </a:r>
            <a:r>
              <a:rPr lang="da-DK" dirty="0"/>
              <a:t> up to </a:t>
            </a:r>
            <a:r>
              <a:rPr lang="da-DK" dirty="0" err="1"/>
              <a:t>create</a:t>
            </a:r>
            <a:r>
              <a:rPr lang="da-DK" dirty="0"/>
              <a:t> a </a:t>
            </a:r>
            <a:r>
              <a:rPr lang="da-DK" dirty="0" err="1"/>
              <a:t>value</a:t>
            </a:r>
            <a:r>
              <a:rPr lang="da-DK" dirty="0"/>
              <a:t> of an ASN – the </a:t>
            </a:r>
            <a:r>
              <a:rPr lang="da-DK" dirty="0" err="1"/>
              <a:t>value</a:t>
            </a:r>
            <a:r>
              <a:rPr lang="da-DK" dirty="0"/>
              <a:t> of a peer</a:t>
            </a:r>
          </a:p>
        </p:txBody>
      </p:sp>
    </p:spTree>
    <p:extLst>
      <p:ext uri="{BB962C8B-B14F-4D97-AF65-F5344CB8AC3E}">
        <p14:creationId xmlns:p14="http://schemas.microsoft.com/office/powerpoint/2010/main" val="324583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E1993-D753-2D28-5835-9A4CDB5D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Edges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35FCB5-46F7-8039-D949-916C5E24A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Unordered</a:t>
            </a:r>
            <a:r>
              <a:rPr lang="da-DK" dirty="0"/>
              <a:t> pairs of </a:t>
            </a:r>
            <a:r>
              <a:rPr lang="da-DK" dirty="0" err="1"/>
              <a:t>adjacent</a:t>
            </a:r>
            <a:r>
              <a:rPr lang="da-DK" dirty="0"/>
              <a:t> </a:t>
            </a:r>
            <a:r>
              <a:rPr lang="da-DK" dirty="0" err="1"/>
              <a:t>ASNs</a:t>
            </a:r>
            <a:r>
              <a:rPr lang="da-DK" dirty="0"/>
              <a:t> in AS </a:t>
            </a:r>
            <a:r>
              <a:rPr lang="da-DK" dirty="0" err="1"/>
              <a:t>paths</a:t>
            </a:r>
            <a:endParaRPr lang="da-DK" dirty="0"/>
          </a:p>
          <a:p>
            <a:r>
              <a:rPr lang="da-DK" dirty="0"/>
              <a:t>For </a:t>
            </a:r>
            <a:r>
              <a:rPr lang="da-DK" dirty="0" err="1"/>
              <a:t>path</a:t>
            </a:r>
            <a:r>
              <a:rPr lang="da-DK" dirty="0"/>
              <a:t> `[A, B, C, D]`, the </a:t>
            </a:r>
            <a:r>
              <a:rPr lang="da-DK" dirty="0" err="1"/>
              <a:t>edges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`{A,B}`, `{B,C}`, `{C,D}`.</a:t>
            </a:r>
          </a:p>
          <a:p>
            <a:r>
              <a:rPr lang="da-DK" dirty="0" err="1"/>
              <a:t>Captures</a:t>
            </a:r>
            <a:r>
              <a:rPr lang="da-DK" dirty="0"/>
              <a:t>: **AS-</a:t>
            </a:r>
            <a:r>
              <a:rPr lang="da-DK" dirty="0" err="1"/>
              <a:t>level</a:t>
            </a:r>
            <a:r>
              <a:rPr lang="da-DK" dirty="0"/>
              <a:t> </a:t>
            </a:r>
            <a:r>
              <a:rPr lang="da-DK" dirty="0" err="1"/>
              <a:t>connectivity</a:t>
            </a:r>
            <a:r>
              <a:rPr lang="da-DK" dirty="0"/>
              <a:t>** —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ASNs</a:t>
            </a:r>
            <a:r>
              <a:rPr lang="da-DK" dirty="0"/>
              <a:t> peer or transit with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42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7EBF0-D99A-837B-B0B5-634BDFAB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Paths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5F9AD9-1F6F-BB71-2D13-D4BBCE9F5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/>
              <a:t>AS </a:t>
            </a:r>
            <a:r>
              <a:rPr lang="da-DK" sz="2000" dirty="0" err="1"/>
              <a:t>paths</a:t>
            </a:r>
            <a:r>
              <a:rPr lang="da-DK" sz="2000" dirty="0"/>
              <a:t> with position 0 (the </a:t>
            </a:r>
            <a:r>
              <a:rPr lang="da-DK" sz="2000" dirty="0" err="1"/>
              <a:t>peer's</a:t>
            </a:r>
            <a:r>
              <a:rPr lang="da-DK" sz="2000" dirty="0"/>
              <a:t> </a:t>
            </a:r>
            <a:r>
              <a:rPr lang="da-DK" sz="2000" dirty="0" err="1"/>
              <a:t>own</a:t>
            </a:r>
            <a:r>
              <a:rPr lang="da-DK" sz="2000" dirty="0"/>
              <a:t> ASN) removed. For a </a:t>
            </a:r>
            <a:r>
              <a:rPr lang="da-DK" sz="2000" dirty="0" err="1"/>
              <a:t>target</a:t>
            </a:r>
            <a:r>
              <a:rPr lang="da-DK" sz="2000" dirty="0"/>
              <a:t> session with </a:t>
            </a:r>
            <a:r>
              <a:rPr lang="da-DK" sz="2000" dirty="0" err="1"/>
              <a:t>path</a:t>
            </a:r>
            <a:r>
              <a:rPr lang="da-DK" sz="2000" dirty="0"/>
              <a:t> `[16276, A, B, C]`, the </a:t>
            </a:r>
            <a:r>
              <a:rPr lang="da-DK" sz="2000" dirty="0" err="1"/>
              <a:t>path</a:t>
            </a:r>
            <a:r>
              <a:rPr lang="da-DK" sz="2000" dirty="0"/>
              <a:t> observation is `(A, B, C)`.</a:t>
            </a:r>
            <a:br>
              <a:rPr lang="da-DK" sz="2000" dirty="0"/>
            </a:br>
            <a:r>
              <a:rPr lang="da-DK" sz="2000" dirty="0"/>
              <a:t>Position 0 is </a:t>
            </a:r>
            <a:r>
              <a:rPr lang="da-DK" sz="2000" dirty="0" err="1"/>
              <a:t>excluded</a:t>
            </a:r>
            <a:r>
              <a:rPr lang="da-DK" sz="2000" dirty="0"/>
              <a:t> </a:t>
            </a:r>
            <a:r>
              <a:rPr lang="da-DK" sz="2000" dirty="0" err="1"/>
              <a:t>because</a:t>
            </a:r>
            <a:r>
              <a:rPr lang="da-DK" sz="2000" dirty="0"/>
              <a:t> </a:t>
            </a:r>
            <a:r>
              <a:rPr lang="da-DK" sz="2000" dirty="0" err="1"/>
              <a:t>every</a:t>
            </a:r>
            <a:r>
              <a:rPr lang="da-DK" sz="2000" dirty="0"/>
              <a:t> </a:t>
            </a:r>
            <a:r>
              <a:rPr lang="da-DK" sz="2000" dirty="0" err="1"/>
              <a:t>path</a:t>
            </a:r>
            <a:r>
              <a:rPr lang="da-DK" sz="2000" dirty="0"/>
              <a:t> from a </a:t>
            </a:r>
            <a:r>
              <a:rPr lang="da-DK" sz="2000" dirty="0" err="1"/>
              <a:t>target</a:t>
            </a:r>
            <a:r>
              <a:rPr lang="da-DK" sz="2000" dirty="0"/>
              <a:t> session </a:t>
            </a:r>
            <a:r>
              <a:rPr lang="da-DK" sz="2000" dirty="0" err="1"/>
              <a:t>trivially</a:t>
            </a:r>
            <a:r>
              <a:rPr lang="da-DK" sz="2000" dirty="0"/>
              <a:t> starts with the </a:t>
            </a:r>
            <a:r>
              <a:rPr lang="da-DK" sz="2000" dirty="0" err="1"/>
              <a:t>target</a:t>
            </a:r>
            <a:r>
              <a:rPr lang="da-DK" sz="2000" dirty="0"/>
              <a:t> ASN — </a:t>
            </a:r>
            <a:r>
              <a:rPr lang="da-DK" sz="2000" dirty="0" err="1"/>
              <a:t>including</a:t>
            </a:r>
            <a:r>
              <a:rPr lang="da-DK" sz="2000" dirty="0"/>
              <a:t> it </a:t>
            </a:r>
            <a:r>
              <a:rPr lang="da-DK" sz="2000" dirty="0" err="1"/>
              <a:t>would</a:t>
            </a:r>
            <a:r>
              <a:rPr lang="da-DK" sz="2000" dirty="0"/>
              <a:t> </a:t>
            </a:r>
            <a:r>
              <a:rPr lang="da-DK" sz="2000" dirty="0" err="1"/>
              <a:t>make</a:t>
            </a:r>
            <a:r>
              <a:rPr lang="da-DK" sz="2000" dirty="0"/>
              <a:t> </a:t>
            </a:r>
            <a:r>
              <a:rPr lang="da-DK" sz="2000" dirty="0" err="1"/>
              <a:t>every</a:t>
            </a:r>
            <a:r>
              <a:rPr lang="da-DK" sz="2000" dirty="0"/>
              <a:t> </a:t>
            </a:r>
            <a:r>
              <a:rPr lang="da-DK" sz="2000" dirty="0" err="1"/>
              <a:t>path</a:t>
            </a:r>
            <a:r>
              <a:rPr lang="da-DK" sz="2000" dirty="0"/>
              <a:t> </a:t>
            </a:r>
            <a:r>
              <a:rPr lang="da-DK" sz="2000" dirty="0" err="1"/>
              <a:t>unique</a:t>
            </a:r>
            <a:r>
              <a:rPr lang="da-DK" sz="2000" dirty="0"/>
              <a:t> by definition, </a:t>
            </a:r>
            <a:r>
              <a:rPr lang="da-DK" sz="2000" dirty="0" err="1"/>
              <a:t>rendering</a:t>
            </a:r>
            <a:r>
              <a:rPr lang="da-DK" sz="2000" dirty="0"/>
              <a:t> the </a:t>
            </a:r>
            <a:r>
              <a:rPr lang="da-DK" sz="2000" dirty="0" err="1"/>
              <a:t>comparison</a:t>
            </a:r>
            <a:r>
              <a:rPr lang="da-DK" sz="2000" dirty="0"/>
              <a:t> </a:t>
            </a:r>
            <a:r>
              <a:rPr lang="da-DK" sz="2000" dirty="0" err="1"/>
              <a:t>meaningless</a:t>
            </a:r>
            <a:r>
              <a:rPr lang="da-DK" sz="2000" dirty="0"/>
              <a:t>.</a:t>
            </a:r>
          </a:p>
          <a:p>
            <a:r>
              <a:rPr lang="da-DK" sz="2000" dirty="0" err="1"/>
              <a:t>Captures</a:t>
            </a:r>
            <a:r>
              <a:rPr lang="da-DK" sz="2000" dirty="0"/>
              <a:t>: **routing policy </a:t>
            </a:r>
            <a:r>
              <a:rPr lang="da-DK" sz="2000" dirty="0" err="1"/>
              <a:t>diversity</a:t>
            </a:r>
            <a:r>
              <a:rPr lang="da-DK" sz="2000" dirty="0"/>
              <a:t>** </a:t>
            </a:r>
            <a:br>
              <a:rPr lang="da-DK" sz="2000" dirty="0"/>
            </a:br>
            <a:r>
              <a:rPr lang="da-DK" sz="2000" dirty="0" err="1"/>
              <a:t>Two</a:t>
            </a:r>
            <a:r>
              <a:rPr lang="da-DK" sz="2000" dirty="0"/>
              <a:t> peers </a:t>
            </a:r>
            <a:r>
              <a:rPr lang="da-DK" sz="2000" dirty="0" err="1"/>
              <a:t>might</a:t>
            </a:r>
            <a:r>
              <a:rPr lang="da-DK" sz="2000" dirty="0"/>
              <a:t> </a:t>
            </a:r>
            <a:r>
              <a:rPr lang="da-DK" sz="2000" dirty="0" err="1"/>
              <a:t>contribute</a:t>
            </a:r>
            <a:r>
              <a:rPr lang="da-DK" sz="2000" dirty="0"/>
              <a:t> the same </a:t>
            </a:r>
            <a:r>
              <a:rPr lang="da-DK" sz="2000" dirty="0" err="1"/>
              <a:t>edges</a:t>
            </a:r>
            <a:r>
              <a:rPr lang="da-DK" sz="2000" dirty="0"/>
              <a:t> but show </a:t>
            </a:r>
            <a:r>
              <a:rPr lang="da-DK" sz="2000" dirty="0" err="1"/>
              <a:t>different</a:t>
            </a:r>
            <a:r>
              <a:rPr lang="da-DK" sz="2000" dirty="0"/>
              <a:t> </a:t>
            </a:r>
            <a:r>
              <a:rPr lang="da-DK" sz="2000" dirty="0" err="1"/>
              <a:t>paths</a:t>
            </a:r>
            <a:r>
              <a:rPr lang="da-DK" sz="2000" dirty="0"/>
              <a:t>, </a:t>
            </a:r>
            <a:r>
              <a:rPr lang="da-DK" sz="2000" dirty="0" err="1"/>
              <a:t>revealing</a:t>
            </a:r>
            <a:r>
              <a:rPr lang="da-DK" sz="2000" dirty="0"/>
              <a:t> </a:t>
            </a:r>
            <a:r>
              <a:rPr lang="da-DK" sz="2000" dirty="0" err="1"/>
              <a:t>distinct</a:t>
            </a:r>
            <a:r>
              <a:rPr lang="da-DK" sz="2000" dirty="0"/>
              <a:t> routing </a:t>
            </a:r>
            <a:r>
              <a:rPr lang="da-DK" sz="2000" dirty="0" err="1"/>
              <a:t>policies</a:t>
            </a:r>
            <a:r>
              <a:rPr lang="da-DK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29106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40657</TotalTime>
  <Words>2143</Words>
  <Application>Microsoft Macintosh PowerPoint</Application>
  <PresentationFormat>Skærmshow (16:9)</PresentationFormat>
  <Paragraphs>972</Paragraphs>
  <Slides>24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Verdana</vt:lpstr>
      <vt:lpstr>Default Design</vt:lpstr>
      <vt:lpstr>The Value of a full route peer for a route collector project</vt:lpstr>
      <vt:lpstr>What is RouteViews</vt:lpstr>
      <vt:lpstr>Background</vt:lpstr>
      <vt:lpstr>The Challenges</vt:lpstr>
      <vt:lpstr>The Challenges</vt:lpstr>
      <vt:lpstr>Selective peering policy/strategy</vt:lpstr>
      <vt:lpstr>The Value of a session</vt:lpstr>
      <vt:lpstr>Edges</vt:lpstr>
      <vt:lpstr>Paths</vt:lpstr>
      <vt:lpstr>Example - tier 1 provider AS3491</vt:lpstr>
      <vt:lpstr>Example - tier 1 provider AS3491</vt:lpstr>
      <vt:lpstr>Example - content provider AS32590</vt:lpstr>
      <vt:lpstr>Example - content provider AS32590</vt:lpstr>
      <vt:lpstr>Example - content provider AS32590</vt:lpstr>
      <vt:lpstr>Example - content provider AS32590</vt:lpstr>
      <vt:lpstr>Example - content provider AS16276</vt:lpstr>
      <vt:lpstr>Example - content provider AS16276</vt:lpstr>
      <vt:lpstr>Example - regional peer AS9902</vt:lpstr>
      <vt:lpstr>Example - regional peer AS9902</vt:lpstr>
      <vt:lpstr>Example - regional provider AS30844</vt:lpstr>
      <vt:lpstr>Example - regional provider AS30844</vt:lpstr>
      <vt:lpstr>Summary - unique contributions per ASN</vt:lpstr>
      <vt:lpstr>Conclusion</vt:lpstr>
      <vt:lpstr>Thank you!</vt:lpstr>
    </vt:vector>
  </TitlesOfParts>
  <Company>University of Oregon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dbarta</dc:creator>
  <cp:lastModifiedBy>Nina Bargisen</cp:lastModifiedBy>
  <cp:revision>489</cp:revision>
  <cp:lastPrinted>2024-08-09T06:07:03Z</cp:lastPrinted>
  <dcterms:created xsi:type="dcterms:W3CDTF">2012-12-01T13:20:11Z</dcterms:created>
  <dcterms:modified xsi:type="dcterms:W3CDTF">2026-05-14T10:22:22Z</dcterms:modified>
</cp:coreProperties>
</file>