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85" r:id="rId2"/>
    <p:sldId id="1049" r:id="rId3"/>
    <p:sldId id="1078" r:id="rId4"/>
    <p:sldId id="294" r:id="rId5"/>
    <p:sldId id="1070" r:id="rId6"/>
    <p:sldId id="1025" r:id="rId7"/>
    <p:sldId id="1053" r:id="rId8"/>
    <p:sldId id="1081" r:id="rId9"/>
    <p:sldId id="1082" r:id="rId10"/>
    <p:sldId id="1088" r:id="rId11"/>
    <p:sldId id="1029" r:id="rId12"/>
    <p:sldId id="1083" r:id="rId13"/>
    <p:sldId id="1084" r:id="rId14"/>
    <p:sldId id="1085" r:id="rId15"/>
    <p:sldId id="1086" r:id="rId16"/>
    <p:sldId id="1087" r:id="rId17"/>
    <p:sldId id="1089" r:id="rId18"/>
    <p:sldId id="1090" r:id="rId19"/>
    <p:sldId id="1054" r:id="rId20"/>
    <p:sldId id="1026" r:id="rId21"/>
    <p:sldId id="1066" r:id="rId22"/>
    <p:sldId id="1067" r:id="rId23"/>
    <p:sldId id="1068" r:id="rId24"/>
    <p:sldId id="1069" r:id="rId25"/>
    <p:sldId id="1065" r:id="rId26"/>
    <p:sldId id="1027" r:id="rId27"/>
    <p:sldId id="1028" r:id="rId28"/>
    <p:sldId id="1055" r:id="rId29"/>
    <p:sldId id="1080" r:id="rId30"/>
    <p:sldId id="1043" r:id="rId31"/>
    <p:sldId id="1071" r:id="rId32"/>
    <p:sldId id="1072" r:id="rId33"/>
    <p:sldId id="1073" r:id="rId34"/>
    <p:sldId id="1074" r:id="rId35"/>
    <p:sldId id="1075" r:id="rId36"/>
    <p:sldId id="1047" r:id="rId37"/>
    <p:sldId id="1063" r:id="rId38"/>
    <p:sldId id="1056" r:id="rId39"/>
    <p:sldId id="1057" r:id="rId40"/>
    <p:sldId id="1076" r:id="rId41"/>
    <p:sldId id="1079" r:id="rId42"/>
    <p:sldId id="1077" r:id="rId43"/>
    <p:sldId id="1059" r:id="rId44"/>
    <p:sldId id="1048" r:id="rId45"/>
    <p:sldId id="1050" r:id="rId46"/>
    <p:sldId id="1051" r:id="rId47"/>
    <p:sldId id="1052" r:id="rId48"/>
    <p:sldId id="1060" r:id="rId49"/>
    <p:sldId id="1061" r:id="rId50"/>
    <p:sldId id="1064" r:id="rId51"/>
    <p:sldId id="1062" r:id="rId5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438" autoAdjust="0"/>
    <p:restoredTop sz="91506"/>
  </p:normalViewPr>
  <p:slideViewPr>
    <p:cSldViewPr>
      <p:cViewPr varScale="1">
        <p:scale>
          <a:sx n="85" d="100"/>
          <a:sy n="85" d="100"/>
        </p:scale>
        <p:origin x="176" y="12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81FB50-C8B6-1C41-A2B4-45DA577871F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8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4EADA55-DE41-3F4C-893B-416EDE83C83C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2de6155fc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22de6155fc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22de6155fc6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335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1945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1945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58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28700"/>
            <a:ext cx="4038600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28701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771776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2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28701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28701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771776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771776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Layout" userDrawn="1">
  <p:cSld name="2 Column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457200" y="438150"/>
            <a:ext cx="7620000" cy="42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305800" y="28575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3"/>
          </p:nvPr>
        </p:nvSpPr>
        <p:spPr>
          <a:xfrm>
            <a:off x="609600" y="1047750"/>
            <a:ext cx="28194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5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4"/>
          </p:nvPr>
        </p:nvSpPr>
        <p:spPr>
          <a:xfrm>
            <a:off x="4800600" y="1047750"/>
            <a:ext cx="28194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5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446F52FB-91A2-9670-307B-A3577123BF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387078"/>
            <a:ext cx="3945673" cy="319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 sz="1200"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endParaRPr dirty="0"/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9A5AE705-0785-0E46-79A8-A8431E5225E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648200" y="1387078"/>
            <a:ext cx="3945673" cy="319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 sz="1200"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8851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Layout">
  <p:cSld name="3 Column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457200" y="438150"/>
            <a:ext cx="7620000" cy="42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8305800" y="28575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533400" y="1428750"/>
            <a:ext cx="2362200" cy="280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2"/>
          </p:nvPr>
        </p:nvSpPr>
        <p:spPr>
          <a:xfrm>
            <a:off x="533400" y="1047750"/>
            <a:ext cx="210312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3"/>
          </p:nvPr>
        </p:nvSpPr>
        <p:spPr>
          <a:xfrm>
            <a:off x="3352800" y="1047750"/>
            <a:ext cx="21336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4"/>
          </p:nvPr>
        </p:nvSpPr>
        <p:spPr>
          <a:xfrm>
            <a:off x="6248400" y="1047750"/>
            <a:ext cx="21336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5"/>
          </p:nvPr>
        </p:nvSpPr>
        <p:spPr>
          <a:xfrm>
            <a:off x="3352800" y="1428750"/>
            <a:ext cx="2362200" cy="280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6"/>
          </p:nvPr>
        </p:nvSpPr>
        <p:spPr>
          <a:xfrm>
            <a:off x="6248400" y="1428750"/>
            <a:ext cx="2362200" cy="280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166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1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038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038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7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4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0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3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31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8700"/>
            <a:ext cx="8229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1" descr="UOsignature">
            <a:extLst>
              <a:ext uri="{FF2B5EF4-FFF2-40B4-BE49-F238E27FC236}">
                <a16:creationId xmlns:a16="http://schemas.microsoft.com/office/drawing/2014/main" id="{6BAC7FC3-4AED-4C49-ADBB-860A482818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52950"/>
            <a:ext cx="2514599" cy="46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884B159-487E-774C-88AE-19CDF3F1E70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540298"/>
            <a:ext cx="1219200" cy="57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red blue and white sign&#10;&#10;Description automatically generated">
            <a:extLst>
              <a:ext uri="{FF2B5EF4-FFF2-40B4-BE49-F238E27FC236}">
                <a16:creationId xmlns:a16="http://schemas.microsoft.com/office/drawing/2014/main" id="{37673E1D-0E0D-0420-B3BF-AB9565438AE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70" y="4401310"/>
            <a:ext cx="707059" cy="742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8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8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+mn-lt"/>
          <a:ea typeface="ＭＳ Ｐゴシック" pitchFamily="-8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  <a:ea typeface="ＭＳ Ｐゴシック" pitchFamily="-8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frrouting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awardsearch/showAward?AWD_ID=2120399" TargetMode="External"/><Relationship Id="rId2" Type="http://schemas.openxmlformats.org/officeDocument/2006/relationships/hyperlink" Target="https://www.nsf.gov/awardsearch/showAward?AWD_ID=2131987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sf.gov/awardsearch/showAward?AWD_ID=202930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i.routeviews.org/doc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fasterdata.es.net/host-tuning/linux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outeviews.org/routeviews/index.php/supporters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o5glK9czI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eringdb.com/asn/6447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tracker.ietf.org/doc/html/rfc6396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57350" y="1143000"/>
            <a:ext cx="5829300" cy="1828800"/>
          </a:xfrm>
        </p:spPr>
        <p:txBody>
          <a:bodyPr/>
          <a:lstStyle/>
          <a:p>
            <a:r>
              <a:rPr lang="en-US" sz="3300" dirty="0">
                <a:latin typeface="Arial" charset="0"/>
                <a:ea typeface="ＭＳ Ｐゴシック" charset="0"/>
                <a:cs typeface="ＭＳ Ｐゴシック" charset="0"/>
              </a:rPr>
              <a:t>The RouteViews Project: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057400" y="2743200"/>
            <a:ext cx="50863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0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Nina Bargisen</a:t>
            </a:r>
          </a:p>
          <a:p>
            <a:pPr algn="ctr">
              <a:defRPr/>
            </a:pPr>
            <a:r>
              <a:rPr lang="en-US" sz="20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Internet Data Trust Workshop, Barcelona</a:t>
            </a:r>
          </a:p>
          <a:p>
            <a:pPr algn="ctr">
              <a:defRPr/>
            </a:pPr>
            <a:r>
              <a:rPr lang="en-US" sz="20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 10, 2025</a:t>
            </a:r>
            <a:endParaRPr lang="en-US" sz="1600" i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5C4EBC-FAEA-890C-E1EE-F9712B3EFBFA}"/>
              </a:ext>
            </a:extLst>
          </p:cNvPr>
          <p:cNvSpPr txBox="1"/>
          <p:nvPr/>
        </p:nvSpPr>
        <p:spPr>
          <a:xfrm>
            <a:off x="5442261" y="4705350"/>
            <a:ext cx="1370888" cy="2077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750" b="0" dirty="0">
                <a:latin typeface="+mn-lt"/>
              </a:rPr>
              <a:t>Last updated 19</a:t>
            </a:r>
            <a:r>
              <a:rPr lang="en-GB" sz="750" b="0" baseline="30000" dirty="0">
                <a:latin typeface="+mn-lt"/>
              </a:rPr>
              <a:t>th</a:t>
            </a:r>
            <a:r>
              <a:rPr lang="en-GB" sz="750" b="0" dirty="0">
                <a:latin typeface="+mn-lt"/>
              </a:rPr>
              <a:t> May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1D2C4A-E73C-0468-9136-A3241479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Route Views Numbers of 2025</a:t>
            </a:r>
            <a:endParaRPr lang="da-DK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5CCB937-7391-4E19-99DF-19617E829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4520" r="3644" b="4520"/>
          <a:stretch>
            <a:fillRect/>
          </a:stretch>
        </p:blipFill>
        <p:spPr>
          <a:xfrm>
            <a:off x="852794" y="1504950"/>
            <a:ext cx="7224406" cy="3067050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D3D8703-FD04-7440-919B-FBA921451EA9}"/>
              </a:ext>
            </a:extLst>
          </p:cNvPr>
          <p:cNvSpPr txBox="1"/>
          <p:nvPr/>
        </p:nvSpPr>
        <p:spPr>
          <a:xfrm>
            <a:off x="852794" y="1135306"/>
            <a:ext cx="743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~ 1000 downloads/</a:t>
            </a:r>
            <a:r>
              <a:rPr lang="da-DK" dirty="0" err="1"/>
              <a:t>minute</a:t>
            </a:r>
            <a:r>
              <a:rPr lang="da-DK" dirty="0"/>
              <a:t>.  The </a:t>
            </a:r>
            <a:r>
              <a:rPr lang="da-DK" dirty="0" err="1"/>
              <a:t>graph</a:t>
            </a:r>
            <a:r>
              <a:rPr lang="da-DK" dirty="0"/>
              <a:t> is over 24 hours</a:t>
            </a:r>
          </a:p>
        </p:txBody>
      </p:sp>
    </p:spTree>
    <p:extLst>
      <p:ext uri="{BB962C8B-B14F-4D97-AF65-F5344CB8AC3E}">
        <p14:creationId xmlns:p14="http://schemas.microsoft.com/office/powerpoint/2010/main" val="1321800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876E-1C7D-957B-2905-F1E8637F8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62B9-E6F3-B144-8EC0-BD08929A3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Network Operators use the live data to analyse how their routes appear on the Global Routing System</a:t>
            </a:r>
          </a:p>
          <a:p>
            <a:r>
              <a:rPr lang="en-GB" dirty="0"/>
              <a:t>Researchers use the 29-year-old data archive to study trends, route hijacks, and changes such as:</a:t>
            </a:r>
          </a:p>
          <a:p>
            <a:pPr lvl="1"/>
            <a:r>
              <a:rPr lang="en-AU" dirty="0"/>
              <a:t>Origin change </a:t>
            </a:r>
          </a:p>
          <a:p>
            <a:pPr lvl="1"/>
            <a:r>
              <a:rPr lang="en-AU" dirty="0"/>
              <a:t>Next-hop change </a:t>
            </a:r>
          </a:p>
          <a:p>
            <a:pPr lvl="1"/>
            <a:r>
              <a:rPr lang="en-AU" dirty="0"/>
              <a:t>New prefix / more specifics </a:t>
            </a:r>
          </a:p>
          <a:p>
            <a:pPr lvl="1"/>
            <a:r>
              <a:rPr lang="en-AU" dirty="0"/>
              <a:t>New neighbours </a:t>
            </a:r>
          </a:p>
          <a:p>
            <a:pPr lvl="1"/>
            <a:r>
              <a:rPr lang="en-AU" dirty="0"/>
              <a:t>Operator ASN appearing in a new transit path </a:t>
            </a:r>
          </a:p>
          <a:p>
            <a:pPr lvl="1"/>
            <a:r>
              <a:rPr lang="en-AU" dirty="0"/>
              <a:t>Bogons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0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A891E-33F2-D001-E10D-2C7883FB4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Using </a:t>
            </a:r>
            <a:r>
              <a:rPr lang="da-DK" dirty="0" err="1"/>
              <a:t>RouteViews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0A16135-4F25-0CDA-66D5-6F6B12C05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The data is </a:t>
            </a:r>
            <a:r>
              <a:rPr lang="da-DK" dirty="0" err="1"/>
              <a:t>licensed</a:t>
            </a:r>
            <a:r>
              <a:rPr lang="da-DK" dirty="0"/>
              <a:t> under Creative Commons Attribution 4.0 International License</a:t>
            </a:r>
          </a:p>
          <a:p>
            <a:r>
              <a:rPr lang="da-DK" dirty="0"/>
              <a:t>Open </a:t>
            </a:r>
            <a:r>
              <a:rPr lang="da-DK" dirty="0" err="1"/>
              <a:t>Sourced</a:t>
            </a:r>
            <a:r>
              <a:rPr lang="da-DK" dirty="0"/>
              <a:t> </a:t>
            </a:r>
            <a:r>
              <a:rPr lang="da-DK" dirty="0" err="1"/>
              <a:t>tools</a:t>
            </a:r>
            <a:r>
              <a:rPr lang="da-DK" dirty="0"/>
              <a:t> to </a:t>
            </a:r>
            <a:r>
              <a:rPr lang="da-DK" dirty="0" err="1"/>
              <a:t>read</a:t>
            </a:r>
            <a:r>
              <a:rPr lang="da-DK" dirty="0"/>
              <a:t> the files </a:t>
            </a:r>
          </a:p>
          <a:p>
            <a:r>
              <a:rPr lang="da-DK" dirty="0"/>
              <a:t>No data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migrated</a:t>
            </a:r>
            <a:r>
              <a:rPr lang="da-DK" dirty="0"/>
              <a:t>, </a:t>
            </a:r>
            <a:r>
              <a:rPr lang="da-DK" dirty="0" err="1"/>
              <a:t>down-tiered</a:t>
            </a:r>
            <a:r>
              <a:rPr lang="da-DK" dirty="0"/>
              <a:t> or </a:t>
            </a:r>
            <a:r>
              <a:rPr lang="da-DK" dirty="0" err="1"/>
              <a:t>deleted</a:t>
            </a:r>
            <a:r>
              <a:rPr lang="da-DK" dirty="0"/>
              <a:t> </a:t>
            </a:r>
          </a:p>
          <a:p>
            <a:r>
              <a:rPr lang="da-DK" dirty="0"/>
              <a:t>The </a:t>
            </a:r>
            <a:r>
              <a:rPr lang="da-DK" dirty="0" err="1"/>
              <a:t>whole</a:t>
            </a:r>
            <a:r>
              <a:rPr lang="da-DK" dirty="0"/>
              <a:t> data set is </a:t>
            </a:r>
            <a:r>
              <a:rPr lang="da-DK" dirty="0" err="1"/>
              <a:t>available</a:t>
            </a:r>
            <a:endParaRPr lang="da-DK" dirty="0"/>
          </a:p>
          <a:p>
            <a:r>
              <a:rPr lang="da-DK" dirty="0" err="1"/>
              <a:t>Statistics</a:t>
            </a:r>
            <a:r>
              <a:rPr lang="da-DK" dirty="0"/>
              <a:t>, trends, </a:t>
            </a:r>
            <a:r>
              <a:rPr lang="da-DK" dirty="0" err="1"/>
              <a:t>operational</a:t>
            </a:r>
            <a:r>
              <a:rPr lang="da-DK" dirty="0"/>
              <a:t> </a:t>
            </a:r>
            <a:r>
              <a:rPr lang="da-DK" dirty="0" err="1"/>
              <a:t>health</a:t>
            </a:r>
            <a:r>
              <a:rPr lang="da-DK" dirty="0"/>
              <a:t> data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kept</a:t>
            </a:r>
            <a:r>
              <a:rPr lang="da-DK" dirty="0"/>
              <a:t> </a:t>
            </a:r>
            <a:r>
              <a:rPr lang="da-DK" dirty="0" err="1"/>
              <a:t>internal</a:t>
            </a:r>
            <a:r>
              <a:rPr lang="da-DK" dirty="0"/>
              <a:t> for </a:t>
            </a:r>
            <a:r>
              <a:rPr lang="da-DK" dirty="0" err="1"/>
              <a:t>now</a:t>
            </a:r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see</a:t>
            </a:r>
            <a:r>
              <a:rPr lang="da-DK" dirty="0"/>
              <a:t> </a:t>
            </a:r>
            <a:r>
              <a:rPr lang="da-DK" dirty="0" err="1"/>
              <a:t>increase</a:t>
            </a:r>
            <a:r>
              <a:rPr lang="da-DK" dirty="0"/>
              <a:t>/</a:t>
            </a:r>
            <a:r>
              <a:rPr lang="da-DK" dirty="0" err="1"/>
              <a:t>descrease</a:t>
            </a:r>
            <a:r>
              <a:rPr lang="da-DK" dirty="0"/>
              <a:t> no </a:t>
            </a:r>
            <a:r>
              <a:rPr lang="da-DK" dirty="0" err="1"/>
              <a:t>change</a:t>
            </a:r>
            <a:r>
              <a:rPr lang="da-DK" dirty="0"/>
              <a:t> in </a:t>
            </a:r>
            <a:r>
              <a:rPr lang="da-DK" dirty="0" err="1"/>
              <a:t>comsumption</a:t>
            </a:r>
            <a:r>
              <a:rPr lang="da-DK" dirty="0"/>
              <a:t>. The </a:t>
            </a:r>
            <a:r>
              <a:rPr lang="da-DK" dirty="0" err="1"/>
              <a:t>licensing</a:t>
            </a:r>
            <a:r>
              <a:rPr lang="da-DK" dirty="0"/>
              <a:t> model </a:t>
            </a:r>
            <a:r>
              <a:rPr lang="da-DK" dirty="0" err="1"/>
              <a:t>seem</a:t>
            </a:r>
            <a:r>
              <a:rPr lang="da-DK" dirty="0"/>
              <a:t> to </a:t>
            </a:r>
            <a:r>
              <a:rPr lang="da-DK" dirty="0" err="1"/>
              <a:t>work</a:t>
            </a:r>
            <a:r>
              <a:rPr lang="da-DK" dirty="0"/>
              <a:t> </a:t>
            </a:r>
            <a:r>
              <a:rPr lang="da-DK" dirty="0" err="1"/>
              <a:t>well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154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33BF9-27EB-6B4B-609B-F7121145B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Preservation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DB69A29-72D9-12B3-6257-A744FF09B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we</a:t>
            </a:r>
            <a:r>
              <a:rPr lang="da-DK" dirty="0"/>
              <a:t> have </a:t>
            </a:r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ongoing</a:t>
            </a:r>
            <a:r>
              <a:rPr lang="da-DK" dirty="0"/>
              <a:t> </a:t>
            </a:r>
            <a:r>
              <a:rPr lang="da-DK" dirty="0" err="1"/>
              <a:t>work</a:t>
            </a:r>
            <a:r>
              <a:rPr lang="da-DK" dirty="0"/>
              <a:t> with OSDF </a:t>
            </a:r>
          </a:p>
        </p:txBody>
      </p:sp>
    </p:spTree>
    <p:extLst>
      <p:ext uri="{BB962C8B-B14F-4D97-AF65-F5344CB8AC3E}">
        <p14:creationId xmlns:p14="http://schemas.microsoft.com/office/powerpoint/2010/main" val="3540168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DEBCC-9E1F-D29F-A23A-BECF652C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Redundancy</a:t>
            </a:r>
            <a:r>
              <a:rPr lang="da-DK" dirty="0"/>
              <a:t> and Risk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182CD1-96D1-8082-6337-B9934CF53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Two</a:t>
            </a:r>
            <a:r>
              <a:rPr lang="da-DK" dirty="0"/>
              <a:t> sets of the </a:t>
            </a:r>
            <a:r>
              <a:rPr lang="da-DK" dirty="0" err="1"/>
              <a:t>full</a:t>
            </a:r>
            <a:r>
              <a:rPr lang="da-DK" dirty="0"/>
              <a:t> data at </a:t>
            </a:r>
            <a:r>
              <a:rPr lang="da-DK" dirty="0" err="1"/>
              <a:t>our</a:t>
            </a:r>
            <a:r>
              <a:rPr lang="da-DK" dirty="0"/>
              <a:t> present location</a:t>
            </a:r>
          </a:p>
          <a:p>
            <a:r>
              <a:rPr lang="da-DK" dirty="0" err="1"/>
              <a:t>Working</a:t>
            </a:r>
            <a:r>
              <a:rPr lang="da-DK" dirty="0"/>
              <a:t> on </a:t>
            </a:r>
            <a:r>
              <a:rPr lang="da-DK" dirty="0" err="1"/>
              <a:t>creating</a:t>
            </a:r>
            <a:r>
              <a:rPr lang="da-DK" dirty="0"/>
              <a:t> a </a:t>
            </a:r>
            <a:r>
              <a:rPr lang="da-DK" dirty="0" err="1"/>
              <a:t>third</a:t>
            </a:r>
            <a:r>
              <a:rPr lang="da-DK" dirty="0"/>
              <a:t> </a:t>
            </a:r>
            <a:r>
              <a:rPr lang="da-DK" dirty="0" err="1"/>
              <a:t>geographically</a:t>
            </a:r>
            <a:r>
              <a:rPr lang="da-DK" dirty="0"/>
              <a:t> diverse </a:t>
            </a:r>
            <a:r>
              <a:rPr lang="da-DK" dirty="0" err="1"/>
              <a:t>copy</a:t>
            </a:r>
            <a:endParaRPr lang="da-DK" dirty="0"/>
          </a:p>
          <a:p>
            <a:r>
              <a:rPr lang="da-DK" dirty="0" err="1"/>
              <a:t>Worst</a:t>
            </a:r>
            <a:r>
              <a:rPr lang="da-DK" dirty="0"/>
              <a:t> case scenario is to </a:t>
            </a:r>
            <a:r>
              <a:rPr lang="da-DK" dirty="0" err="1"/>
              <a:t>lose</a:t>
            </a:r>
            <a:r>
              <a:rPr lang="da-DK" dirty="0"/>
              <a:t> </a:t>
            </a:r>
            <a:r>
              <a:rPr lang="da-DK" dirty="0" err="1"/>
              <a:t>funding</a:t>
            </a:r>
            <a:r>
              <a:rPr lang="da-DK" dirty="0"/>
              <a:t>,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shut</a:t>
            </a:r>
            <a:r>
              <a:rPr lang="da-DK" dirty="0"/>
              <a:t> </a:t>
            </a:r>
            <a:r>
              <a:rPr lang="da-DK" dirty="0" err="1"/>
              <a:t>down</a:t>
            </a:r>
            <a:r>
              <a:rPr lang="da-DK" dirty="0"/>
              <a:t> and the </a:t>
            </a:r>
            <a:r>
              <a:rPr lang="da-DK" dirty="0" err="1"/>
              <a:t>storage</a:t>
            </a:r>
            <a:r>
              <a:rPr lang="da-DK" dirty="0"/>
              <a:t> </a:t>
            </a:r>
            <a:r>
              <a:rPr lang="da-DK" dirty="0" err="1"/>
              <a:t>taken</a:t>
            </a:r>
            <a:r>
              <a:rPr lang="da-DK" dirty="0"/>
              <a:t> offline and </a:t>
            </a:r>
            <a:r>
              <a:rPr lang="da-DK" dirty="0" err="1"/>
              <a:t>deleted</a:t>
            </a:r>
            <a:r>
              <a:rPr lang="da-DK" dirty="0"/>
              <a:t>.</a:t>
            </a:r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worry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losing</a:t>
            </a:r>
            <a:r>
              <a:rPr lang="da-DK" dirty="0"/>
              <a:t> </a:t>
            </a:r>
            <a:r>
              <a:rPr lang="da-DK" dirty="0" err="1"/>
              <a:t>any</a:t>
            </a:r>
            <a:r>
              <a:rPr lang="da-DK" dirty="0"/>
              <a:t> data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2451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2FAC3-3602-6093-BA32-76091135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Funding and </a:t>
            </a:r>
            <a:r>
              <a:rPr lang="da-DK" dirty="0" err="1"/>
              <a:t>Staffing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1BBA03-214C-257B-B902-6C8E1C377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project</a:t>
            </a:r>
            <a:r>
              <a:rPr lang="da-DK" dirty="0"/>
              <a:t> is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collecting</a:t>
            </a:r>
            <a:r>
              <a:rPr lang="da-DK" dirty="0"/>
              <a:t> and </a:t>
            </a:r>
            <a:r>
              <a:rPr lang="da-DK" dirty="0" err="1"/>
              <a:t>preserving</a:t>
            </a:r>
            <a:r>
              <a:rPr lang="da-DK" dirty="0"/>
              <a:t>, so all the funds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directed</a:t>
            </a:r>
            <a:r>
              <a:rPr lang="da-DK" dirty="0"/>
              <a:t> at </a:t>
            </a:r>
            <a:r>
              <a:rPr lang="da-DK" dirty="0" err="1"/>
              <a:t>that</a:t>
            </a:r>
            <a:r>
              <a:rPr lang="da-DK" dirty="0"/>
              <a:t> </a:t>
            </a:r>
          </a:p>
          <a:p>
            <a:r>
              <a:rPr lang="da-DK" dirty="0"/>
              <a:t>9 </a:t>
            </a:r>
            <a:r>
              <a:rPr lang="da-DK" dirty="0" err="1"/>
              <a:t>staff</a:t>
            </a:r>
            <a:r>
              <a:rPr lang="da-DK" dirty="0"/>
              <a:t> – 2 </a:t>
            </a:r>
            <a:r>
              <a:rPr lang="da-DK" dirty="0" err="1"/>
              <a:t>full</a:t>
            </a:r>
            <a:r>
              <a:rPr lang="da-DK" dirty="0"/>
              <a:t> time, rest </a:t>
            </a:r>
            <a:r>
              <a:rPr lang="da-DK" dirty="0" err="1"/>
              <a:t>partial</a:t>
            </a:r>
            <a:r>
              <a:rPr lang="da-DK" dirty="0"/>
              <a:t> – most </a:t>
            </a:r>
            <a:r>
              <a:rPr lang="da-DK" dirty="0" err="1"/>
              <a:t>contractors</a:t>
            </a:r>
            <a:endParaRPr lang="da-DK" dirty="0"/>
          </a:p>
          <a:p>
            <a:r>
              <a:rPr lang="da-DK" dirty="0"/>
              <a:t>Global team with  </a:t>
            </a:r>
            <a:r>
              <a:rPr lang="da-DK" dirty="0" err="1"/>
              <a:t>very</a:t>
            </a:r>
            <a:r>
              <a:rPr lang="da-DK" dirty="0"/>
              <a:t> diverse </a:t>
            </a:r>
            <a:r>
              <a:rPr lang="da-DK" dirty="0" err="1"/>
              <a:t>skillsets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3615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2EDD0-DB9F-965F-1428-D1E148A5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Policy and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82C4052-7EA2-DF79-67D2-30F81455B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Overseen</a:t>
            </a:r>
            <a:r>
              <a:rPr lang="da-DK" dirty="0"/>
              <a:t> by NSRC, University of Oregon</a:t>
            </a:r>
          </a:p>
          <a:p>
            <a:r>
              <a:rPr lang="da-DK" dirty="0" err="1"/>
              <a:t>we</a:t>
            </a:r>
            <a:r>
              <a:rPr lang="da-DK" dirty="0"/>
              <a:t> at the </a:t>
            </a:r>
            <a:r>
              <a:rPr lang="da-DK" dirty="0" err="1"/>
              <a:t>project</a:t>
            </a:r>
            <a:r>
              <a:rPr lang="da-DK" dirty="0"/>
              <a:t> </a:t>
            </a:r>
            <a:r>
              <a:rPr lang="da-DK" dirty="0" err="1"/>
              <a:t>decides</a:t>
            </a:r>
            <a:r>
              <a:rPr lang="da-DK" dirty="0"/>
              <a:t> the </a:t>
            </a:r>
            <a:r>
              <a:rPr lang="da-DK" dirty="0" err="1"/>
              <a:t>policies</a:t>
            </a:r>
            <a:r>
              <a:rPr lang="da-DK" dirty="0"/>
              <a:t> for data retention, </a:t>
            </a:r>
            <a:r>
              <a:rPr lang="da-DK" dirty="0" err="1"/>
              <a:t>privacy</a:t>
            </a:r>
            <a:r>
              <a:rPr lang="da-DK" dirty="0"/>
              <a:t> and </a:t>
            </a:r>
            <a:r>
              <a:rPr lang="da-DK" dirty="0" err="1"/>
              <a:t>openess</a:t>
            </a:r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work</a:t>
            </a:r>
            <a:r>
              <a:rPr lang="da-DK" dirty="0"/>
              <a:t> </a:t>
            </a:r>
            <a:r>
              <a:rPr lang="da-DK" dirty="0" err="1"/>
              <a:t>extensively</a:t>
            </a:r>
            <a:r>
              <a:rPr lang="da-DK" dirty="0"/>
              <a:t> with </a:t>
            </a:r>
            <a:r>
              <a:rPr lang="da-DK" dirty="0" err="1"/>
              <a:t>other</a:t>
            </a:r>
            <a:r>
              <a:rPr lang="da-DK" dirty="0"/>
              <a:t> organisations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453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70D22-881E-BE49-BFD4-AE6E29FDB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FF17E4E-FCEC-BB37-D9D0-2FD8247E4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372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F7D6D-2D96-4902-52E3-E11174FF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Back-up</a:t>
            </a:r>
            <a:r>
              <a:rPr lang="da-DK" dirty="0"/>
              <a:t> slides	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5EC46FA-70C2-BF3D-EA3F-CB69778B6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5294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84E15-4D4B-25AF-D9DA-34ACFAE8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D0A63-5AE2-4594-2911-A0CA5E8F3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Collectors:</a:t>
            </a:r>
          </a:p>
          <a:p>
            <a:pPr lvl="1"/>
            <a:r>
              <a:rPr lang="en-GB" dirty="0"/>
              <a:t>All software collectors use FRR</a:t>
            </a:r>
            <a:r>
              <a:rPr lang="en-GB" baseline="30000" dirty="0"/>
              <a:t>1</a:t>
            </a:r>
            <a:r>
              <a:rPr lang="en-GB" dirty="0"/>
              <a:t> (version 10.2)</a:t>
            </a:r>
          </a:p>
          <a:p>
            <a:pPr lvl="1"/>
            <a:r>
              <a:rPr lang="en-GB" dirty="0"/>
              <a:t>One Cisco ASR1004 (as a tribute to the original!)</a:t>
            </a:r>
          </a:p>
          <a:p>
            <a:pPr lvl="1"/>
            <a:r>
              <a:rPr lang="en-GB" dirty="0"/>
              <a:t>Moving collectors from metal to VMs (easier deployment &amp; management)</a:t>
            </a:r>
          </a:p>
          <a:p>
            <a:r>
              <a:rPr lang="en-GB" dirty="0"/>
              <a:t>Location update:</a:t>
            </a:r>
          </a:p>
          <a:p>
            <a:pPr lvl="1"/>
            <a:r>
              <a:rPr lang="en-GB" dirty="0"/>
              <a:t>Most recent additions include </a:t>
            </a:r>
            <a:r>
              <a:rPr lang="en-GB" dirty="0" err="1"/>
              <a:t>GetaFIX</a:t>
            </a:r>
            <a:r>
              <a:rPr lang="en-GB" dirty="0"/>
              <a:t> (Philippines), KINX (</a:t>
            </a:r>
            <a:r>
              <a:rPr lang="en-GB" dirty="0" err="1"/>
              <a:t>Seol</a:t>
            </a:r>
            <a:r>
              <a:rPr lang="en-GB" dirty="0"/>
              <a:t>, Korea) and </a:t>
            </a:r>
            <a:r>
              <a:rPr lang="en-GB" dirty="0" err="1"/>
              <a:t>Namex</a:t>
            </a:r>
            <a:r>
              <a:rPr lang="en-GB" dirty="0"/>
              <a:t> (Italy)</a:t>
            </a:r>
          </a:p>
          <a:p>
            <a:pPr lvl="1"/>
            <a:r>
              <a:rPr lang="en-GB" dirty="0"/>
              <a:t>Several new locations offered; resources required to fulfil those offers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D109B-CD29-E0C9-B91A-A3E4F0A63642}"/>
              </a:ext>
            </a:extLst>
          </p:cNvPr>
          <p:cNvSpPr txBox="1"/>
          <p:nvPr/>
        </p:nvSpPr>
        <p:spPr>
          <a:xfrm>
            <a:off x="1295400" y="4150867"/>
            <a:ext cx="26709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aseline="30000"/>
              <a:t>1</a:t>
            </a:r>
            <a:r>
              <a:rPr lang="en-GB" sz="1100"/>
              <a:t>FRRouting Project: </a:t>
            </a:r>
            <a:r>
              <a:rPr lang="en-GB" sz="1100">
                <a:hlinkClick r:id="rId2"/>
              </a:rPr>
              <a:t>https://frrouting.org/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2816170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AU" dirty="0" err="1"/>
              <a:t>RouteViews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40B3A-5551-312B-D59E-BF56880BB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038600" cy="3371850"/>
          </a:xfrm>
        </p:spPr>
        <p:txBody>
          <a:bodyPr/>
          <a:lstStyle/>
          <a:p>
            <a:r>
              <a:rPr lang="en-US" sz="1400" b="1" dirty="0">
                <a:solidFill>
                  <a:srgbClr val="00B050"/>
                </a:solidFill>
              </a:rPr>
              <a:t>RouteViews was first started in 1995</a:t>
            </a:r>
          </a:p>
          <a:p>
            <a:r>
              <a:rPr lang="en-US" sz="1400" dirty="0"/>
              <a:t>Now a growing network of 40+ collectors positioned strategically at Internet Exchange Points around the world</a:t>
            </a:r>
          </a:p>
          <a:p>
            <a:r>
              <a:rPr lang="en-US" sz="1400" dirty="0"/>
              <a:t>RouteViews collaborates with the Center for Applied Internet Data Analysis (CAIDA) working with NSF grants that support  Designing a Global Measurement Infrastructure to Improve Internet Security, GMI3S (</a:t>
            </a:r>
            <a:r>
              <a:rPr lang="en-US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OAC-2131987</a:t>
            </a:r>
            <a:r>
              <a:rPr lang="en-US" sz="1400" dirty="0"/>
              <a:t>), and an Integrated Library for Advancing Network Data Science, ILANDS (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CNS-2120399</a:t>
            </a:r>
            <a:r>
              <a:rPr lang="en-US" sz="1400" dirty="0"/>
              <a:t>). </a:t>
            </a:r>
          </a:p>
          <a:p>
            <a:r>
              <a:rPr lang="en-US" sz="1400" dirty="0"/>
              <a:t>RouteViews is supported with financial and in-kind donations by multiple organizations</a:t>
            </a:r>
            <a:endParaRPr lang="en-GB" sz="11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C36115-103D-A1A0-0106-09A4A5B40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038600" cy="3371850"/>
          </a:xfrm>
        </p:spPr>
        <p:txBody>
          <a:bodyPr/>
          <a:lstStyle/>
          <a:p>
            <a:r>
              <a:rPr lang="en-GB" sz="1400" b="1" dirty="0">
                <a:solidFill>
                  <a:srgbClr val="00B050"/>
                </a:solidFill>
              </a:rPr>
              <a:t>RouteViews is based at the University of Oregon and operated by NSRC</a:t>
            </a:r>
          </a:p>
          <a:p>
            <a:r>
              <a:rPr lang="en-GB" sz="1400" dirty="0"/>
              <a:t>NSRC </a:t>
            </a:r>
            <a:r>
              <a:rPr lang="en-US" sz="1400" dirty="0">
                <a:sym typeface="Arial"/>
              </a:rPr>
              <a:t>supports the growth of global Internet infrastructure by providing engineering assistance, collaborative technical workshops, training, and other resources to university, research &amp; education networks worldwide. </a:t>
            </a:r>
          </a:p>
          <a:p>
            <a:r>
              <a:rPr lang="en-US" sz="1400" dirty="0">
                <a:sym typeface="Arial"/>
              </a:rPr>
              <a:t>NSRC is partially funded by the IRNC program of the NSF (</a:t>
            </a:r>
            <a:r>
              <a:rPr lang="en-US" sz="1400" dirty="0"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OAC-2029309</a:t>
            </a:r>
            <a:r>
              <a:rPr lang="en-US" sz="1400" dirty="0">
                <a:sym typeface="Arial"/>
              </a:rPr>
              <a:t>) and Google with other contributions from public and private organizations.</a:t>
            </a:r>
          </a:p>
          <a:p>
            <a:r>
              <a:rPr lang="en-US" sz="1400" dirty="0">
                <a:ea typeface="Arial"/>
                <a:cs typeface="Arial"/>
                <a:sym typeface="Arial"/>
              </a:rPr>
              <a:t>The University of Oregon is a public research institution in Eugene, Oregon, USA founded in 1876.</a:t>
            </a:r>
            <a:endParaRPr lang="en-US" sz="1400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197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921B3-5CFF-B4ED-3D47-E77DA744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Development Projects: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82D6E-3DF1-EC55-856D-FE15DEC27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900" dirty="0"/>
              <a:t>API allows programmatic access to live RouteViews data</a:t>
            </a:r>
          </a:p>
          <a:p>
            <a:pPr lvl="1"/>
            <a:r>
              <a:rPr lang="en-GB" sz="1600" dirty="0"/>
              <a:t>(our collectors currently allow </a:t>
            </a:r>
            <a:r>
              <a:rPr lang="en-GB" sz="1600" dirty="0">
                <a:solidFill>
                  <a:srgbClr val="00B050"/>
                </a:solidFill>
              </a:rPr>
              <a:t>telnet</a:t>
            </a:r>
            <a:r>
              <a:rPr lang="en-GB" sz="1600" dirty="0"/>
              <a:t> access, which 1000s of automated scripts hammer daily)</a:t>
            </a:r>
          </a:p>
          <a:p>
            <a:r>
              <a:rPr lang="en-GB" sz="1900" dirty="0"/>
              <a:t>Two access levels:</a:t>
            </a:r>
          </a:p>
          <a:p>
            <a:pPr lvl="1"/>
            <a:r>
              <a:rPr lang="en-GB" sz="1600" dirty="0"/>
              <a:t>Unauthenticated for casual (infrequent queries)</a:t>
            </a:r>
          </a:p>
          <a:p>
            <a:pPr lvl="1"/>
            <a:r>
              <a:rPr lang="en-GB" sz="1600" dirty="0"/>
              <a:t>Authenticated access (using verified </a:t>
            </a:r>
            <a:r>
              <a:rPr lang="en-GB" sz="1600" dirty="0" err="1"/>
              <a:t>PeeringDB</a:t>
            </a:r>
            <a:r>
              <a:rPr lang="en-GB" sz="1600" dirty="0"/>
              <a:t> users) for more serious research</a:t>
            </a:r>
          </a:p>
          <a:p>
            <a:r>
              <a:rPr lang="en-GB" sz="1900" dirty="0"/>
              <a:t>API currently supports ten collectors</a:t>
            </a:r>
          </a:p>
          <a:p>
            <a:pPr lvl="1"/>
            <a:r>
              <a:rPr lang="en-GB" sz="1600" dirty="0"/>
              <a:t>More will be added as resources become available</a:t>
            </a:r>
          </a:p>
          <a:p>
            <a:r>
              <a:rPr lang="en-GB" sz="1900" dirty="0"/>
              <a:t>Please consult the docs on how to use the API</a:t>
            </a:r>
          </a:p>
          <a:p>
            <a:pPr lvl="1"/>
            <a:r>
              <a:rPr lang="en-GB" sz="1600" dirty="0">
                <a:hlinkClick r:id="rId2"/>
              </a:rPr>
              <a:t>https://api.routeviews.org/docs/</a:t>
            </a:r>
            <a:endParaRPr lang="en-GB" sz="1600" dirty="0"/>
          </a:p>
          <a:p>
            <a:endParaRPr lang="en-GB" sz="1900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118C4B-075C-3905-84BA-AEA34562A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867553"/>
            <a:ext cx="3120736" cy="164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9A37-6230-B64D-2FCC-A531AB47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Development Projects: LG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F39F4-7139-78CB-1776-BF97E1402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900" dirty="0">
                <a:solidFill>
                  <a:srgbClr val="00B050"/>
                </a:solidFill>
              </a:rPr>
              <a:t>telnet</a:t>
            </a:r>
            <a:r>
              <a:rPr lang="en-GB" sz="1900" dirty="0"/>
              <a:t> access is unsustainable</a:t>
            </a:r>
          </a:p>
          <a:p>
            <a:pPr lvl="1"/>
            <a:r>
              <a:rPr lang="en-GB" sz="1600" dirty="0"/>
              <a:t>Gives open access to the collector command line interface to run “show” commands</a:t>
            </a:r>
          </a:p>
          <a:p>
            <a:r>
              <a:rPr lang="en-GB" sz="1900" dirty="0"/>
              <a:t>Looking Glass will soon become the default access for each collector</a:t>
            </a:r>
          </a:p>
          <a:p>
            <a:pPr lvl="1"/>
            <a:r>
              <a:rPr lang="en-GB" sz="1600" dirty="0"/>
              <a:t>Permits the most commonly used BGP diagnostic commands</a:t>
            </a:r>
          </a:p>
          <a:p>
            <a:pPr lvl="1"/>
            <a:r>
              <a:rPr lang="en-GB" sz="1700" dirty="0">
                <a:solidFill>
                  <a:srgbClr val="00B050"/>
                </a:solidFill>
              </a:rPr>
              <a:t>telnet</a:t>
            </a:r>
            <a:r>
              <a:rPr lang="en-GB" sz="1700" dirty="0"/>
              <a:t> remains available on route-</a:t>
            </a:r>
            <a:r>
              <a:rPr lang="en-GB" sz="1700" dirty="0" err="1"/>
              <a:t>views.routeviews.org</a:t>
            </a:r>
            <a:r>
              <a:rPr lang="en-GB" sz="1700" dirty="0"/>
              <a:t> (the Cisco ASR1004) for legacy access</a:t>
            </a:r>
          </a:p>
          <a:p>
            <a:r>
              <a:rPr lang="en-GB" sz="2000" dirty="0"/>
              <a:t>Looking Glass has completed internal testing and is now available for general use</a:t>
            </a:r>
          </a:p>
          <a:p>
            <a:pPr lvl="1"/>
            <a:r>
              <a:rPr lang="en-GB" sz="1700" dirty="0">
                <a:solidFill>
                  <a:srgbClr val="00B050"/>
                </a:solidFill>
              </a:rPr>
              <a:t>telnet</a:t>
            </a:r>
            <a:r>
              <a:rPr lang="en-GB" sz="1700" dirty="0"/>
              <a:t> access will be removed after due notice to the community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904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97ADF3-24E0-DFF3-81A8-596C791ED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5" y="0"/>
            <a:ext cx="77380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73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0BAEE84-14EE-EB02-286B-3AAF9C563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6" y="0"/>
            <a:ext cx="7772400" cy="51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65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B23527D-A09B-9458-7845-23341C9E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6" y="0"/>
            <a:ext cx="7772400" cy="51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63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67D8725-A94C-AD4C-3C45-6EBC6A96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3824-CE0A-A8DF-5EE0-58C0379BE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RouteViews Development Projects: BMP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DE56F-3FB1-4103-DDDA-5E2DF3C7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dirty="0"/>
              <a:t>Live feed from collectors for BGP data consumers</a:t>
            </a:r>
          </a:p>
          <a:p>
            <a:r>
              <a:rPr lang="en-GB" dirty="0"/>
              <a:t>Challenge is to make this scale and provide the infrastructure resources to support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41B33-D4D5-FBBD-956C-7E305AF04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24" y="2529168"/>
            <a:ext cx="7160752" cy="2590800"/>
          </a:xfrm>
          <a:prstGeom prst="rect">
            <a:avLst/>
          </a:prstGeom>
        </p:spPr>
      </p:pic>
      <p:sp>
        <p:nvSpPr>
          <p:cNvPr id="11" name="Google Shape;617;g222c3f2cee4_1_16">
            <a:extLst>
              <a:ext uri="{FF2B5EF4-FFF2-40B4-BE49-F238E27FC236}">
                <a16:creationId xmlns:a16="http://schemas.microsoft.com/office/drawing/2014/main" id="{BB54526B-7760-F7DD-3A4F-E99115381620}"/>
              </a:ext>
            </a:extLst>
          </p:cNvPr>
          <p:cNvSpPr txBox="1">
            <a:spLocks/>
          </p:cNvSpPr>
          <p:nvPr/>
        </p:nvSpPr>
        <p:spPr>
          <a:xfrm>
            <a:off x="7010400" y="1809750"/>
            <a:ext cx="2129118" cy="6622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1600"/>
            </a:pPr>
            <a:r>
              <a:rPr lang="en-US" sz="1200" i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stream</a:t>
            </a:r>
            <a:r>
              <a:rPr lang="en-US" sz="12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being replaced by </a:t>
            </a:r>
            <a:r>
              <a:rPr lang="en-US" sz="1200" dirty="0" err="1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kafka</a:t>
            </a:r>
            <a:r>
              <a:rPr lang="en-US" sz="12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cluster for better resilience</a:t>
            </a:r>
          </a:p>
        </p:txBody>
      </p:sp>
      <p:cxnSp>
        <p:nvCxnSpPr>
          <p:cNvPr id="17" name="Google Shape;620;g222c3f2cee4_1_16">
            <a:extLst>
              <a:ext uri="{FF2B5EF4-FFF2-40B4-BE49-F238E27FC236}">
                <a16:creationId xmlns:a16="http://schemas.microsoft.com/office/drawing/2014/main" id="{663A4FC3-EE10-5B66-8C9D-094B602700D5}"/>
              </a:ext>
            </a:extLst>
          </p:cNvPr>
          <p:cNvCxnSpPr>
            <a:cxnSpLocks/>
          </p:cNvCxnSpPr>
          <p:nvPr/>
        </p:nvCxnSpPr>
        <p:spPr>
          <a:xfrm flipH="1">
            <a:off x="8074959" y="2472018"/>
            <a:ext cx="464148" cy="116653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21393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8DE9-7E9A-CB2A-71A6-34F69CC0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Behind the Scenes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37C86-4B2E-79E6-F74E-D9DE05A30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Upgrading archive infrastructure and storage</a:t>
            </a:r>
          </a:p>
          <a:p>
            <a:pPr lvl="1"/>
            <a:r>
              <a:rPr lang="en-GB" sz="1600" dirty="0"/>
              <a:t>RouteViews stores BGP data from 1997 – around 50 </a:t>
            </a:r>
            <a:r>
              <a:rPr lang="en-GB" sz="1600" dirty="0" err="1"/>
              <a:t>TBytes</a:t>
            </a:r>
            <a:r>
              <a:rPr lang="en-GB" sz="1600" dirty="0"/>
              <a:t> (compressed)</a:t>
            </a:r>
          </a:p>
          <a:p>
            <a:r>
              <a:rPr lang="en-GB" sz="2000" dirty="0"/>
              <a:t>Tooling</a:t>
            </a:r>
          </a:p>
          <a:p>
            <a:pPr lvl="1"/>
            <a:r>
              <a:rPr lang="en-GB" sz="1600" dirty="0"/>
              <a:t>Automation tools for managing the whole infrastructure and deploying new peers</a:t>
            </a:r>
          </a:p>
          <a:p>
            <a:r>
              <a:rPr lang="en-GB" sz="2000" dirty="0"/>
              <a:t>Collector OS (from CentOS to Ubuntu)</a:t>
            </a:r>
          </a:p>
          <a:p>
            <a:pPr lvl="1"/>
            <a:r>
              <a:rPr lang="en-GB" sz="1600" dirty="0"/>
              <a:t>CentOS end-of-life – half the collectors still running CentOS</a:t>
            </a:r>
          </a:p>
          <a:p>
            <a:r>
              <a:rPr lang="en-GB" sz="2000" dirty="0"/>
              <a:t>FRR performance</a:t>
            </a:r>
          </a:p>
          <a:p>
            <a:pPr lvl="1"/>
            <a:r>
              <a:rPr lang="en-GB" sz="1600" dirty="0"/>
              <a:t>Tuning Linux TCP parameters to improve BGP peer performance</a:t>
            </a:r>
          </a:p>
          <a:p>
            <a:pPr lvl="2"/>
            <a:r>
              <a:rPr lang="en-GB" sz="1300" dirty="0">
                <a:hlinkClick r:id="rId2"/>
              </a:rPr>
              <a:t>https://fasterdata.es.net/host-tuning/linux/</a:t>
            </a:r>
            <a:endParaRPr lang="en-GB" sz="1300" dirty="0"/>
          </a:p>
          <a:p>
            <a:pPr lvl="1"/>
            <a:r>
              <a:rPr lang="en-GB" sz="1600" dirty="0"/>
              <a:t>“Badly behaving peers” (</a:t>
            </a:r>
            <a:r>
              <a:rPr lang="en-GB" sz="1600" i="1" dirty="0"/>
              <a:t>aka</a:t>
            </a:r>
            <a:r>
              <a:rPr lang="en-GB" sz="1600" dirty="0"/>
              <a:t> slow and/or noisy peers)</a:t>
            </a:r>
          </a:p>
        </p:txBody>
      </p:sp>
    </p:spTree>
    <p:extLst>
      <p:ext uri="{BB962C8B-B14F-4D97-AF65-F5344CB8AC3E}">
        <p14:creationId xmlns:p14="http://schemas.microsoft.com/office/powerpoint/2010/main" val="3588483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81EC1-F2DF-D5C9-81E2-76FAE23D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Future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D3B48-4B9E-7458-11CB-305DF838B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Collectors &amp; hosts in new locations outside North America</a:t>
            </a:r>
          </a:p>
          <a:p>
            <a:pPr lvl="1"/>
            <a:r>
              <a:rPr lang="en-GB" dirty="0"/>
              <a:t>Large IXPs with dense interconnection</a:t>
            </a:r>
          </a:p>
          <a:p>
            <a:pPr lvl="1"/>
            <a:r>
              <a:rPr lang="en-GB" dirty="0"/>
              <a:t>Unique or specialist environments (e.g. R&amp;E exchanges)</a:t>
            </a:r>
          </a:p>
          <a:p>
            <a:r>
              <a:rPr lang="en-GB" dirty="0"/>
              <a:t>Scalable and diverse archiving</a:t>
            </a:r>
          </a:p>
          <a:p>
            <a:r>
              <a:rPr lang="en-GB" dirty="0"/>
              <a:t>Improved community support</a:t>
            </a:r>
          </a:p>
          <a:p>
            <a:pPr lvl="1"/>
            <a:r>
              <a:rPr lang="en-GB" dirty="0"/>
              <a:t>Running this infrastructure costs money!</a:t>
            </a:r>
          </a:p>
          <a:p>
            <a:pPr lvl="1"/>
            <a:r>
              <a:rPr lang="en-GB" dirty="0"/>
              <a:t>We hugely appreciate our generous supporters</a:t>
            </a:r>
          </a:p>
          <a:p>
            <a:pPr lvl="2"/>
            <a:r>
              <a:rPr lang="en-GB" dirty="0">
                <a:hlinkClick r:id="rId2"/>
              </a:rPr>
              <a:t>https://www.routeviews.org/routeviews/index.php/supporters/</a:t>
            </a:r>
            <a:endParaRPr lang="en-GB" dirty="0"/>
          </a:p>
          <a:p>
            <a:r>
              <a:rPr lang="en-GB" dirty="0"/>
              <a:t>Your recommendations are welcome! </a:t>
            </a:r>
            <a:r>
              <a:rPr lang="en-GB" dirty="0">
                <a:sym typeface="Wingdings" pitchFamily="2" charset="2"/>
              </a:rPr>
              <a:t> 🙏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886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5682A8-6EB6-47F9-AA12-B97775353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routeviews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BCB34-CDAE-94AE-0D2E-94EE6FE0C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 network operators &amp; researchers</a:t>
            </a:r>
          </a:p>
        </p:txBody>
      </p:sp>
    </p:spTree>
    <p:extLst>
      <p:ext uri="{BB962C8B-B14F-4D97-AF65-F5344CB8AC3E}">
        <p14:creationId xmlns:p14="http://schemas.microsoft.com/office/powerpoint/2010/main" val="2429905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CFE11B7-DDE5-96E8-CA15-B2BB8C54E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32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76677-D518-3586-84A7-D17DE9A89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E862899-3A9E-B7EF-6379-F85D86A71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67" y="3602490"/>
            <a:ext cx="1152000" cy="11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C9B43-8D53-1E08-DA35-C28125B7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err="1"/>
              <a:t>RouteViews</a:t>
            </a:r>
            <a:r>
              <a:rPr lang="en-AU"/>
              <a:t> Team Members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4D5957-31CA-C208-0071-6AA0CFB03B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01199" y="1047750"/>
          <a:ext cx="2225788" cy="331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endParaRPr lang="en-AU" sz="160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Hans Kuhn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6461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Nina Bargisen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208301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Owen Conway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1857380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Philip Smith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7908853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Philip </a:t>
                      </a:r>
                      <a:r>
                        <a:rPr lang="en-AU" sz="1400" dirty="0" err="1"/>
                        <a:t>Paeps</a:t>
                      </a:r>
                      <a:endParaRPr lang="en-AU" sz="1400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2070671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Anton Berezin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06203088"/>
                  </a:ext>
                </a:extLst>
              </a:tr>
            </a:tbl>
          </a:graphicData>
        </a:graphic>
      </p:graphicFrame>
      <p:pic>
        <p:nvPicPr>
          <p:cNvPr id="9" name="Picture 8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C83E5F31-6159-C1CB-BEB3-5818E1E29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28" y="917879"/>
            <a:ext cx="1123950" cy="1123950"/>
          </a:xfrm>
          <a:prstGeom prst="rect">
            <a:avLst/>
          </a:prstGeom>
        </p:spPr>
      </p:pic>
      <p:pic>
        <p:nvPicPr>
          <p:cNvPr id="12" name="Picture 11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4F07098B-AED2-88B9-62D5-9F5229C53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15" y="1164267"/>
            <a:ext cx="1136652" cy="1136652"/>
          </a:xfrm>
          <a:prstGeom prst="rect">
            <a:avLst/>
          </a:prstGeom>
        </p:spPr>
      </p:pic>
      <p:pic>
        <p:nvPicPr>
          <p:cNvPr id="16" name="Picture 15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B2DF4337-725A-91C5-E937-3FD65BE1D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39" y="2155778"/>
            <a:ext cx="1123950" cy="970874"/>
          </a:xfrm>
          <a:prstGeom prst="rect">
            <a:avLst/>
          </a:prstGeom>
        </p:spPr>
      </p:pic>
      <p:pic>
        <p:nvPicPr>
          <p:cNvPr id="7" name="Picture 6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BD8AE00C-6001-99A9-0986-B625F3D2E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15" y="2419350"/>
            <a:ext cx="1136652" cy="1136652"/>
          </a:xfrm>
          <a:prstGeom prst="rect">
            <a:avLst/>
          </a:prstGeom>
        </p:spPr>
      </p:pic>
      <p:pic>
        <p:nvPicPr>
          <p:cNvPr id="8" name="Billede 9" descr="Et billede, der indeholder Ansigt, person, smil, tøj&#10;&#10;Indhold genereret af kunstig intelligens kan være forkert.">
            <a:extLst>
              <a:ext uri="{FF2B5EF4-FFF2-40B4-BE49-F238E27FC236}">
                <a16:creationId xmlns:a16="http://schemas.microsoft.com/office/drawing/2014/main" id="{9CF6D1DF-BEEA-B616-2453-D9F57995AF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39" y="3209629"/>
            <a:ext cx="968861" cy="96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84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8B7807-255A-30D6-C44C-AE22DCBF5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  <p:sp>
        <p:nvSpPr>
          <p:cNvPr id="4" name="Google Shape;617;g222c3f2cee4_1_16">
            <a:extLst>
              <a:ext uri="{FF2B5EF4-FFF2-40B4-BE49-F238E27FC236}">
                <a16:creationId xmlns:a16="http://schemas.microsoft.com/office/drawing/2014/main" id="{E9EB6282-F46B-B0FA-F6ED-058376422718}"/>
              </a:ext>
            </a:extLst>
          </p:cNvPr>
          <p:cNvSpPr txBox="1">
            <a:spLocks/>
          </p:cNvSpPr>
          <p:nvPr/>
        </p:nvSpPr>
        <p:spPr>
          <a:xfrm>
            <a:off x="4707864" y="1064235"/>
            <a:ext cx="2103000" cy="28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1600"/>
            </a:pPr>
            <a:r>
              <a:rPr lang="en-US" sz="12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59 peers</a:t>
            </a:r>
          </a:p>
        </p:txBody>
      </p:sp>
      <p:cxnSp>
        <p:nvCxnSpPr>
          <p:cNvPr id="5" name="Google Shape;618;g222c3f2cee4_1_16">
            <a:extLst>
              <a:ext uri="{FF2B5EF4-FFF2-40B4-BE49-F238E27FC236}">
                <a16:creationId xmlns:a16="http://schemas.microsoft.com/office/drawing/2014/main" id="{55932639-0A5B-E403-C100-62F2C151C50B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838200" y="1207185"/>
            <a:ext cx="3869664" cy="40439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" name="Google Shape;619;g222c3f2cee4_1_16">
            <a:extLst>
              <a:ext uri="{FF2B5EF4-FFF2-40B4-BE49-F238E27FC236}">
                <a16:creationId xmlns:a16="http://schemas.microsoft.com/office/drawing/2014/main" id="{08146290-96B2-358C-7DDF-829EB3D52A9E}"/>
              </a:ext>
            </a:extLst>
          </p:cNvPr>
          <p:cNvSpPr txBox="1">
            <a:spLocks/>
          </p:cNvSpPr>
          <p:nvPr/>
        </p:nvSpPr>
        <p:spPr>
          <a:xfrm>
            <a:off x="6324600" y="1468633"/>
            <a:ext cx="1669267" cy="28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1600"/>
            </a:pPr>
            <a:r>
              <a:rPr lang="en-US" sz="12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Lots of full tables</a:t>
            </a:r>
          </a:p>
        </p:txBody>
      </p:sp>
      <p:cxnSp>
        <p:nvCxnSpPr>
          <p:cNvPr id="7" name="Google Shape;620;g222c3f2cee4_1_16">
            <a:extLst>
              <a:ext uri="{FF2B5EF4-FFF2-40B4-BE49-F238E27FC236}">
                <a16:creationId xmlns:a16="http://schemas.microsoft.com/office/drawing/2014/main" id="{D5569CF5-356F-0BF8-14EA-692E3CAA59B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148879" y="1611583"/>
            <a:ext cx="1175721" cy="28960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36999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B013-546A-A793-3126-90C0A4C2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RouteViews Use Cases: Peering Negotiation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307EF-6825-075D-8302-6AB96FE24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dirty="0"/>
              <a:t>Understanding your prospects connectivity can be key to a good negotiation</a:t>
            </a:r>
          </a:p>
          <a:p>
            <a:pPr lvl="1"/>
            <a:r>
              <a:rPr lang="en-GB" dirty="0"/>
              <a:t>Who are the upstreams?</a:t>
            </a:r>
          </a:p>
          <a:p>
            <a:pPr lvl="1"/>
            <a:r>
              <a:rPr lang="en-GB" dirty="0"/>
              <a:t>Who are the peers?</a:t>
            </a:r>
          </a:p>
          <a:p>
            <a:pPr lvl="1"/>
            <a:r>
              <a:rPr lang="en-GB" dirty="0"/>
              <a:t>Who are the customers?</a:t>
            </a:r>
          </a:p>
          <a:p>
            <a:endParaRPr lang="en-GB" dirty="0"/>
          </a:p>
          <a:p>
            <a:r>
              <a:rPr lang="en-GB" dirty="0"/>
              <a:t>Let’s have a look at AS2018 as an example</a:t>
            </a:r>
          </a:p>
        </p:txBody>
      </p:sp>
    </p:spTree>
    <p:extLst>
      <p:ext uri="{BB962C8B-B14F-4D97-AF65-F5344CB8AC3E}">
        <p14:creationId xmlns:p14="http://schemas.microsoft.com/office/powerpoint/2010/main" val="2053814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AC9AC7A-E33B-523D-7690-73B17760F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135160-B193-EC81-88E3-BEE9B02ABED9}"/>
              </a:ext>
            </a:extLst>
          </p:cNvPr>
          <p:cNvSpPr txBox="1"/>
          <p:nvPr/>
        </p:nvSpPr>
        <p:spPr>
          <a:xfrm>
            <a:off x="7620" y="1200150"/>
            <a:ext cx="2031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Multihop</a:t>
            </a:r>
            <a:r>
              <a:rPr lang="en-GB" dirty="0"/>
              <a:t> Collector</a:t>
            </a:r>
          </a:p>
        </p:txBody>
      </p:sp>
    </p:spTree>
    <p:extLst>
      <p:ext uri="{BB962C8B-B14F-4D97-AF65-F5344CB8AC3E}">
        <p14:creationId xmlns:p14="http://schemas.microsoft.com/office/powerpoint/2010/main" val="2884443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84C5D2F-3748-089E-8343-33CD98156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18B3F6C3-D0E7-8DBB-6A89-FF81BC9751F4}"/>
              </a:ext>
            </a:extLst>
          </p:cNvPr>
          <p:cNvSpPr txBox="1"/>
          <p:nvPr/>
        </p:nvSpPr>
        <p:spPr>
          <a:xfrm>
            <a:off x="5486400" y="1657350"/>
            <a:ext cx="2378075" cy="25135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556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280"/>
              </a:spcBef>
            </a:pP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Connected</a:t>
            </a:r>
            <a:r>
              <a:rPr lang="da-DK" sz="14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ASNs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D2A5857C-404D-AB2A-5E2C-0247F21EBDF3}"/>
              </a:ext>
            </a:extLst>
          </p:cNvPr>
          <p:cNvSpPr txBox="1"/>
          <p:nvPr/>
        </p:nvSpPr>
        <p:spPr>
          <a:xfrm>
            <a:off x="5503628" y="4660532"/>
            <a:ext cx="2378075" cy="25135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556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280"/>
              </a:spcBef>
            </a:pPr>
            <a:r>
              <a:rPr lang="da-DK" sz="1400" dirty="0">
                <a:solidFill>
                  <a:srgbClr val="FFFFFF"/>
                </a:solidFill>
                <a:latin typeface="Arial Black"/>
                <a:cs typeface="Arial Black"/>
              </a:rPr>
              <a:t>Tier 1 Transit</a:t>
            </a:r>
            <a:endParaRPr sz="1400" dirty="0">
              <a:latin typeface="Arial Black"/>
              <a:cs typeface="Arial Black"/>
            </a:endParaRPr>
          </a:p>
        </p:txBody>
      </p:sp>
      <p:cxnSp>
        <p:nvCxnSpPr>
          <p:cNvPr id="16" name="Google Shape;620;g222c3f2cee4_1_16">
            <a:extLst>
              <a:ext uri="{FF2B5EF4-FFF2-40B4-BE49-F238E27FC236}">
                <a16:creationId xmlns:a16="http://schemas.microsoft.com/office/drawing/2014/main" id="{252E3940-4824-EAE1-8375-D397E091C10D}"/>
              </a:ext>
            </a:extLst>
          </p:cNvPr>
          <p:cNvCxnSpPr>
            <a:cxnSpLocks/>
          </p:cNvCxnSpPr>
          <p:nvPr/>
        </p:nvCxnSpPr>
        <p:spPr>
          <a:xfrm flipH="1">
            <a:off x="4038600" y="1895854"/>
            <a:ext cx="1861521" cy="90449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620;g222c3f2cee4_1_16">
            <a:extLst>
              <a:ext uri="{FF2B5EF4-FFF2-40B4-BE49-F238E27FC236}">
                <a16:creationId xmlns:a16="http://schemas.microsoft.com/office/drawing/2014/main" id="{AAEB19FB-441A-D2A8-C7C5-43078924AB4A}"/>
              </a:ext>
            </a:extLst>
          </p:cNvPr>
          <p:cNvCxnSpPr>
            <a:cxnSpLocks/>
          </p:cNvCxnSpPr>
          <p:nvPr/>
        </p:nvCxnSpPr>
        <p:spPr>
          <a:xfrm flipH="1">
            <a:off x="4038600" y="1895854"/>
            <a:ext cx="1861521" cy="13684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" name="Google Shape;620;g222c3f2cee4_1_16">
            <a:extLst>
              <a:ext uri="{FF2B5EF4-FFF2-40B4-BE49-F238E27FC236}">
                <a16:creationId xmlns:a16="http://schemas.microsoft.com/office/drawing/2014/main" id="{00C79193-5436-5B4E-111A-5A72B427535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267200" y="4746111"/>
            <a:ext cx="1236428" cy="4009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" name="Google Shape;620;g222c3f2cee4_1_16">
            <a:extLst>
              <a:ext uri="{FF2B5EF4-FFF2-40B4-BE49-F238E27FC236}">
                <a16:creationId xmlns:a16="http://schemas.microsoft.com/office/drawing/2014/main" id="{9A93AFB8-DD8C-0541-1936-41B85219BE3F}"/>
              </a:ext>
            </a:extLst>
          </p:cNvPr>
          <p:cNvCxnSpPr>
            <a:cxnSpLocks/>
          </p:cNvCxnSpPr>
          <p:nvPr/>
        </p:nvCxnSpPr>
        <p:spPr>
          <a:xfrm flipH="1">
            <a:off x="3907940" y="1895854"/>
            <a:ext cx="1992181" cy="196143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98502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09D28E-F5E7-2304-277A-9D0C86489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E99B3-300C-1245-28AB-164F23F0D198}"/>
              </a:ext>
            </a:extLst>
          </p:cNvPr>
          <p:cNvSpPr txBox="1"/>
          <p:nvPr/>
        </p:nvSpPr>
        <p:spPr>
          <a:xfrm>
            <a:off x="7620" y="1200150"/>
            <a:ext cx="17107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Local Collector</a:t>
            </a:r>
          </a:p>
        </p:txBody>
      </p:sp>
    </p:spTree>
    <p:extLst>
      <p:ext uri="{BB962C8B-B14F-4D97-AF65-F5344CB8AC3E}">
        <p14:creationId xmlns:p14="http://schemas.microsoft.com/office/powerpoint/2010/main" val="744826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A7F507-5BC1-85E6-897A-9F43E2E15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C3F851B7-84BE-AEE6-2845-C9F2B3702D13}"/>
              </a:ext>
            </a:extLst>
          </p:cNvPr>
          <p:cNvSpPr txBox="1"/>
          <p:nvPr/>
        </p:nvSpPr>
        <p:spPr>
          <a:xfrm>
            <a:off x="5334000" y="1733550"/>
            <a:ext cx="2378075" cy="25135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556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280"/>
              </a:spcBef>
            </a:pP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downstream</a:t>
            </a:r>
            <a:r>
              <a:rPr lang="da-DK" sz="14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ASNs</a:t>
            </a:r>
            <a:endParaRPr sz="1400" dirty="0">
              <a:latin typeface="Arial Black"/>
              <a:cs typeface="Arial Black"/>
            </a:endParaRPr>
          </a:p>
        </p:txBody>
      </p:sp>
      <p:cxnSp>
        <p:nvCxnSpPr>
          <p:cNvPr id="14" name="Google Shape;620;g222c3f2cee4_1_16">
            <a:extLst>
              <a:ext uri="{FF2B5EF4-FFF2-40B4-BE49-F238E27FC236}">
                <a16:creationId xmlns:a16="http://schemas.microsoft.com/office/drawing/2014/main" id="{829EBFDD-7872-A72A-980A-A9808E2D6CCA}"/>
              </a:ext>
            </a:extLst>
          </p:cNvPr>
          <p:cNvCxnSpPr>
            <a:cxnSpLocks/>
          </p:cNvCxnSpPr>
          <p:nvPr/>
        </p:nvCxnSpPr>
        <p:spPr>
          <a:xfrm flipH="1">
            <a:off x="4343400" y="1984901"/>
            <a:ext cx="1676400" cy="81544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620;g222c3f2cee4_1_16">
            <a:extLst>
              <a:ext uri="{FF2B5EF4-FFF2-40B4-BE49-F238E27FC236}">
                <a16:creationId xmlns:a16="http://schemas.microsoft.com/office/drawing/2014/main" id="{9380D965-4845-B535-5AA9-7EE25A5BDD1D}"/>
              </a:ext>
            </a:extLst>
          </p:cNvPr>
          <p:cNvCxnSpPr>
            <a:cxnSpLocks/>
          </p:cNvCxnSpPr>
          <p:nvPr/>
        </p:nvCxnSpPr>
        <p:spPr>
          <a:xfrm flipH="1">
            <a:off x="4267200" y="1984901"/>
            <a:ext cx="1752600" cy="112024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620;g222c3f2cee4_1_16">
            <a:extLst>
              <a:ext uri="{FF2B5EF4-FFF2-40B4-BE49-F238E27FC236}">
                <a16:creationId xmlns:a16="http://schemas.microsoft.com/office/drawing/2014/main" id="{FD282A11-1271-2B2A-0F27-A8D042A13277}"/>
              </a:ext>
            </a:extLst>
          </p:cNvPr>
          <p:cNvCxnSpPr>
            <a:cxnSpLocks/>
          </p:cNvCxnSpPr>
          <p:nvPr/>
        </p:nvCxnSpPr>
        <p:spPr>
          <a:xfrm flipH="1">
            <a:off x="4267200" y="1984901"/>
            <a:ext cx="1752600" cy="157744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87029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E8C59-6722-60BB-74BD-2E2FB4628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Impact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82D0D90-7926-C0AC-6CF9-F98F47629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14400"/>
            <a:ext cx="5410200" cy="3046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CB620-53E8-3566-15D5-7B66D155B08B}"/>
              </a:ext>
            </a:extLst>
          </p:cNvPr>
          <p:cNvSpPr txBox="1"/>
          <p:nvPr/>
        </p:nvSpPr>
        <p:spPr>
          <a:xfrm>
            <a:off x="1658953" y="4075211"/>
            <a:ext cx="5597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Barrett Lyon:          </a:t>
            </a:r>
            <a:r>
              <a:rPr lang="en-GB" sz="1400">
                <a:hlinkClick r:id="rId3"/>
              </a:rPr>
              <a:t>https://www.youtube.com/watch?v=vo5glK9czIE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776152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6151CE-42D8-B980-F4FD-33C8CDE6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Consumers of RouteViews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79B91-9A4B-EB2B-AA6B-76F79AD33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/>
              <a:t>If you use RouteViews data for your products or services:</a:t>
            </a:r>
          </a:p>
          <a:p>
            <a:r>
              <a:rPr lang="en-GB" sz="2000" dirty="0"/>
              <a:t>Please acknowledge the source!</a:t>
            </a:r>
          </a:p>
          <a:p>
            <a:pPr lvl="1"/>
            <a:r>
              <a:rPr lang="en-GB" sz="1600" dirty="0"/>
              <a:t>Your product or service likely would not work without our data!</a:t>
            </a:r>
          </a:p>
          <a:p>
            <a:r>
              <a:rPr lang="en-GB" sz="2000" dirty="0"/>
              <a:t>Please do </a:t>
            </a:r>
            <a:r>
              <a:rPr lang="en-GB" sz="2000" i="1" dirty="0"/>
              <a:t>NOT</a:t>
            </a:r>
            <a:r>
              <a:rPr lang="en-GB" sz="2000" dirty="0"/>
              <a:t> send your customers of your products or services to us for technical support:</a:t>
            </a:r>
          </a:p>
          <a:p>
            <a:pPr lvl="1"/>
            <a:r>
              <a:rPr lang="en-GB" sz="1600" dirty="0"/>
              <a:t>We simply collect what is seen in the global routing table</a:t>
            </a:r>
          </a:p>
          <a:p>
            <a:pPr lvl="1"/>
            <a:r>
              <a:rPr lang="en-GB" sz="1600" dirty="0"/>
              <a:t>We cannot fix mistakes made by network operators</a:t>
            </a:r>
          </a:p>
          <a:p>
            <a:pPr lvl="1"/>
            <a:r>
              <a:rPr lang="en-GB" sz="1600" dirty="0"/>
              <a:t>We cannot fix bugs in BGP implementations</a:t>
            </a:r>
          </a:p>
          <a:p>
            <a:pPr lvl="1"/>
            <a:r>
              <a:rPr lang="en-GB" sz="1600" dirty="0"/>
              <a:t>We cannot remove BGP announcements we receive</a:t>
            </a:r>
          </a:p>
          <a:p>
            <a:pPr lvl="1"/>
            <a:r>
              <a:rPr lang="en-GB" sz="1600" dirty="0"/>
              <a:t>We cannot change what is seen in the global routing table</a:t>
            </a:r>
          </a:p>
        </p:txBody>
      </p:sp>
    </p:spTree>
    <p:extLst>
      <p:ext uri="{BB962C8B-B14F-4D97-AF65-F5344CB8AC3E}">
        <p14:creationId xmlns:p14="http://schemas.microsoft.com/office/powerpoint/2010/main" val="3366283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02FDAE-7E4D-4948-D9D7-0DFCC8B2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Peering with </a:t>
            </a:r>
            <a:r>
              <a:rPr lang="en-GB" dirty="0" err="1"/>
              <a:t>routeviews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8F985-62CC-B35E-0607-CFF3B2029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 Peering Coordinators</a:t>
            </a:r>
          </a:p>
        </p:txBody>
      </p:sp>
    </p:spTree>
    <p:extLst>
      <p:ext uri="{BB962C8B-B14F-4D97-AF65-F5344CB8AC3E}">
        <p14:creationId xmlns:p14="http://schemas.microsoft.com/office/powerpoint/2010/main" val="1740154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95F5AE-B456-B82B-F5E0-5C10EF5F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Peering with RouteViews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4A72B-E6BB-D963-A6E0-14333861C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RouteViews has a Selective peering policy</a:t>
            </a:r>
          </a:p>
          <a:p>
            <a:pPr lvl="1"/>
            <a:r>
              <a:rPr lang="en-GB" dirty="0" err="1"/>
              <a:t>PeeringDB</a:t>
            </a:r>
            <a:r>
              <a:rPr lang="en-GB" dirty="0"/>
              <a:t>: </a:t>
            </a:r>
            <a:r>
              <a:rPr lang="en-GB" dirty="0">
                <a:hlinkClick r:id="rId2"/>
              </a:rPr>
              <a:t>https://www.peeringdb.com/asn/6447</a:t>
            </a:r>
            <a:endParaRPr lang="en-GB" dirty="0"/>
          </a:p>
          <a:p>
            <a:r>
              <a:rPr lang="en-GB" dirty="0"/>
              <a:t>We require all peers to have a </a:t>
            </a:r>
            <a:r>
              <a:rPr lang="en-GB" dirty="0" err="1"/>
              <a:t>PeeringDB</a:t>
            </a:r>
            <a:r>
              <a:rPr lang="en-GB" dirty="0"/>
              <a:t> entry</a:t>
            </a:r>
          </a:p>
          <a:p>
            <a:pPr lvl="1"/>
            <a:r>
              <a:rPr lang="en-GB" dirty="0"/>
              <a:t>Our tools build peering options (for IXP based collectors) and configurations from </a:t>
            </a:r>
            <a:r>
              <a:rPr lang="en-GB" dirty="0" err="1"/>
              <a:t>PeeringDB</a:t>
            </a:r>
            <a:endParaRPr lang="en-GB" dirty="0"/>
          </a:p>
          <a:p>
            <a:r>
              <a:rPr lang="en-GB" dirty="0"/>
              <a:t>Peering:</a:t>
            </a:r>
          </a:p>
          <a:p>
            <a:pPr lvl="1"/>
            <a:r>
              <a:rPr lang="en-GB" dirty="0"/>
              <a:t>Over IPv4 (for IPv4 prefixes) and IPv6 (for IPv6 prefixes)</a:t>
            </a:r>
          </a:p>
          <a:p>
            <a:pPr lvl="1"/>
            <a:r>
              <a:rPr lang="en-GB" dirty="0"/>
              <a:t>We want to receive the entire BGP table (if operationally possible)</a:t>
            </a:r>
          </a:p>
          <a:p>
            <a:pPr lvl="1"/>
            <a:r>
              <a:rPr lang="en-GB" dirty="0"/>
              <a:t>We do not send you any prefixes (please don’t ask)</a:t>
            </a:r>
          </a:p>
        </p:txBody>
      </p:sp>
    </p:spTree>
    <p:extLst>
      <p:ext uri="{BB962C8B-B14F-4D97-AF65-F5344CB8AC3E}">
        <p14:creationId xmlns:p14="http://schemas.microsoft.com/office/powerpoint/2010/main" val="380693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8097-9499-917E-AE53-E817C21DC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What is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77F2A-C220-3FC6-02CC-FE911E94F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pPr lvl="0"/>
            <a:r>
              <a:rPr lang="en-US" sz="2000" dirty="0"/>
              <a:t>A tool that allows Internet network operators to look at the BGP table from different backbones and locations around the world to troubleshoot and to assess:</a:t>
            </a:r>
          </a:p>
          <a:p>
            <a:pPr lvl="1"/>
            <a:r>
              <a:rPr lang="en-US" sz="1600" dirty="0"/>
              <a:t>Reachability, hijacks, bugs, peer visibility, mass withdrawals, RPKI status,…</a:t>
            </a:r>
          </a:p>
          <a:p>
            <a:r>
              <a:rPr lang="en-US" sz="2000" dirty="0"/>
              <a:t>Operators who find it a valuable tool also peer to contribute to the value</a:t>
            </a:r>
          </a:p>
          <a:p>
            <a:pPr lvl="0"/>
            <a:r>
              <a:rPr lang="en-US" sz="2000" dirty="0"/>
              <a:t>RouteViews operates collectors strategically positioned at IXPs around the world. </a:t>
            </a:r>
          </a:p>
          <a:p>
            <a:pPr lvl="1"/>
            <a:r>
              <a:rPr lang="en-US" sz="1600" dirty="0"/>
              <a:t>It also hosts a few multi-hop collectors at UO for those operators who are not present at IXPs. </a:t>
            </a:r>
          </a:p>
        </p:txBody>
      </p:sp>
    </p:spTree>
    <p:extLst>
      <p:ext uri="{BB962C8B-B14F-4D97-AF65-F5344CB8AC3E}">
        <p14:creationId xmlns:p14="http://schemas.microsoft.com/office/powerpoint/2010/main" val="3543177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F4B2A-4FAF-5251-CF38-58D3A6B7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sz="2800" dirty="0"/>
              <a:t>Peering with RouteViews: General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CE47E-988B-455B-39E4-455B29DD6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sz="1800" dirty="0"/>
              <a:t>Peer must operate stable equipment</a:t>
            </a:r>
          </a:p>
          <a:p>
            <a:pPr lvl="1"/>
            <a:r>
              <a:rPr lang="en-GB" sz="1400" dirty="0"/>
              <a:t>RouteViews will shutdown BGP sessions that impact the stability of the RouteViews platform</a:t>
            </a:r>
          </a:p>
          <a:p>
            <a:r>
              <a:rPr lang="en-GB" sz="1800" dirty="0"/>
              <a:t>Peer must have a public routable ASN</a:t>
            </a:r>
          </a:p>
          <a:p>
            <a:r>
              <a:rPr lang="en-GB" sz="1800" dirty="0"/>
              <a:t>Peer must not be a hobby network</a:t>
            </a:r>
          </a:p>
          <a:p>
            <a:r>
              <a:rPr lang="en-GB" sz="1800" dirty="0"/>
              <a:t>Peer’s full view of the global routing table is preferred</a:t>
            </a:r>
          </a:p>
          <a:p>
            <a:r>
              <a:rPr lang="en-GB" sz="1800" dirty="0"/>
              <a:t>Routes should be aggregated as much as possible</a:t>
            </a:r>
          </a:p>
          <a:p>
            <a:pPr lvl="1"/>
            <a:r>
              <a:rPr lang="en-GB" sz="1400" dirty="0"/>
              <a:t>(no longer than /24 for IPv4 and /48 for IPv6)</a:t>
            </a:r>
          </a:p>
          <a:p>
            <a:r>
              <a:rPr lang="en-GB" sz="1800" dirty="0"/>
              <a:t>Peer must have up-to-date information in </a:t>
            </a:r>
            <a:r>
              <a:rPr lang="en-GB" sz="1800" dirty="0" err="1"/>
              <a:t>PeeringDB</a:t>
            </a:r>
            <a:r>
              <a:rPr lang="en-GB" sz="1800" dirty="0"/>
              <a:t>, including the NOC email address</a:t>
            </a:r>
          </a:p>
          <a:p>
            <a:r>
              <a:rPr lang="en-GB" sz="1800" dirty="0"/>
              <a:t>Peer must filter RFC6890 space and must not send default routes</a:t>
            </a:r>
          </a:p>
          <a:p>
            <a:r>
              <a:rPr lang="en-GB" sz="1800" dirty="0"/>
              <a:t>RouteViews does not accept </a:t>
            </a:r>
            <a:r>
              <a:rPr lang="en-GB" sz="1800" dirty="0" err="1"/>
              <a:t>addpath</a:t>
            </a:r>
            <a:r>
              <a:rPr lang="en-GB" sz="1800" dirty="0"/>
              <a:t>-RX or TX</a:t>
            </a:r>
          </a:p>
        </p:txBody>
      </p:sp>
    </p:spTree>
    <p:extLst>
      <p:ext uri="{BB962C8B-B14F-4D97-AF65-F5344CB8AC3E}">
        <p14:creationId xmlns:p14="http://schemas.microsoft.com/office/powerpoint/2010/main" val="914144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E3B0F-A6A7-5E5A-6E1F-09C40BBAE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B7C0-DCAE-28B7-3C93-F518D930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Peering with RouteViews: IXP &amp; </a:t>
            </a:r>
            <a:r>
              <a:rPr lang="en-GB" dirty="0" err="1"/>
              <a:t>Multihop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6671C5-614F-6A3D-9946-8949B6E2F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IXP Peering</a:t>
            </a:r>
          </a:p>
          <a:p>
            <a:r>
              <a:rPr lang="en-GB" sz="1600" dirty="0"/>
              <a:t>We happily accept everyone's routes from the route servers.</a:t>
            </a:r>
          </a:p>
          <a:p>
            <a:r>
              <a:rPr lang="en-GB" sz="1600" dirty="0"/>
              <a:t>We will set up bilateral sessions with anyone who meets the general requirements and will send us their full table.</a:t>
            </a:r>
          </a:p>
          <a:p>
            <a:r>
              <a:rPr lang="en-GB" sz="1600" dirty="0"/>
              <a:t>We will peer at all mutual exchanges if requested.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Multihop</a:t>
            </a:r>
            <a:r>
              <a:rPr lang="en-GB" sz="1600" b="1" dirty="0"/>
              <a:t> Peering</a:t>
            </a:r>
          </a:p>
          <a:p>
            <a:r>
              <a:rPr lang="en-GB" sz="1600" dirty="0"/>
              <a:t>We will accept </a:t>
            </a:r>
            <a:r>
              <a:rPr lang="en-GB" sz="1600" dirty="0" err="1"/>
              <a:t>multihop</a:t>
            </a:r>
            <a:r>
              <a:rPr lang="en-GB" sz="1600" dirty="0"/>
              <a:t> peers who are not on any mutual IXPs.</a:t>
            </a:r>
          </a:p>
          <a:p>
            <a:r>
              <a:rPr lang="en-GB" sz="1600" dirty="0"/>
              <a:t>Peers must provide their full view of the Internet as they see it.</a:t>
            </a:r>
          </a:p>
          <a:p>
            <a:r>
              <a:rPr lang="en-GB" sz="1600" dirty="0"/>
              <a:t>We accept two sessions for redundancy; more than two sessions can be set up if the feeds are sufficiently different.</a:t>
            </a:r>
          </a:p>
        </p:txBody>
      </p:sp>
    </p:spTree>
    <p:extLst>
      <p:ext uri="{BB962C8B-B14F-4D97-AF65-F5344CB8AC3E}">
        <p14:creationId xmlns:p14="http://schemas.microsoft.com/office/powerpoint/2010/main" val="2121300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D3F3-BD25-C59F-1C64-5C84178A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 Selective Peering policy?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FC4E0E-44C0-8C6E-44F3-0FEB9AA3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Balancing operational overhead, scale and information from the data</a:t>
            </a:r>
          </a:p>
          <a:p>
            <a:r>
              <a:rPr lang="en-GB" sz="2000" dirty="0"/>
              <a:t>Hobby Networks</a:t>
            </a:r>
          </a:p>
          <a:p>
            <a:r>
              <a:rPr lang="en-GB" sz="2000" dirty="0"/>
              <a:t>Full View of the Internet</a:t>
            </a:r>
          </a:p>
          <a:p>
            <a:r>
              <a:rPr lang="en-GB" sz="2000" dirty="0"/>
              <a:t>What makes a peering interesting?</a:t>
            </a:r>
          </a:p>
          <a:p>
            <a:pPr lvl="1"/>
            <a:r>
              <a:rPr lang="en-GB" sz="1600" dirty="0"/>
              <a:t>Networks in regions where we have limited visibility</a:t>
            </a:r>
          </a:p>
          <a:p>
            <a:pPr lvl="1"/>
            <a:r>
              <a:rPr lang="en-GB" sz="1600" dirty="0"/>
              <a:t>Networks demonstrating new interconnection patterns</a:t>
            </a:r>
          </a:p>
          <a:p>
            <a:pPr lvl="1"/>
            <a:r>
              <a:rPr lang="en-GB" sz="1600" dirty="0"/>
              <a:t>Networks using innovative routing practices</a:t>
            </a:r>
          </a:p>
          <a:p>
            <a:pPr lvl="1"/>
            <a:r>
              <a:rPr lang="en-GB" sz="1600" dirty="0"/>
              <a:t>Networks that help us understand emerging market dynamics</a:t>
            </a:r>
          </a:p>
          <a:p>
            <a:pPr lvl="1"/>
            <a:r>
              <a:rPr lang="en-GB" sz="1600" dirty="0"/>
              <a:t>Or maybe something we haven’t thought about yet</a:t>
            </a:r>
          </a:p>
        </p:txBody>
      </p:sp>
    </p:spTree>
    <p:extLst>
      <p:ext uri="{BB962C8B-B14F-4D97-AF65-F5344CB8AC3E}">
        <p14:creationId xmlns:p14="http://schemas.microsoft.com/office/powerpoint/2010/main" val="3977761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39D4BC-6A4D-128C-1C6D-EAEA80E2D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Hosting </a:t>
            </a:r>
            <a:r>
              <a:rPr lang="en-GB" dirty="0" err="1"/>
              <a:t>routeviews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7210A6-6CB3-62CC-754F-C5C0AE1F9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 potential hosts of collectors</a:t>
            </a:r>
          </a:p>
        </p:txBody>
      </p:sp>
    </p:spTree>
    <p:extLst>
      <p:ext uri="{BB962C8B-B14F-4D97-AF65-F5344CB8AC3E}">
        <p14:creationId xmlns:p14="http://schemas.microsoft.com/office/powerpoint/2010/main" val="1369508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4A940-97F8-3603-C84B-BB0CE21D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F55AF-6922-7D91-7181-1D8C19340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RouteViews is interested in new locations</a:t>
            </a:r>
          </a:p>
          <a:p>
            <a:pPr lvl="1"/>
            <a:r>
              <a:rPr lang="en-GB" dirty="0"/>
              <a:t>Especially in regions or economies we have no collector</a:t>
            </a:r>
          </a:p>
          <a:p>
            <a:pPr lvl="1"/>
            <a:r>
              <a:rPr lang="en-GB" dirty="0"/>
              <a:t>Where there are IXPs with large numbers of peers (&gt;100)</a:t>
            </a:r>
          </a:p>
          <a:p>
            <a:r>
              <a:rPr lang="en-GB" dirty="0"/>
              <a:t>Hosting a RouteViews collector</a:t>
            </a:r>
          </a:p>
          <a:p>
            <a:pPr lvl="1"/>
            <a:r>
              <a:rPr lang="en-GB" dirty="0"/>
              <a:t>Hosts can be IXPs themselves</a:t>
            </a:r>
          </a:p>
          <a:p>
            <a:pPr lvl="1"/>
            <a:r>
              <a:rPr lang="en-GB" dirty="0"/>
              <a:t>Hosts can be members of IXPs</a:t>
            </a:r>
          </a:p>
          <a:p>
            <a:pPr lvl="1"/>
            <a:r>
              <a:rPr lang="en-GB" dirty="0"/>
              <a:t>Hosts sponsor the IXP port and the (~10Mbps) transit required</a:t>
            </a:r>
          </a:p>
          <a:p>
            <a:pPr lvl="1"/>
            <a:r>
              <a:rPr lang="en-GB" dirty="0"/>
              <a:t>Hosts sponsor the VM needed for the collector</a:t>
            </a:r>
          </a:p>
          <a:p>
            <a:pPr lvl="2"/>
            <a:r>
              <a:rPr lang="en-GB" dirty="0"/>
              <a:t>Physical hardware is less preferred due to being harder to manage</a:t>
            </a:r>
          </a:p>
          <a:p>
            <a:pPr lvl="2"/>
            <a:r>
              <a:rPr lang="en-GB" dirty="0"/>
              <a:t>VMs sometimes may not be possible due to operational requirements</a:t>
            </a:r>
          </a:p>
        </p:txBody>
      </p:sp>
    </p:spTree>
    <p:extLst>
      <p:ext uri="{BB962C8B-B14F-4D97-AF65-F5344CB8AC3E}">
        <p14:creationId xmlns:p14="http://schemas.microsoft.com/office/powerpoint/2010/main" val="234326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E57EA-E80A-0E34-C551-ED9EAF75A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/>
              <a:t>Collector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721CF-9231-7E61-F5A9-53E89767F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sz="1800"/>
              <a:t>Virtual Machine:</a:t>
            </a:r>
          </a:p>
          <a:p>
            <a:pPr lvl="1"/>
            <a:r>
              <a:rPr lang="en-AU" sz="1400"/>
              <a:t>16GB RAM min (prefer 32GB) </a:t>
            </a:r>
          </a:p>
          <a:p>
            <a:pPr lvl="1"/>
            <a:r>
              <a:rPr lang="en-AU" sz="1400"/>
              <a:t>100GB disk </a:t>
            </a:r>
          </a:p>
          <a:p>
            <a:pPr lvl="1"/>
            <a:r>
              <a:rPr lang="en-AU" sz="1400"/>
              <a:t>4 vCPUs </a:t>
            </a:r>
          </a:p>
          <a:p>
            <a:pPr lvl="1"/>
            <a:r>
              <a:rPr lang="en-AU" sz="1400"/>
              <a:t>1 transit interface (management and public CLI access, low traffic)</a:t>
            </a:r>
          </a:p>
          <a:p>
            <a:pPr lvl="1"/>
            <a:r>
              <a:rPr lang="en-AU" sz="1400"/>
              <a:t>1 peering interface on the IX</a:t>
            </a:r>
          </a:p>
          <a:p>
            <a:r>
              <a:rPr lang="en-AU" sz="1800"/>
              <a:t>Physical Hardware:</a:t>
            </a:r>
          </a:p>
          <a:p>
            <a:pPr lvl="1"/>
            <a:r>
              <a:rPr lang="en-AU" sz="1400"/>
              <a:t>32GB – 64GB RAM</a:t>
            </a:r>
          </a:p>
          <a:p>
            <a:pPr lvl="1"/>
            <a:r>
              <a:rPr lang="en-AU" sz="1400"/>
              <a:t>400GB – 1TB SSD</a:t>
            </a:r>
          </a:p>
          <a:p>
            <a:pPr lvl="1"/>
            <a:r>
              <a:rPr lang="en-AU" sz="1400"/>
              <a:t>4+ CPUs</a:t>
            </a:r>
          </a:p>
          <a:p>
            <a:pPr lvl="1"/>
            <a:r>
              <a:rPr lang="en-AU" sz="1400"/>
              <a:t>Ethernet port for transit interface (1Gbps is enough)</a:t>
            </a:r>
          </a:p>
          <a:p>
            <a:pPr lvl="1"/>
            <a:r>
              <a:rPr lang="en-AU" sz="1400"/>
              <a:t>Ethernet port for IX peering (10Gbps is the standard now)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8160882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30A7-A006-45BA-CABB-39BDF1BC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Collector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5825C-03C5-4A23-160F-399B44F96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Ubuntu 24.04 is RouteViews standard OS</a:t>
            </a:r>
          </a:p>
          <a:p>
            <a:pPr lvl="1"/>
            <a:r>
              <a:rPr lang="en-GB" dirty="0"/>
              <a:t>We require a minimal Ubuntu Server install</a:t>
            </a:r>
          </a:p>
          <a:p>
            <a:pPr lvl="1"/>
            <a:r>
              <a:rPr lang="en-GB" dirty="0"/>
              <a:t>Our deployment scripts do the rest</a:t>
            </a:r>
          </a:p>
          <a:p>
            <a:endParaRPr lang="en-GB" dirty="0"/>
          </a:p>
          <a:p>
            <a:r>
              <a:rPr lang="en-GB" dirty="0"/>
              <a:t>Routing daemon we install is FRR</a:t>
            </a:r>
          </a:p>
          <a:p>
            <a:pPr lvl="1"/>
            <a:r>
              <a:rPr lang="en-GB" dirty="0"/>
              <a:t>MRT</a:t>
            </a:r>
            <a:r>
              <a:rPr lang="en-GB" baseline="30000" dirty="0"/>
              <a:t>1</a:t>
            </a:r>
            <a:r>
              <a:rPr lang="en-GB" dirty="0"/>
              <a:t> used for BGP RIBs (archived every 2 hours) and BGP updates (archived every 15 minutes)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D63EB-31BC-993B-C708-1C2D0A278E66}"/>
              </a:ext>
            </a:extLst>
          </p:cNvPr>
          <p:cNvSpPr txBox="1"/>
          <p:nvPr/>
        </p:nvSpPr>
        <p:spPr>
          <a:xfrm>
            <a:off x="1143000" y="4092773"/>
            <a:ext cx="50193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aseline="30000"/>
              <a:t>1 </a:t>
            </a:r>
            <a:r>
              <a:rPr lang="en-GB" sz="1100"/>
              <a:t>Multi-Threaded Routing Toolkit: </a:t>
            </a:r>
            <a:r>
              <a:rPr lang="en-GB" sz="1100">
                <a:hlinkClick r:id="rId2"/>
              </a:rPr>
              <a:t>https://datatracker.ietf.org/doc/html/rfc6396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730514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4504-2665-4DF1-FC47-6BF5CE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Collector Host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B78F1-D979-F017-0474-4C9C91549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Acknowledged on RouteViews website as a sponsor</a:t>
            </a:r>
          </a:p>
          <a:p>
            <a:r>
              <a:rPr lang="en-GB" dirty="0"/>
              <a:t>Contact details kept up to date with RouteViews team</a:t>
            </a:r>
          </a:p>
          <a:p>
            <a:pPr lvl="1"/>
            <a:r>
              <a:rPr lang="en-GB" dirty="0"/>
              <a:t>An up-to-date </a:t>
            </a:r>
            <a:r>
              <a:rPr lang="en-GB" dirty="0" err="1"/>
              <a:t>PeeringDB</a:t>
            </a:r>
            <a:r>
              <a:rPr lang="en-GB" dirty="0"/>
              <a:t> entry helps 😀</a:t>
            </a:r>
          </a:p>
        </p:txBody>
      </p:sp>
    </p:spTree>
    <p:extLst>
      <p:ext uri="{BB962C8B-B14F-4D97-AF65-F5344CB8AC3E}">
        <p14:creationId xmlns:p14="http://schemas.microsoft.com/office/powerpoint/2010/main" val="23837437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E72FF-6FD3-6DFA-CDE0-DBED13735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89C22F-5E1A-C8C2-2707-4DDB19FB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</a:t>
            </a:r>
            <a:r>
              <a:rPr lang="en-GB" dirty="0" err="1"/>
              <a:t>routeviews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73944-591B-1E60-5662-286E863EC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How you can help</a:t>
            </a:r>
          </a:p>
        </p:txBody>
      </p:sp>
    </p:spTree>
    <p:extLst>
      <p:ext uri="{BB962C8B-B14F-4D97-AF65-F5344CB8AC3E}">
        <p14:creationId xmlns:p14="http://schemas.microsoft.com/office/powerpoint/2010/main" val="1695180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B1FAF-33F9-CC70-86EF-15FC0C5DF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77AC-3B70-16E5-C7B8-2C7EED00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Supporting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1276A-0005-9E12-5064-F1F22CFB8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dirty="0"/>
              <a:t>The project was started in 1995 because network operators wished to see what their BGP announcements looked like from an external viewpoint</a:t>
            </a:r>
          </a:p>
          <a:p>
            <a:pPr lvl="1"/>
            <a:r>
              <a:rPr lang="en-GB" dirty="0"/>
              <a:t>Thousands of network operators &amp; researchers all around the world now rely on RouteViews</a:t>
            </a:r>
          </a:p>
          <a:p>
            <a:pPr lvl="1"/>
            <a:r>
              <a:rPr lang="en-GB" dirty="0"/>
              <a:t>Many everyday tools we all rely on use RouteViews data</a:t>
            </a:r>
          </a:p>
          <a:p>
            <a:pPr lvl="1"/>
            <a:r>
              <a:rPr lang="en-GB" dirty="0"/>
              <a:t>Many commercial products and services rely on RouteViews data</a:t>
            </a:r>
          </a:p>
        </p:txBody>
      </p:sp>
    </p:spTree>
    <p:extLst>
      <p:ext uri="{BB962C8B-B14F-4D97-AF65-F5344CB8AC3E}">
        <p14:creationId xmlns:p14="http://schemas.microsoft.com/office/powerpoint/2010/main" val="3666623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FEABB-35C6-D59D-7E4A-937D8B92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What is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58D31-8A7C-9306-66D4-414137700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dirty="0"/>
              <a:t>Many free and commercial tools used by network engineers every day include data from RouteViews</a:t>
            </a:r>
          </a:p>
          <a:p>
            <a:pPr lvl="1"/>
            <a:r>
              <a:rPr lang="en-GB" dirty="0"/>
              <a:t>CAIDA ASRANK</a:t>
            </a:r>
          </a:p>
          <a:p>
            <a:pPr lvl="1"/>
            <a:r>
              <a:rPr lang="en-GB" dirty="0"/>
              <a:t>CAIDA BGP Reader</a:t>
            </a:r>
          </a:p>
          <a:p>
            <a:pPr lvl="1"/>
            <a:r>
              <a:rPr lang="en-GB" dirty="0"/>
              <a:t>HE BGP Tools</a:t>
            </a:r>
          </a:p>
          <a:p>
            <a:pPr lvl="1"/>
            <a:r>
              <a:rPr lang="en-GB" dirty="0" err="1"/>
              <a:t>Kentik</a:t>
            </a:r>
            <a:r>
              <a:rPr lang="en-GB" dirty="0"/>
              <a:t> Market Intelligence</a:t>
            </a:r>
          </a:p>
          <a:p>
            <a:pPr lvl="1"/>
            <a:r>
              <a:rPr lang="en-GB" dirty="0" err="1"/>
              <a:t>Kentik</a:t>
            </a:r>
            <a:r>
              <a:rPr lang="en-GB" dirty="0"/>
              <a:t> BGP monitoring</a:t>
            </a:r>
          </a:p>
          <a:p>
            <a:pPr lvl="1"/>
            <a:r>
              <a:rPr lang="en-GB" dirty="0"/>
              <a:t>Catchpoint</a:t>
            </a:r>
          </a:p>
          <a:p>
            <a:pPr lvl="1"/>
            <a:r>
              <a:rPr lang="en-GB" dirty="0" err="1"/>
              <a:t>BGPMon</a:t>
            </a:r>
            <a:endParaRPr lang="en-GB" dirty="0"/>
          </a:p>
          <a:p>
            <a:pPr lvl="1"/>
            <a:r>
              <a:rPr lang="en-GB" dirty="0"/>
              <a:t>And many more</a:t>
            </a:r>
          </a:p>
        </p:txBody>
      </p:sp>
    </p:spTree>
    <p:extLst>
      <p:ext uri="{BB962C8B-B14F-4D97-AF65-F5344CB8AC3E}">
        <p14:creationId xmlns:p14="http://schemas.microsoft.com/office/powerpoint/2010/main" val="3190775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D785E-189D-5182-1FB1-2D3F0F648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0837-5E9A-1C57-8194-D1ED69F3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Supporting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A0263-D5D5-B5CD-9518-5CD223BA4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Please consider supporting RouteViews:</a:t>
            </a:r>
          </a:p>
          <a:p>
            <a:r>
              <a:rPr lang="en-GB" dirty="0"/>
              <a:t>By peering with one of our collectors</a:t>
            </a:r>
          </a:p>
          <a:p>
            <a:r>
              <a:rPr lang="en-GB" dirty="0"/>
              <a:t>By publicly acknowledging the value of the information we have collected</a:t>
            </a:r>
          </a:p>
          <a:p>
            <a:pPr lvl="1"/>
            <a:r>
              <a:rPr lang="en-GB" dirty="0"/>
              <a:t>For citations, our DOI is </a:t>
            </a:r>
            <a:r>
              <a:rPr lang="en-AU" sz="1800" i="1" dirty="0">
                <a:effectLst/>
              </a:rPr>
              <a:t>10.7264/1y7v-2d90</a:t>
            </a:r>
            <a:endParaRPr lang="en-GB" i="1" dirty="0"/>
          </a:p>
          <a:p>
            <a:r>
              <a:rPr lang="en-GB" dirty="0"/>
              <a:t>If your product or service is commercially successful, we look forward to receiving your support to keep your product or service that way!</a:t>
            </a:r>
          </a:p>
          <a:p>
            <a:r>
              <a:rPr lang="en-GB" dirty="0"/>
              <a:t>In any other way that helps keep this community service going</a:t>
            </a:r>
          </a:p>
        </p:txBody>
      </p:sp>
    </p:spTree>
    <p:extLst>
      <p:ext uri="{BB962C8B-B14F-4D97-AF65-F5344CB8AC3E}">
        <p14:creationId xmlns:p14="http://schemas.microsoft.com/office/powerpoint/2010/main" val="2929337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86403-7824-7167-E580-019618D77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you!</a:t>
            </a:r>
          </a:p>
        </p:txBody>
      </p:sp>
      <p:pic>
        <p:nvPicPr>
          <p:cNvPr id="3" name="Picture 2" descr="A red blue and white sign&#10;&#10;Description automatically generated">
            <a:extLst>
              <a:ext uri="{FF2B5EF4-FFF2-40B4-BE49-F238E27FC236}">
                <a16:creationId xmlns:a16="http://schemas.microsoft.com/office/drawing/2014/main" id="{F6B2176B-FB7F-3C55-BBEB-86E984368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41" y="1809750"/>
            <a:ext cx="2084917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DA6E24F-7953-CEC5-3064-05A027672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88" y="-16400"/>
            <a:ext cx="6376012" cy="5143500"/>
          </a:xfrm>
          <a:prstGeom prst="rect">
            <a:avLst/>
          </a:prstGeom>
        </p:spPr>
      </p:pic>
      <p:sp>
        <p:nvSpPr>
          <p:cNvPr id="387" name="Google Shape;387;g22de6155fc6_0_1"/>
          <p:cNvSpPr txBox="1">
            <a:spLocks noGrp="1"/>
          </p:cNvSpPr>
          <p:nvPr>
            <p:ph type="title"/>
          </p:nvPr>
        </p:nvSpPr>
        <p:spPr>
          <a:xfrm>
            <a:off x="69071" y="882368"/>
            <a:ext cx="2434424" cy="85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 dirty="0"/>
              <a:t>RouteViews Collector Map</a:t>
            </a:r>
            <a:endParaRPr sz="1800" dirty="0"/>
          </a:p>
        </p:txBody>
      </p:sp>
      <p:sp>
        <p:nvSpPr>
          <p:cNvPr id="389" name="Google Shape;389;g22de6155fc6_0_1"/>
          <p:cNvSpPr txBox="1"/>
          <p:nvPr/>
        </p:nvSpPr>
        <p:spPr>
          <a:xfrm>
            <a:off x="0" y="2876550"/>
            <a:ext cx="380072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US" sz="14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40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www.routeviews.org</a:t>
            </a:r>
            <a:r>
              <a:rPr lang="en-US" sz="14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40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routeviews</a:t>
            </a:r>
            <a:r>
              <a:rPr lang="en-US" sz="14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/map/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E781774-A53B-91C0-7097-7EAFA1DA54E4}"/>
              </a:ext>
            </a:extLst>
          </p:cNvPr>
          <p:cNvSpPr/>
          <p:nvPr/>
        </p:nvSpPr>
        <p:spPr>
          <a:xfrm rot="19746078">
            <a:off x="2062404" y="2110085"/>
            <a:ext cx="5019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Be </a:t>
            </a:r>
            <a:r>
              <a:rPr lang="da-DK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Updated</a:t>
            </a:r>
            <a:endParaRPr lang="da-DK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7978E1-B46D-AD49-E11B-F45DF9D9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Routeviews</a:t>
            </a:r>
            <a:r>
              <a:rPr lang="en-GB" dirty="0"/>
              <a:t> </a:t>
            </a:r>
            <a:r>
              <a:rPr lang="en-GB" dirty="0" err="1"/>
              <a:t>StatISTICs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C116D0-B298-50AA-A4D4-2BA04F927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RouteViews</a:t>
            </a:r>
            <a:r>
              <a:rPr lang="en-GB" dirty="0"/>
              <a:t> Data </a:t>
            </a:r>
          </a:p>
        </p:txBody>
      </p:sp>
    </p:spTree>
    <p:extLst>
      <p:ext uri="{BB962C8B-B14F-4D97-AF65-F5344CB8AC3E}">
        <p14:creationId xmlns:p14="http://schemas.microsoft.com/office/powerpoint/2010/main" val="157300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35CA6F9-0076-6955-16A9-3D0B9D70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Route Views </a:t>
            </a:r>
            <a:r>
              <a:rPr lang="da-DK" dirty="0" err="1"/>
              <a:t>Numbers</a:t>
            </a:r>
            <a:r>
              <a:rPr lang="da-DK" dirty="0"/>
              <a:t> of 2025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F824655-4939-3396-F238-3B422E6D73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371475" indent="-285750"/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Snapshots of BGP Internet routing data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every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2 hours in the form of the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collectors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(RIBS)</a:t>
            </a:r>
          </a:p>
          <a:p>
            <a:pPr marL="371475" indent="-285750"/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continuous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updates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at 15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minute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intervals (UPDATES). </a:t>
            </a:r>
          </a:p>
          <a:p>
            <a:pPr marL="371475" indent="-285750"/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We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are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present at 67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exchanges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(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dec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2025) and have 8 multihop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collectors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lvl="2"/>
            <a:endParaRPr lang="da-DK" sz="12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371475" indent="-285750"/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We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also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take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a post-policy BMP feed from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each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collector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process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this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as live data,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available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to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anyone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with a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kafka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consumer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and the format of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this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data is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raw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bmp data. As the data is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considered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live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we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only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keep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96 hours of data at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any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one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time in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kafka</a:t>
            </a:r>
            <a:endParaRPr lang="da-DK" sz="18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lvl="2"/>
            <a:endParaRPr lang="da-DK" sz="12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371475" indent="-285750"/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We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derive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prefix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/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asn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data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which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we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provide DNS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records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for public resolution of IP-&gt;ASN resolution. All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publicly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</a:t>
            </a:r>
            <a:r>
              <a:rPr lang="da-DK" sz="18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available</a:t>
            </a:r>
            <a:r>
              <a:rPr lang="da-DK" sz="18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over DNS. </a:t>
            </a:r>
            <a:endParaRPr lang="da-DK" sz="12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ladsholder til indhold 4" descr="Et billede, der indeholder tekst, skærmbillede, Font/skrifttype, nummer/tal&#10;&#10;AI-genereret indhold kan være ukorrekt.">
            <a:extLst>
              <a:ext uri="{FF2B5EF4-FFF2-40B4-BE49-F238E27FC236}">
                <a16:creationId xmlns:a16="http://schemas.microsoft.com/office/drawing/2014/main" id="{89556A9F-E438-2C2E-F568-50675F0BA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2824" r="3509"/>
          <a:stretch>
            <a:fillRect/>
          </a:stretch>
        </p:blipFill>
        <p:spPr>
          <a:xfrm>
            <a:off x="4648200" y="1191290"/>
            <a:ext cx="4038600" cy="3046670"/>
          </a:xfrm>
        </p:spPr>
      </p:pic>
    </p:spTree>
    <p:extLst>
      <p:ext uri="{BB962C8B-B14F-4D97-AF65-F5344CB8AC3E}">
        <p14:creationId xmlns:p14="http://schemas.microsoft.com/office/powerpoint/2010/main" val="3129699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EE551-E79B-76A2-1C7D-576464A87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Route Views </a:t>
            </a:r>
            <a:r>
              <a:rPr lang="da-DK" dirty="0" err="1"/>
              <a:t>Numbers</a:t>
            </a:r>
            <a:r>
              <a:rPr lang="da-DK" dirty="0"/>
              <a:t> of 2025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482D403-2926-D501-1840-C21B1D639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Storage Architecture</a:t>
            </a:r>
          </a:p>
          <a:p>
            <a:pPr lvl="1"/>
            <a:r>
              <a:rPr lang="da-DK" dirty="0"/>
              <a:t>and </a:t>
            </a:r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numbers</a:t>
            </a:r>
            <a:r>
              <a:rPr lang="da-DK" dirty="0"/>
              <a:t> and </a:t>
            </a:r>
            <a:r>
              <a:rPr lang="da-DK" dirty="0" err="1"/>
              <a:t>something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redundancy</a:t>
            </a:r>
            <a:r>
              <a:rPr lang="da-DK" dirty="0"/>
              <a:t> </a:t>
            </a:r>
          </a:p>
          <a:p>
            <a:pPr lvl="2"/>
            <a:r>
              <a:rPr lang="da-DK" dirty="0"/>
              <a:t>2 servers with spinning disks</a:t>
            </a:r>
          </a:p>
          <a:p>
            <a:pPr lvl="2"/>
            <a:endParaRPr lang="da-DK" dirty="0"/>
          </a:p>
          <a:p>
            <a:r>
              <a:rPr lang="da-DK" dirty="0"/>
              <a:t>Data </a:t>
            </a:r>
            <a:r>
              <a:rPr lang="da-DK" dirty="0" err="1"/>
              <a:t>goes</a:t>
            </a:r>
            <a:r>
              <a:rPr lang="da-DK" dirty="0"/>
              <a:t> back to 1997 with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caveats</a:t>
            </a:r>
            <a:r>
              <a:rPr lang="da-DK" dirty="0"/>
              <a:t>:</a:t>
            </a:r>
          </a:p>
          <a:p>
            <a:pPr lvl="1"/>
            <a:r>
              <a:rPr lang="da-DK" dirty="0"/>
              <a:t>new </a:t>
            </a:r>
            <a:r>
              <a:rPr lang="da-DK" dirty="0" err="1"/>
              <a:t>collectors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old </a:t>
            </a:r>
            <a:r>
              <a:rPr lang="da-DK" dirty="0" err="1"/>
              <a:t>collectors</a:t>
            </a:r>
            <a:r>
              <a:rPr lang="da-DK" dirty="0"/>
              <a:t> </a:t>
            </a:r>
            <a:r>
              <a:rPr lang="da-DK" dirty="0" err="1"/>
              <a:t>being</a:t>
            </a:r>
            <a:r>
              <a:rPr lang="da-DK" dirty="0"/>
              <a:t> </a:t>
            </a:r>
            <a:r>
              <a:rPr lang="da-DK" dirty="0" err="1"/>
              <a:t>discontiniued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peers </a:t>
            </a:r>
            <a:r>
              <a:rPr lang="da-DK" dirty="0" err="1"/>
              <a:t>leaving</a:t>
            </a:r>
            <a:r>
              <a:rPr lang="da-DK" dirty="0"/>
              <a:t> </a:t>
            </a:r>
            <a:r>
              <a:rPr lang="da-DK" dirty="0" err="1"/>
              <a:t>us</a:t>
            </a:r>
            <a:endParaRPr lang="da-DK" dirty="0"/>
          </a:p>
          <a:p>
            <a:pPr lvl="1"/>
            <a:r>
              <a:rPr lang="da-DK" dirty="0"/>
              <a:t>new peers </a:t>
            </a:r>
            <a:r>
              <a:rPr lang="da-DK" dirty="0" err="1"/>
              <a:t>signing</a:t>
            </a:r>
            <a:r>
              <a:rPr lang="da-DK" dirty="0"/>
              <a:t> up</a:t>
            </a:r>
          </a:p>
          <a:p>
            <a:pPr lvl="1"/>
            <a:r>
              <a:rPr lang="da-DK" dirty="0"/>
              <a:t>peers </a:t>
            </a:r>
            <a:r>
              <a:rPr lang="da-DK" dirty="0" err="1"/>
              <a:t>changing</a:t>
            </a:r>
            <a:r>
              <a:rPr lang="da-DK" dirty="0"/>
              <a:t> from </a:t>
            </a:r>
            <a:r>
              <a:rPr lang="da-DK" dirty="0" err="1"/>
              <a:t>full</a:t>
            </a:r>
            <a:r>
              <a:rPr lang="da-DK" dirty="0"/>
              <a:t> to standard or from standard to </a:t>
            </a:r>
            <a:r>
              <a:rPr lang="da-DK" dirty="0" err="1"/>
              <a:t>full</a:t>
            </a:r>
            <a:r>
              <a:rPr lang="da-DK" dirty="0"/>
              <a:t> routes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6728215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29946</TotalTime>
  <Words>2160</Words>
  <Application>Microsoft Macintosh PowerPoint</Application>
  <PresentationFormat>Skærmshow (16:9)</PresentationFormat>
  <Paragraphs>273</Paragraphs>
  <Slides>51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51</vt:i4>
      </vt:variant>
    </vt:vector>
  </HeadingPairs>
  <TitlesOfParts>
    <vt:vector size="57" baseType="lpstr">
      <vt:lpstr>ＭＳ Ｐゴシック</vt:lpstr>
      <vt:lpstr>Arial</vt:lpstr>
      <vt:lpstr>Arial Black</vt:lpstr>
      <vt:lpstr>Verdana</vt:lpstr>
      <vt:lpstr>Wingdings</vt:lpstr>
      <vt:lpstr>Default Design</vt:lpstr>
      <vt:lpstr>The RouteViews Project:</vt:lpstr>
      <vt:lpstr>RouteViews</vt:lpstr>
      <vt:lpstr>RouteViews Team Members</vt:lpstr>
      <vt:lpstr>What is RouteViews</vt:lpstr>
      <vt:lpstr>What is RouteViews</vt:lpstr>
      <vt:lpstr>RouteViews Collector Map</vt:lpstr>
      <vt:lpstr>Routeviews StatISTICs</vt:lpstr>
      <vt:lpstr>Route Views Numbers of 2025</vt:lpstr>
      <vt:lpstr>Route Views Numbers of 2025</vt:lpstr>
      <vt:lpstr>Route Views Numbers of 2025</vt:lpstr>
      <vt:lpstr>Using RouteViews</vt:lpstr>
      <vt:lpstr>Using RouteViews</vt:lpstr>
      <vt:lpstr>Preservation</vt:lpstr>
      <vt:lpstr>Redundancy and Risk</vt:lpstr>
      <vt:lpstr>Funding and Staffing</vt:lpstr>
      <vt:lpstr>Policy and Governance</vt:lpstr>
      <vt:lpstr>PowerPoint-præsentation</vt:lpstr>
      <vt:lpstr>Back-up slides </vt:lpstr>
      <vt:lpstr>RouteViews News</vt:lpstr>
      <vt:lpstr>RouteViews Development Projects: API</vt:lpstr>
      <vt:lpstr>RouteViews Development Projects: LG</vt:lpstr>
      <vt:lpstr>PowerPoint-præsentation</vt:lpstr>
      <vt:lpstr>PowerPoint-præsentation</vt:lpstr>
      <vt:lpstr>PowerPoint-præsentation</vt:lpstr>
      <vt:lpstr>RouteViews Development Projects: BMP</vt:lpstr>
      <vt:lpstr>RouteViews Behind the Scenes Projects</vt:lpstr>
      <vt:lpstr>RouteViews Future Planning</vt:lpstr>
      <vt:lpstr>Using routeviews</vt:lpstr>
      <vt:lpstr>PowerPoint-præsentation</vt:lpstr>
      <vt:lpstr>PowerPoint-præsentation</vt:lpstr>
      <vt:lpstr>RouteViews Use Cases: Peering Negotiation</vt:lpstr>
      <vt:lpstr>PowerPoint-præsentation</vt:lpstr>
      <vt:lpstr>PowerPoint-præsentation</vt:lpstr>
      <vt:lpstr>PowerPoint-præsentation</vt:lpstr>
      <vt:lpstr>PowerPoint-præsentation</vt:lpstr>
      <vt:lpstr>RouteViews Impact</vt:lpstr>
      <vt:lpstr>Consumers of RouteViews data</vt:lpstr>
      <vt:lpstr>Peering with routeviews</vt:lpstr>
      <vt:lpstr>Peering with RouteViews</vt:lpstr>
      <vt:lpstr>Peering with RouteViews: General Requirements</vt:lpstr>
      <vt:lpstr>Peering with RouteViews: IXP &amp; Multihop</vt:lpstr>
      <vt:lpstr>Why a Selective Peering policy?</vt:lpstr>
      <vt:lpstr>Hosting routeviews</vt:lpstr>
      <vt:lpstr>Hosting RouteViews</vt:lpstr>
      <vt:lpstr>Collector Specifications</vt:lpstr>
      <vt:lpstr>Collector Software</vt:lpstr>
      <vt:lpstr>Collector Host</vt:lpstr>
      <vt:lpstr>SUPPORTING routeviews</vt:lpstr>
      <vt:lpstr>Supporting RouteViews</vt:lpstr>
      <vt:lpstr>Supporting RouteViews</vt:lpstr>
      <vt:lpstr>Thank you!</vt:lpstr>
    </vt:vector>
  </TitlesOfParts>
  <Company>University of Oregon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dbarta</dc:creator>
  <cp:lastModifiedBy>Nina Bargisen</cp:lastModifiedBy>
  <cp:revision>461</cp:revision>
  <cp:lastPrinted>2024-08-09T06:07:03Z</cp:lastPrinted>
  <dcterms:created xsi:type="dcterms:W3CDTF">2012-12-01T13:20:11Z</dcterms:created>
  <dcterms:modified xsi:type="dcterms:W3CDTF">2025-12-10T09:33:15Z</dcterms:modified>
</cp:coreProperties>
</file>