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85" r:id="rId2"/>
    <p:sldId id="1049" r:id="rId3"/>
    <p:sldId id="293" r:id="rId4"/>
    <p:sldId id="294" r:id="rId5"/>
    <p:sldId id="1070" r:id="rId6"/>
    <p:sldId id="288" r:id="rId7"/>
    <p:sldId id="289" r:id="rId8"/>
    <p:sldId id="1047" r:id="rId9"/>
    <p:sldId id="1053" r:id="rId10"/>
    <p:sldId id="1054" r:id="rId11"/>
    <p:sldId id="1026" r:id="rId12"/>
    <p:sldId id="1066" r:id="rId13"/>
    <p:sldId id="1067" r:id="rId14"/>
    <p:sldId id="1065" r:id="rId15"/>
    <p:sldId id="1027" r:id="rId16"/>
    <p:sldId id="1028" r:id="rId17"/>
    <p:sldId id="1063" r:id="rId18"/>
    <p:sldId id="1056" r:id="rId19"/>
    <p:sldId id="1057" r:id="rId20"/>
    <p:sldId id="291" r:id="rId21"/>
    <p:sldId id="1077" r:id="rId22"/>
    <p:sldId id="1059" r:id="rId23"/>
    <p:sldId id="1048" r:id="rId24"/>
    <p:sldId id="1050" r:id="rId25"/>
    <p:sldId id="1051" r:id="rId26"/>
    <p:sldId id="1052" r:id="rId27"/>
    <p:sldId id="1060" r:id="rId28"/>
    <p:sldId id="1061" r:id="rId29"/>
    <p:sldId id="1064" r:id="rId30"/>
    <p:sldId id="1025" r:id="rId31"/>
    <p:sldId id="1062" r:id="rId32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15" autoAdjust="0"/>
    <p:restoredTop sz="94626"/>
  </p:normalViewPr>
  <p:slideViewPr>
    <p:cSldViewPr>
      <p:cViewPr varScale="1">
        <p:scale>
          <a:sx n="161" d="100"/>
          <a:sy n="161" d="100"/>
        </p:scale>
        <p:origin x="312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43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43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681FB50-C8B6-1C41-A2B4-45DA577871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89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8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44EADA55-DE41-3F4C-893B-416EDE83C83C}" type="slidenum">
              <a:rPr lang="en-US" sz="1200"/>
              <a:pPr eaLnBrk="1" hangingPunct="1"/>
              <a:t>1</a:t>
            </a:fld>
            <a:endParaRPr lang="en-US" sz="120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G" dirty="0"/>
              <a:t>- we were using keepalived as the load balancer</a:t>
            </a:r>
          </a:p>
          <a:p>
            <a:r>
              <a:rPr lang="en-UG"/>
              <a:t>- we were using openBMPD as the BMP collector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81FB50-C8B6-1C41-A2B4-45DA577871FA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9331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2de6155fc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4" name="Google Shape;384;g22de6155fc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5" name="Google Shape;385;g22de6155fc6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8225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33352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6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19457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19457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585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24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28701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771776"/>
            <a:ext cx="40386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91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 Layout">
  <p:cSld name="3 Column Layou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body" idx="1"/>
          </p:nvPr>
        </p:nvSpPr>
        <p:spPr>
          <a:xfrm>
            <a:off x="533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8" name="Google Shape;38;p12"/>
          <p:cNvSpPr txBox="1">
            <a:spLocks noGrp="1"/>
          </p:cNvSpPr>
          <p:nvPr>
            <p:ph type="body" idx="2"/>
          </p:nvPr>
        </p:nvSpPr>
        <p:spPr>
          <a:xfrm>
            <a:off x="533400" y="1047750"/>
            <a:ext cx="210312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9" name="Google Shape;39;p12"/>
          <p:cNvSpPr txBox="1">
            <a:spLocks noGrp="1"/>
          </p:cNvSpPr>
          <p:nvPr>
            <p:ph type="body" idx="3"/>
          </p:nvPr>
        </p:nvSpPr>
        <p:spPr>
          <a:xfrm>
            <a:off x="33528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0" name="Google Shape;40;p12"/>
          <p:cNvSpPr txBox="1">
            <a:spLocks noGrp="1"/>
          </p:cNvSpPr>
          <p:nvPr>
            <p:ph type="body" idx="4"/>
          </p:nvPr>
        </p:nvSpPr>
        <p:spPr>
          <a:xfrm>
            <a:off x="6248400" y="1047750"/>
            <a:ext cx="21336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12"/>
          <p:cNvSpPr txBox="1">
            <a:spLocks noGrp="1"/>
          </p:cNvSpPr>
          <p:nvPr>
            <p:ph type="body" idx="5"/>
          </p:nvPr>
        </p:nvSpPr>
        <p:spPr>
          <a:xfrm>
            <a:off x="33528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2"/>
          <p:cNvSpPr txBox="1">
            <a:spLocks noGrp="1"/>
          </p:cNvSpPr>
          <p:nvPr>
            <p:ph type="body" idx="6"/>
          </p:nvPr>
        </p:nvSpPr>
        <p:spPr>
          <a:xfrm>
            <a:off x="6248400" y="1428750"/>
            <a:ext cx="2362200" cy="28003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100"/>
              <a:buNone/>
              <a:defRPr sz="1100"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1661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Column Layout" userDrawn="1">
  <p:cSld name="2 Column Layou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457200" y="438150"/>
            <a:ext cx="7620000" cy="422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10"/>
          <p:cNvSpPr txBox="1">
            <a:spLocks noGrp="1"/>
          </p:cNvSpPr>
          <p:nvPr>
            <p:ph type="sldNum" idx="12"/>
          </p:nvPr>
        </p:nvSpPr>
        <p:spPr>
          <a:xfrm>
            <a:off x="8305800" y="285750"/>
            <a:ext cx="4572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p10"/>
          <p:cNvSpPr txBox="1">
            <a:spLocks noGrp="1"/>
          </p:cNvSpPr>
          <p:nvPr>
            <p:ph type="body" idx="3"/>
          </p:nvPr>
        </p:nvSpPr>
        <p:spPr>
          <a:xfrm>
            <a:off x="609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32" name="Google Shape;32;p10"/>
          <p:cNvSpPr txBox="1">
            <a:spLocks noGrp="1"/>
          </p:cNvSpPr>
          <p:nvPr>
            <p:ph type="body" idx="4"/>
          </p:nvPr>
        </p:nvSpPr>
        <p:spPr>
          <a:xfrm>
            <a:off x="4800600" y="1047750"/>
            <a:ext cx="2819400" cy="2857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500" b="1" i="0" baseline="0">
                <a:solidFill>
                  <a:schemeClr val="lt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Bebas Neue"/>
              </a:defRPr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2" name="Google Shape;55;p13">
            <a:extLst>
              <a:ext uri="{FF2B5EF4-FFF2-40B4-BE49-F238E27FC236}">
                <a16:creationId xmlns:a16="http://schemas.microsoft.com/office/drawing/2014/main" id="{446F52FB-91A2-9670-307B-A3577123BF2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7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  <p:sp>
        <p:nvSpPr>
          <p:cNvPr id="3" name="Google Shape;55;p13">
            <a:extLst>
              <a:ext uri="{FF2B5EF4-FFF2-40B4-BE49-F238E27FC236}">
                <a16:creationId xmlns:a16="http://schemas.microsoft.com/office/drawing/2014/main" id="{9A5AE705-0785-0E46-79A8-A8431E5225E7}"/>
              </a:ext>
            </a:extLst>
          </p:cNvPr>
          <p:cNvSpPr txBox="1">
            <a:spLocks noGrp="1"/>
          </p:cNvSpPr>
          <p:nvPr>
            <p:ph type="body" idx="13"/>
          </p:nvPr>
        </p:nvSpPr>
        <p:spPr>
          <a:xfrm>
            <a:off x="4648200" y="1387078"/>
            <a:ext cx="3945673" cy="3199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 sz="1200"/>
            </a:lvl2pPr>
            <a:lvl3pPr marL="1371600" lvl="2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48698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14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23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8/15/25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735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15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8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32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278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347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109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30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90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331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95600" y="4514851"/>
            <a:ext cx="4343400" cy="526256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55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8"/>
            <a:ext cx="8229600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28700"/>
            <a:ext cx="8229600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11" descr="UOsignature">
            <a:extLst>
              <a:ext uri="{FF2B5EF4-FFF2-40B4-BE49-F238E27FC236}">
                <a16:creationId xmlns:a16="http://schemas.microsoft.com/office/drawing/2014/main" id="{6BAC7FC3-4AED-4C49-ADBB-860A482818A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52950"/>
            <a:ext cx="2514599" cy="46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84B159-487E-774C-88AE-19CDF3F1E70B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540298"/>
            <a:ext cx="1219200" cy="57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37673E1D-0E0D-0420-B3BF-AB9565438AE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470" y="4401310"/>
            <a:ext cx="707059" cy="7429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5" r:id="rId14"/>
    <p:sldLayoutId id="2147483666" r:id="rId15"/>
    <p:sldLayoutId id="2147483667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  <a:ea typeface="ＭＳ Ｐゴシック" pitchFamily="-1" charset="-128"/>
          <a:cs typeface="ＭＳ Ｐゴシック" pitchFamily="-1" charset="-128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100">
          <a:solidFill>
            <a:schemeClr val="tx1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-84" charset="-128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500">
          <a:solidFill>
            <a:schemeClr val="tx1"/>
          </a:solidFill>
          <a:latin typeface="+mn-lt"/>
          <a:ea typeface="ＭＳ Ｐゴシック" pitchFamily="-84" charset="-128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350">
          <a:solidFill>
            <a:schemeClr val="tx1"/>
          </a:solidFill>
          <a:latin typeface="+mn-lt"/>
          <a:ea typeface="ＭＳ Ｐゴシック" pitchFamily="-84" charset="-128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350">
          <a:solidFill>
            <a:schemeClr val="tx1"/>
          </a:solidFill>
          <a:latin typeface="+mn-lt"/>
          <a:ea typeface="ＭＳ Ｐゴシック" pitchFamily="-84" charset="-128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frrouting.org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api.routeviews.org/docs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fasterdata.es.net/host-tuning/linux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outeviews.org/routeviews/index.php/supporters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eeringdb.com/asn/6447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sf.gov/awardsearch/showAward?AWD_ID=2120399" TargetMode="External"/><Relationship Id="rId2" Type="http://schemas.openxmlformats.org/officeDocument/2006/relationships/hyperlink" Target="https://www.nsf.gov/awardsearch/showAward?AWD_ID=2131987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nsf.gov/awardsearch/showAward?AWD_ID=2029309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datatracker.ietf.org/doc/html/rfc6396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o5glK9czIE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57350" y="1143000"/>
            <a:ext cx="5829300" cy="1828800"/>
          </a:xfrm>
        </p:spPr>
        <p:txBody>
          <a:bodyPr/>
          <a:lstStyle/>
          <a:p>
            <a:r>
              <a:rPr lang="en-US" sz="3300" dirty="0">
                <a:latin typeface="Arial" charset="0"/>
                <a:ea typeface="ＭＳ Ｐゴシック" charset="0"/>
                <a:cs typeface="ＭＳ Ｐゴシック" charset="0"/>
              </a:rPr>
              <a:t>The RouteViews Project: Update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2057400" y="2743200"/>
            <a:ext cx="50863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Patrick </a:t>
            </a:r>
            <a:r>
              <a:rPr lang="en-US" sz="20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Okui</a:t>
            </a:r>
            <a:endParaRPr lang="en-US" sz="20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defRPr/>
            </a:pPr>
            <a:r>
              <a:rPr lang="en-US" sz="2000" i="1" kern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AfPIF</a:t>
            </a: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2025, Lagos</a:t>
            </a:r>
          </a:p>
          <a:p>
            <a:pPr algn="ctr">
              <a:defRPr/>
            </a:pPr>
            <a:r>
              <a:rPr lang="en-US" sz="2000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21 August 2025</a:t>
            </a:r>
            <a:endParaRPr lang="en-US" sz="1600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5C4EBC-FAEA-890C-E1EE-F9712B3EFBFA}"/>
              </a:ext>
            </a:extLst>
          </p:cNvPr>
          <p:cNvSpPr txBox="1"/>
          <p:nvPr/>
        </p:nvSpPr>
        <p:spPr>
          <a:xfrm>
            <a:off x="5442261" y="4705350"/>
            <a:ext cx="1370888" cy="20774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750" b="0" dirty="0">
                <a:latin typeface="+mn-lt"/>
              </a:rPr>
              <a:t>Last updated 19</a:t>
            </a:r>
            <a:r>
              <a:rPr lang="en-GB" sz="750" b="0" baseline="30000" dirty="0">
                <a:latin typeface="+mn-lt"/>
              </a:rPr>
              <a:t>th</a:t>
            </a:r>
            <a:r>
              <a:rPr lang="en-GB" sz="750" b="0" dirty="0">
                <a:latin typeface="+mn-lt"/>
              </a:rPr>
              <a:t> May 2025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84E15-4D4B-25AF-D9DA-34ACFAE88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D0A63-5AE2-4594-2911-A0CA5E8F3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Collectors:</a:t>
            </a:r>
          </a:p>
          <a:p>
            <a:pPr lvl="1"/>
            <a:r>
              <a:rPr lang="en-GB" dirty="0"/>
              <a:t>All software collectors use FRR</a:t>
            </a:r>
            <a:r>
              <a:rPr lang="en-GB" baseline="30000" dirty="0"/>
              <a:t>1</a:t>
            </a:r>
            <a:r>
              <a:rPr lang="en-GB" dirty="0"/>
              <a:t> (version 10.2)</a:t>
            </a:r>
          </a:p>
          <a:p>
            <a:pPr lvl="1"/>
            <a:r>
              <a:rPr lang="en-GB" dirty="0"/>
              <a:t>One Cisco ASR1004 (as a tribute to the original!)</a:t>
            </a:r>
          </a:p>
          <a:p>
            <a:pPr lvl="1"/>
            <a:r>
              <a:rPr lang="en-GB" dirty="0"/>
              <a:t>Moving collectors from metal to VMs (easier deployment &amp; management)</a:t>
            </a:r>
          </a:p>
          <a:p>
            <a:r>
              <a:rPr lang="en-GB" dirty="0"/>
              <a:t>Location update:</a:t>
            </a:r>
          </a:p>
          <a:p>
            <a:pPr lvl="1"/>
            <a:r>
              <a:rPr lang="en-GB" dirty="0"/>
              <a:t>Most recent additions include </a:t>
            </a:r>
            <a:r>
              <a:rPr lang="en-GB" dirty="0" err="1"/>
              <a:t>GetaFIX</a:t>
            </a:r>
            <a:r>
              <a:rPr lang="en-GB" dirty="0"/>
              <a:t> (Philippines), KINX (</a:t>
            </a:r>
            <a:r>
              <a:rPr lang="en-GB" dirty="0" err="1"/>
              <a:t>Seol</a:t>
            </a:r>
            <a:r>
              <a:rPr lang="en-GB" dirty="0"/>
              <a:t>, Korea) and </a:t>
            </a:r>
            <a:r>
              <a:rPr lang="en-GB" dirty="0" err="1"/>
              <a:t>Namex</a:t>
            </a:r>
            <a:r>
              <a:rPr lang="en-GB" dirty="0"/>
              <a:t> (Italy)</a:t>
            </a:r>
          </a:p>
          <a:p>
            <a:pPr lvl="1"/>
            <a:r>
              <a:rPr lang="en-GB" dirty="0"/>
              <a:t>Several new locations offered; resources required to fulfil those offers</a:t>
            </a:r>
          </a:p>
          <a:p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ED109B-CD29-E0C9-B91A-A3E4F0A63642}"/>
              </a:ext>
            </a:extLst>
          </p:cNvPr>
          <p:cNvSpPr txBox="1"/>
          <p:nvPr/>
        </p:nvSpPr>
        <p:spPr>
          <a:xfrm>
            <a:off x="1295400" y="4150867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/>
              <a:t>1</a:t>
            </a:r>
            <a:r>
              <a:rPr lang="en-GB" sz="1100"/>
              <a:t>FRRouting Project: </a:t>
            </a:r>
            <a:r>
              <a:rPr lang="en-GB" sz="1100">
                <a:hlinkClick r:id="rId2"/>
              </a:rPr>
              <a:t>https://frrouting.org/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28161709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921B3-5CFF-B4ED-3D47-E77DA744A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Development Projects: API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282D6E-3DF1-EC55-856D-FE15DEC27C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dirty="0"/>
              <a:t>API allows programmatic access to live RouteViews data</a:t>
            </a:r>
          </a:p>
          <a:p>
            <a:pPr lvl="1"/>
            <a:r>
              <a:rPr lang="en-GB" sz="1600" dirty="0"/>
              <a:t>(our collectors currently allow </a:t>
            </a:r>
            <a:r>
              <a:rPr lang="en-GB" sz="1600" dirty="0">
                <a:solidFill>
                  <a:srgbClr val="00B050"/>
                </a:solidFill>
              </a:rPr>
              <a:t>telnet</a:t>
            </a:r>
            <a:r>
              <a:rPr lang="en-GB" sz="1600" dirty="0"/>
              <a:t> access, which 1000s of automated scripts hammer daily)</a:t>
            </a:r>
          </a:p>
          <a:p>
            <a:r>
              <a:rPr lang="en-GB" sz="1900" dirty="0"/>
              <a:t>Two access levels:</a:t>
            </a:r>
          </a:p>
          <a:p>
            <a:pPr lvl="1"/>
            <a:r>
              <a:rPr lang="en-GB" sz="1600" dirty="0"/>
              <a:t>Unauthenticated for casual (infrequent queries)</a:t>
            </a:r>
          </a:p>
          <a:p>
            <a:pPr lvl="1"/>
            <a:r>
              <a:rPr lang="en-GB" sz="1600" dirty="0"/>
              <a:t>Authenticated access (using verified </a:t>
            </a:r>
            <a:r>
              <a:rPr lang="en-GB" sz="1600" dirty="0" err="1"/>
              <a:t>PeeringDB</a:t>
            </a:r>
            <a:r>
              <a:rPr lang="en-GB" sz="1600" dirty="0"/>
              <a:t> users) for more serious research</a:t>
            </a:r>
          </a:p>
          <a:p>
            <a:r>
              <a:rPr lang="en-GB" sz="1900" dirty="0"/>
              <a:t>API currently supports ten collectors</a:t>
            </a:r>
          </a:p>
          <a:p>
            <a:pPr lvl="1"/>
            <a:r>
              <a:rPr lang="en-GB" sz="1600" dirty="0"/>
              <a:t>More will be added as resources become available</a:t>
            </a:r>
          </a:p>
          <a:p>
            <a:r>
              <a:rPr lang="en-GB" sz="1900" dirty="0"/>
              <a:t>Please consult the docs on how to use the API</a:t>
            </a:r>
          </a:p>
          <a:p>
            <a:pPr lvl="1"/>
            <a:r>
              <a:rPr lang="en-GB" sz="1600" dirty="0">
                <a:hlinkClick r:id="rId2"/>
              </a:rPr>
              <a:t>https://api.routeviews.org/docs/</a:t>
            </a:r>
            <a:endParaRPr lang="en-GB" sz="1600" dirty="0"/>
          </a:p>
          <a:p>
            <a:endParaRPr lang="en-GB" sz="1900" dirty="0"/>
          </a:p>
        </p:txBody>
      </p:sp>
      <p:pic>
        <p:nvPicPr>
          <p:cNvPr id="5" name="Picture 4" descr="A screenshot of a computer&#10;&#10;AI-generated content may be incorrect.">
            <a:extLst>
              <a:ext uri="{FF2B5EF4-FFF2-40B4-BE49-F238E27FC236}">
                <a16:creationId xmlns:a16="http://schemas.microsoft.com/office/drawing/2014/main" id="{54118C4B-075C-3905-84BA-AEA34562A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867553"/>
            <a:ext cx="3120736" cy="164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77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9A37-6230-B64D-2FCC-A531AB47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Development Projects: LG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1F39F4-7139-78CB-1776-BF97E14023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900" dirty="0">
                <a:solidFill>
                  <a:srgbClr val="00B050"/>
                </a:solidFill>
              </a:rPr>
              <a:t>telnet</a:t>
            </a:r>
            <a:r>
              <a:rPr lang="en-GB" sz="1900" dirty="0"/>
              <a:t> access is unsustainable</a:t>
            </a:r>
          </a:p>
          <a:p>
            <a:pPr lvl="1"/>
            <a:r>
              <a:rPr lang="en-GB" sz="1600" dirty="0"/>
              <a:t>Gives open access to the collector command line interface to run “show” commands</a:t>
            </a:r>
          </a:p>
          <a:p>
            <a:r>
              <a:rPr lang="en-GB" sz="1900" dirty="0"/>
              <a:t>Looking Glass will soon become the default access for each collector</a:t>
            </a:r>
          </a:p>
          <a:p>
            <a:pPr lvl="1"/>
            <a:r>
              <a:rPr lang="en-GB" sz="1600" dirty="0"/>
              <a:t>Permits the most commonly used BGP diagnostic commands</a:t>
            </a:r>
          </a:p>
          <a:p>
            <a:pPr lvl="1"/>
            <a:r>
              <a:rPr lang="en-GB" sz="1700" dirty="0">
                <a:solidFill>
                  <a:srgbClr val="00B050"/>
                </a:solidFill>
              </a:rPr>
              <a:t>telnet</a:t>
            </a:r>
            <a:r>
              <a:rPr lang="en-GB" sz="1700" dirty="0"/>
              <a:t> remains available on route-</a:t>
            </a:r>
            <a:r>
              <a:rPr lang="en-GB" sz="1700" dirty="0" err="1"/>
              <a:t>views.routeviews.org</a:t>
            </a:r>
            <a:r>
              <a:rPr lang="en-GB" sz="1700" dirty="0"/>
              <a:t> (the Cisco ASR1004) for legacy access</a:t>
            </a:r>
          </a:p>
          <a:p>
            <a:r>
              <a:rPr lang="en-GB" sz="2000" dirty="0"/>
              <a:t>Looking Glass has completed internal testing and is now available for general use</a:t>
            </a:r>
          </a:p>
          <a:p>
            <a:pPr lvl="1"/>
            <a:r>
              <a:rPr lang="en-GB" sz="1700" dirty="0">
                <a:solidFill>
                  <a:srgbClr val="00B050"/>
                </a:solidFill>
              </a:rPr>
              <a:t>telnet</a:t>
            </a:r>
            <a:r>
              <a:rPr lang="en-GB" sz="1700" dirty="0"/>
              <a:t> access will be removed after due notice to the community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29043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4597ADF3-24E0-DFF3-81A8-596C791ED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995" y="0"/>
            <a:ext cx="773800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737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67D8725-A94C-AD4C-3C45-6EBC6A96C7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03824-CE0A-A8DF-5EE0-58C0379BEA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RouteViews Development Projects: BMP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DDE56F-3FB1-4103-DDDA-5E2DF3C70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Live feed from collectors for BGP data consumers</a:t>
            </a:r>
          </a:p>
          <a:p>
            <a:r>
              <a:rPr lang="en-GB" dirty="0"/>
              <a:t>Challenge is to make this scale and provide the infrastructure resources to support</a:t>
            </a:r>
          </a:p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941B33-D4D5-FBBD-956C-7E305AF04B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4" y="2529168"/>
            <a:ext cx="7160752" cy="2590800"/>
          </a:xfrm>
          <a:prstGeom prst="rect">
            <a:avLst/>
          </a:prstGeom>
        </p:spPr>
      </p:pic>
      <p:sp>
        <p:nvSpPr>
          <p:cNvPr id="11" name="Google Shape;617;g222c3f2cee4_1_16">
            <a:extLst>
              <a:ext uri="{FF2B5EF4-FFF2-40B4-BE49-F238E27FC236}">
                <a16:creationId xmlns:a16="http://schemas.microsoft.com/office/drawing/2014/main" id="{BB54526B-7760-F7DD-3A4F-E99115381620}"/>
              </a:ext>
            </a:extLst>
          </p:cNvPr>
          <p:cNvSpPr txBox="1">
            <a:spLocks/>
          </p:cNvSpPr>
          <p:nvPr/>
        </p:nvSpPr>
        <p:spPr>
          <a:xfrm>
            <a:off x="7010400" y="1809750"/>
            <a:ext cx="2129118" cy="662268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10000"/>
              </a:lnSpc>
              <a:buSzPts val="1600"/>
            </a:pPr>
            <a:r>
              <a:rPr lang="en-US" sz="1200" i="1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stream</a:t>
            </a: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being replaced by </a:t>
            </a:r>
            <a:r>
              <a:rPr lang="en-US" sz="1200" dirty="0" err="1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kafka</a:t>
            </a:r>
            <a:r>
              <a:rPr lang="en-US" sz="1200" dirty="0">
                <a:solidFill>
                  <a:schemeClr val="bg1"/>
                </a:solidFill>
                <a:latin typeface="Arial Black"/>
                <a:ea typeface="Arial Black"/>
                <a:cs typeface="Arial Black"/>
                <a:sym typeface="Arial Black"/>
              </a:rPr>
              <a:t> cluster for better resilience</a:t>
            </a:r>
          </a:p>
        </p:txBody>
      </p:sp>
      <p:cxnSp>
        <p:nvCxnSpPr>
          <p:cNvPr id="17" name="Google Shape;620;g222c3f2cee4_1_16">
            <a:extLst>
              <a:ext uri="{FF2B5EF4-FFF2-40B4-BE49-F238E27FC236}">
                <a16:creationId xmlns:a16="http://schemas.microsoft.com/office/drawing/2014/main" id="{663A4FC3-EE10-5B66-8C9D-094B602700D5}"/>
              </a:ext>
            </a:extLst>
          </p:cNvPr>
          <p:cNvCxnSpPr>
            <a:cxnSpLocks/>
          </p:cNvCxnSpPr>
          <p:nvPr/>
        </p:nvCxnSpPr>
        <p:spPr>
          <a:xfrm flipH="1">
            <a:off x="8074959" y="2472018"/>
            <a:ext cx="464148" cy="1166532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2221393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018DE9-7E9A-CB2A-71A6-34F69CC0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Behind the Scenes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37C86-4B2E-79E6-F74E-D9DE05A30C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Upgrading archive infrastructure and storage</a:t>
            </a:r>
          </a:p>
          <a:p>
            <a:pPr lvl="1"/>
            <a:r>
              <a:rPr lang="en-GB" sz="1600" dirty="0"/>
              <a:t>RouteViews stores BGP data from 1997 – around 50 </a:t>
            </a:r>
            <a:r>
              <a:rPr lang="en-GB" sz="1600" dirty="0" err="1"/>
              <a:t>TBytes</a:t>
            </a:r>
            <a:r>
              <a:rPr lang="en-GB" sz="1600" dirty="0"/>
              <a:t> (compressed)</a:t>
            </a:r>
          </a:p>
          <a:p>
            <a:r>
              <a:rPr lang="en-GB" sz="2000" dirty="0"/>
              <a:t>Tooling</a:t>
            </a:r>
          </a:p>
          <a:p>
            <a:pPr lvl="1"/>
            <a:r>
              <a:rPr lang="en-GB" sz="1600" dirty="0"/>
              <a:t>Automation tools for managing the whole infrastructure and deploying new peers</a:t>
            </a:r>
          </a:p>
          <a:p>
            <a:r>
              <a:rPr lang="en-GB" sz="2000" dirty="0"/>
              <a:t>Collector OS (from CentOS to Ubuntu)</a:t>
            </a:r>
          </a:p>
          <a:p>
            <a:pPr lvl="1"/>
            <a:r>
              <a:rPr lang="en-GB" sz="1600" dirty="0"/>
              <a:t>CentOS end-of-life – half the collectors still running CentOS</a:t>
            </a:r>
          </a:p>
          <a:p>
            <a:r>
              <a:rPr lang="en-GB" sz="2000" dirty="0"/>
              <a:t>FRR performance</a:t>
            </a:r>
          </a:p>
          <a:p>
            <a:pPr lvl="1"/>
            <a:r>
              <a:rPr lang="en-GB" sz="1600" dirty="0"/>
              <a:t>Tuning Linux TCP parameters to improve BGP peer performance</a:t>
            </a:r>
          </a:p>
          <a:p>
            <a:pPr lvl="2"/>
            <a:r>
              <a:rPr lang="en-GB" sz="1300" dirty="0">
                <a:hlinkClick r:id="rId2"/>
              </a:rPr>
              <a:t>https://fasterdata.es.net/host-tuning/linux/</a:t>
            </a:r>
            <a:endParaRPr lang="en-GB" sz="1300" dirty="0"/>
          </a:p>
          <a:p>
            <a:pPr lvl="1"/>
            <a:r>
              <a:rPr lang="en-GB" sz="1600" dirty="0"/>
              <a:t>“Badly behaving peers” (</a:t>
            </a:r>
            <a:r>
              <a:rPr lang="en-GB" sz="1600" i="1" dirty="0"/>
              <a:t>aka</a:t>
            </a:r>
            <a:r>
              <a:rPr lang="en-GB" sz="1600" dirty="0"/>
              <a:t> slow and/or noisy peers)</a:t>
            </a:r>
          </a:p>
        </p:txBody>
      </p:sp>
    </p:spTree>
    <p:extLst>
      <p:ext uri="{BB962C8B-B14F-4D97-AF65-F5344CB8AC3E}">
        <p14:creationId xmlns:p14="http://schemas.microsoft.com/office/powerpoint/2010/main" val="35884835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81EC1-F2DF-D5C9-81E2-76FAE23DD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Future Planning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3D3B48-4B9E-7458-11CB-305DF838B2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Collectors &amp; hosts in new locations outside North America</a:t>
            </a:r>
          </a:p>
          <a:p>
            <a:pPr lvl="1"/>
            <a:r>
              <a:rPr lang="en-GB" dirty="0"/>
              <a:t>Large IXPs with dense interconnection</a:t>
            </a:r>
          </a:p>
          <a:p>
            <a:pPr lvl="1"/>
            <a:r>
              <a:rPr lang="en-GB" dirty="0"/>
              <a:t>Unique or specialist environments (e.g. R&amp;E exchanges)</a:t>
            </a:r>
          </a:p>
          <a:p>
            <a:r>
              <a:rPr lang="en-GB" dirty="0"/>
              <a:t>Scalable and diverse archiving</a:t>
            </a:r>
          </a:p>
          <a:p>
            <a:r>
              <a:rPr lang="en-GB" dirty="0"/>
              <a:t>Improved community support</a:t>
            </a:r>
          </a:p>
          <a:p>
            <a:pPr lvl="1"/>
            <a:r>
              <a:rPr lang="en-GB" dirty="0"/>
              <a:t>Running this infrastructure costs money!</a:t>
            </a:r>
          </a:p>
          <a:p>
            <a:pPr lvl="1"/>
            <a:r>
              <a:rPr lang="en-GB" dirty="0"/>
              <a:t>We hugely appreciate our generous supporters</a:t>
            </a:r>
          </a:p>
          <a:p>
            <a:pPr lvl="2"/>
            <a:r>
              <a:rPr lang="en-GB" dirty="0">
                <a:hlinkClick r:id="rId2"/>
              </a:rPr>
              <a:t>https://www.routeviews.org/routeviews/index.php/supporters/</a:t>
            </a:r>
            <a:endParaRPr lang="en-GB" dirty="0"/>
          </a:p>
          <a:p>
            <a:r>
              <a:rPr lang="en-GB" dirty="0"/>
              <a:t>Your recommendations are welcome! </a:t>
            </a:r>
            <a:r>
              <a:rPr lang="en-GB" dirty="0">
                <a:sym typeface="Wingdings" pitchFamily="2" charset="2"/>
              </a:rPr>
              <a:t> 🙏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2886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B6151CE-42D8-B980-F4FD-33C8CDE6F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Consumers of RouteViews data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79B91-9A4B-EB2B-AA6B-76F79AD33F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/>
              <a:t>If you use RouteViews data for your products or services:</a:t>
            </a:r>
          </a:p>
          <a:p>
            <a:r>
              <a:rPr lang="en-GB" sz="2000" dirty="0"/>
              <a:t>Please acknowledge the source!</a:t>
            </a:r>
          </a:p>
          <a:p>
            <a:pPr lvl="1"/>
            <a:r>
              <a:rPr lang="en-GB" sz="1600" dirty="0"/>
              <a:t>Your product or service likely would not work without our data!</a:t>
            </a:r>
          </a:p>
          <a:p>
            <a:r>
              <a:rPr lang="en-GB" sz="2000" dirty="0"/>
              <a:t>Please do </a:t>
            </a:r>
            <a:r>
              <a:rPr lang="en-GB" sz="2000" i="1" dirty="0"/>
              <a:t>NOT</a:t>
            </a:r>
            <a:r>
              <a:rPr lang="en-GB" sz="2000" dirty="0"/>
              <a:t> send your customers of your products or services to us for technical support:</a:t>
            </a:r>
          </a:p>
          <a:p>
            <a:pPr lvl="1"/>
            <a:r>
              <a:rPr lang="en-GB" sz="1600" dirty="0"/>
              <a:t>We simply collect what is seen in the global routing table</a:t>
            </a:r>
          </a:p>
          <a:p>
            <a:pPr lvl="1"/>
            <a:r>
              <a:rPr lang="en-GB" sz="1600" dirty="0"/>
              <a:t>We cannot fix mistakes made by network operators</a:t>
            </a:r>
          </a:p>
          <a:p>
            <a:pPr lvl="1"/>
            <a:r>
              <a:rPr lang="en-GB" sz="1600" dirty="0"/>
              <a:t>We cannot fix bugs in BGP implementations</a:t>
            </a:r>
          </a:p>
          <a:p>
            <a:pPr lvl="1"/>
            <a:r>
              <a:rPr lang="en-GB" sz="1600" dirty="0"/>
              <a:t>We cannot remove BGP announcements we receive</a:t>
            </a:r>
          </a:p>
          <a:p>
            <a:pPr lvl="1"/>
            <a:r>
              <a:rPr lang="en-GB" sz="1600" dirty="0"/>
              <a:t>We cannot change what is seen in the global routing table</a:t>
            </a:r>
          </a:p>
        </p:txBody>
      </p:sp>
    </p:spTree>
    <p:extLst>
      <p:ext uri="{BB962C8B-B14F-4D97-AF65-F5344CB8AC3E}">
        <p14:creationId xmlns:p14="http://schemas.microsoft.com/office/powerpoint/2010/main" val="33662837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B02FDAE-7E4D-4948-D9D7-0DFCC8B20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with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D8F985-62CC-B35E-0607-CFF3B20296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Peering Coordinators</a:t>
            </a:r>
          </a:p>
        </p:txBody>
      </p:sp>
    </p:spTree>
    <p:extLst>
      <p:ext uri="{BB962C8B-B14F-4D97-AF65-F5344CB8AC3E}">
        <p14:creationId xmlns:p14="http://schemas.microsoft.com/office/powerpoint/2010/main" val="17401546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C95F5AE-B456-B82B-F5E0-5C10EF5FE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Peering with RouteViews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754A72B-E6BB-D963-A6E0-14333861C5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RouteViews has a Selective peering policy</a:t>
            </a:r>
          </a:p>
          <a:p>
            <a:pPr lvl="1"/>
            <a:r>
              <a:rPr lang="en-GB" dirty="0" err="1"/>
              <a:t>PeeringDB</a:t>
            </a:r>
            <a:r>
              <a:rPr lang="en-GB" dirty="0"/>
              <a:t>: </a:t>
            </a:r>
            <a:r>
              <a:rPr lang="en-GB" dirty="0">
                <a:hlinkClick r:id="rId2"/>
              </a:rPr>
              <a:t>https://www.peeringdb.com/asn/6447</a:t>
            </a:r>
            <a:endParaRPr lang="en-GB" dirty="0"/>
          </a:p>
          <a:p>
            <a:r>
              <a:rPr lang="en-GB" dirty="0"/>
              <a:t>We require all peers to have a </a:t>
            </a:r>
            <a:r>
              <a:rPr lang="en-GB" dirty="0" err="1"/>
              <a:t>PeeringDB</a:t>
            </a:r>
            <a:r>
              <a:rPr lang="en-GB" dirty="0"/>
              <a:t> entry</a:t>
            </a:r>
          </a:p>
          <a:p>
            <a:pPr lvl="1"/>
            <a:r>
              <a:rPr lang="en-GB" dirty="0"/>
              <a:t>Our tools build peering options (for IXP based collectors) and configurations from </a:t>
            </a:r>
            <a:r>
              <a:rPr lang="en-GB" dirty="0" err="1"/>
              <a:t>PeeringDB</a:t>
            </a:r>
            <a:endParaRPr lang="en-GB" dirty="0"/>
          </a:p>
          <a:p>
            <a:r>
              <a:rPr lang="en-GB" dirty="0"/>
              <a:t>Peering:</a:t>
            </a:r>
          </a:p>
          <a:p>
            <a:pPr lvl="1"/>
            <a:r>
              <a:rPr lang="en-GB" dirty="0"/>
              <a:t>Over IPv4 (for IPv4 prefixes) and IPv6 (for IPv6 prefixes)</a:t>
            </a:r>
          </a:p>
          <a:p>
            <a:pPr lvl="1"/>
            <a:r>
              <a:rPr lang="en-GB" dirty="0"/>
              <a:t>We want to receive the entire BGP table (if operationally possible)</a:t>
            </a:r>
          </a:p>
          <a:p>
            <a:pPr lvl="1"/>
            <a:r>
              <a:rPr lang="en-GB" dirty="0"/>
              <a:t>We do not send you any prefixes (please don’t ask)</a:t>
            </a:r>
          </a:p>
        </p:txBody>
      </p:sp>
    </p:spTree>
    <p:extLst>
      <p:ext uri="{BB962C8B-B14F-4D97-AF65-F5344CB8AC3E}">
        <p14:creationId xmlns:p14="http://schemas.microsoft.com/office/powerpoint/2010/main" val="1169711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AU"/>
              <a:t>Background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440B3A-5551-312B-D59E-BF56880BB5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28700"/>
            <a:ext cx="4038600" cy="3371850"/>
          </a:xfrm>
        </p:spPr>
        <p:txBody>
          <a:bodyPr/>
          <a:lstStyle/>
          <a:p>
            <a:r>
              <a:rPr lang="en-US" sz="1400" b="1" dirty="0">
                <a:solidFill>
                  <a:srgbClr val="00B050"/>
                </a:solidFill>
              </a:rPr>
              <a:t>RouteViews was first started in 1995</a:t>
            </a:r>
          </a:p>
          <a:p>
            <a:r>
              <a:rPr lang="en-US" sz="1400" dirty="0"/>
              <a:t>Now a growing network of 40+ collectors positioned strategically at Internet Exchange Points around the world</a:t>
            </a:r>
          </a:p>
          <a:p>
            <a:r>
              <a:rPr lang="en-US" sz="1400" dirty="0"/>
              <a:t>RouteViews collaborates with the Center for Applied Internet Data Analysis (CAIDA) working with NSF grants that support  Designing a Global Measurement Infrastructure to Improve Internet Security, GMI3S (</a:t>
            </a:r>
            <a:r>
              <a:rPr lang="en-US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OAC-2131987</a:t>
            </a:r>
            <a:r>
              <a:rPr lang="en-US" sz="1400" dirty="0"/>
              <a:t>), and an Integrated Library for Advancing Network Data Science, ILANDS (</a:t>
            </a:r>
            <a:r>
              <a:rPr lang="en-US" sz="14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CNS-2120399</a:t>
            </a:r>
            <a:r>
              <a:rPr lang="en-US" sz="1400" dirty="0"/>
              <a:t>). </a:t>
            </a:r>
          </a:p>
          <a:p>
            <a:r>
              <a:rPr lang="en-US" sz="1400" dirty="0"/>
              <a:t>RouteViews is supported with financial and in-kind donations by multiple organizations</a:t>
            </a:r>
            <a:endParaRPr lang="en-GB" sz="1100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2C36115-103D-A1A0-0106-09A4A5B409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28700"/>
            <a:ext cx="4038600" cy="3371850"/>
          </a:xfrm>
        </p:spPr>
        <p:txBody>
          <a:bodyPr/>
          <a:lstStyle/>
          <a:p>
            <a:r>
              <a:rPr lang="en-GB" sz="1400" b="1" dirty="0">
                <a:solidFill>
                  <a:srgbClr val="00B050"/>
                </a:solidFill>
              </a:rPr>
              <a:t>RouteViews is based at the University of Oregon and operated by NSRC</a:t>
            </a:r>
          </a:p>
          <a:p>
            <a:r>
              <a:rPr lang="en-GB" sz="1400" dirty="0"/>
              <a:t>NSRC </a:t>
            </a:r>
            <a:r>
              <a:rPr lang="en-US" sz="1400" dirty="0">
                <a:sym typeface="Arial"/>
              </a:rPr>
              <a:t>supports the growth of global Internet infrastructure by providing engineering assistance, collaborative technical workshops, training, and other resources to university, research &amp; education networks worldwide. </a:t>
            </a:r>
          </a:p>
          <a:p>
            <a:r>
              <a:rPr lang="en-US" sz="1400" dirty="0">
                <a:sym typeface="Arial"/>
              </a:rPr>
              <a:t>NSRC is partially funded by the IRNC program of the NSF (</a:t>
            </a:r>
            <a:r>
              <a:rPr lang="en-US" sz="1400" dirty="0"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OAC-2029309</a:t>
            </a:r>
            <a:r>
              <a:rPr lang="en-US" sz="1400" dirty="0">
                <a:sym typeface="Arial"/>
              </a:rPr>
              <a:t>) and Google with other contributions from public and private organizations.</a:t>
            </a:r>
          </a:p>
          <a:p>
            <a:r>
              <a:rPr lang="en-US" sz="1400" dirty="0">
                <a:ea typeface="Arial"/>
                <a:cs typeface="Arial"/>
                <a:sym typeface="Arial"/>
              </a:rPr>
              <a:t>The University of Oregon is a public research institution in Eugene, Oregon, USA founded in 1876.</a:t>
            </a:r>
            <a:endParaRPr lang="en-US" sz="1400" dirty="0"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861977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F9CEF-13F1-7F8A-08B7-9F8C340234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742D0C3B-F239-2F0A-E7D2-92A22D244D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243853" y="198879"/>
            <a:ext cx="5601661" cy="364853"/>
          </a:xfrm>
          <a:prstGeom prst="rect">
            <a:avLst/>
          </a:prstGeom>
        </p:spPr>
        <p:txBody>
          <a:bodyPr vert="horz" wrap="square" lIns="0" tIns="86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003672">
              <a:spcBef>
                <a:spcPts val="68"/>
              </a:spcBef>
            </a:pPr>
            <a:r>
              <a:rPr spc="-7" dirty="0" err="1"/>
              <a:t>RouteViews</a:t>
            </a:r>
            <a:r>
              <a:rPr lang="da-DK" spc="-7" dirty="0"/>
              <a:t> </a:t>
            </a:r>
            <a:r>
              <a:rPr lang="da-DK" spc="-7" dirty="0" err="1"/>
              <a:t>Peering</a:t>
            </a:r>
            <a:r>
              <a:rPr lang="da-DK" spc="-7" dirty="0"/>
              <a:t> Policy</a:t>
            </a:r>
            <a:endParaRPr spc="-7" dirty="0"/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E9D94D1-CEF1-EBAD-CB90-533AAC47D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96585" y="1183005"/>
            <a:ext cx="3166235" cy="2669192"/>
          </a:xfrm>
        </p:spPr>
        <p:txBody>
          <a:bodyPr/>
          <a:lstStyle/>
          <a:p>
            <a:r>
              <a:rPr lang="da-DK" dirty="0"/>
              <a:t>General </a:t>
            </a:r>
            <a:r>
              <a:rPr lang="da-DK" dirty="0" err="1"/>
              <a:t>requirements</a:t>
            </a:r>
            <a:r>
              <a:rPr lang="da-DK" dirty="0"/>
              <a:t>: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</a:t>
            </a:r>
            <a:r>
              <a:rPr lang="da-DK" sz="953" dirty="0" err="1"/>
              <a:t>operate</a:t>
            </a:r>
            <a:r>
              <a:rPr lang="da-DK" sz="953" dirty="0"/>
              <a:t> stable </a:t>
            </a:r>
            <a:r>
              <a:rPr lang="da-DK" sz="953" dirty="0" err="1"/>
              <a:t>equipment</a:t>
            </a:r>
            <a:r>
              <a:rPr lang="da-DK" sz="953" dirty="0"/>
              <a:t> - </a:t>
            </a:r>
            <a:r>
              <a:rPr lang="da-DK" sz="953" dirty="0" err="1"/>
              <a:t>RouteViews</a:t>
            </a:r>
            <a:r>
              <a:rPr lang="da-DK" sz="953" dirty="0"/>
              <a:t> </a:t>
            </a:r>
            <a:r>
              <a:rPr lang="da-DK" sz="953" dirty="0" err="1"/>
              <a:t>will</a:t>
            </a:r>
            <a:r>
              <a:rPr lang="da-DK" sz="953" dirty="0"/>
              <a:t> shutdown BGP sessions </a:t>
            </a:r>
            <a:r>
              <a:rPr lang="da-DK" sz="953" dirty="0" err="1"/>
              <a:t>that</a:t>
            </a:r>
            <a:r>
              <a:rPr lang="da-DK" sz="953" dirty="0"/>
              <a:t> </a:t>
            </a:r>
            <a:r>
              <a:rPr lang="da-DK" sz="953" dirty="0" err="1"/>
              <a:t>disturb</a:t>
            </a:r>
            <a:r>
              <a:rPr lang="da-DK" sz="953" dirty="0"/>
              <a:t> the </a:t>
            </a:r>
            <a:r>
              <a:rPr lang="da-DK" sz="953" dirty="0" err="1"/>
              <a:t>stability</a:t>
            </a:r>
            <a:r>
              <a:rPr lang="da-DK" sz="953" dirty="0"/>
              <a:t> of the </a:t>
            </a:r>
            <a:r>
              <a:rPr lang="da-DK" sz="953" dirty="0" err="1"/>
              <a:t>RouteViews</a:t>
            </a:r>
            <a:r>
              <a:rPr lang="da-DK" sz="953" dirty="0"/>
              <a:t> platform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have a </a:t>
            </a:r>
            <a:r>
              <a:rPr lang="da-DK" sz="953" dirty="0" err="1"/>
              <a:t>routable</a:t>
            </a:r>
            <a:r>
              <a:rPr lang="da-DK" sz="953" dirty="0"/>
              <a:t> ASN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not </a:t>
            </a:r>
            <a:r>
              <a:rPr lang="da-DK" sz="953" dirty="0" err="1"/>
              <a:t>be</a:t>
            </a:r>
            <a:r>
              <a:rPr lang="da-DK" sz="953" dirty="0"/>
              <a:t> a hobby </a:t>
            </a:r>
            <a:r>
              <a:rPr lang="da-DK" sz="953" dirty="0" err="1"/>
              <a:t>network</a:t>
            </a: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Peer’s</a:t>
            </a:r>
            <a:r>
              <a:rPr lang="da-DK" sz="953" dirty="0"/>
              <a:t> </a:t>
            </a:r>
            <a:r>
              <a:rPr lang="da-DK" sz="953" dirty="0" err="1"/>
              <a:t>full</a:t>
            </a:r>
            <a:r>
              <a:rPr lang="da-DK" sz="953" dirty="0"/>
              <a:t> view of the  global  routing </a:t>
            </a:r>
            <a:r>
              <a:rPr lang="da-DK" sz="953" dirty="0" err="1"/>
              <a:t>table</a:t>
            </a:r>
            <a:r>
              <a:rPr lang="da-DK" sz="953" dirty="0"/>
              <a:t> is </a:t>
            </a:r>
            <a:r>
              <a:rPr lang="da-DK" sz="953" dirty="0" err="1"/>
              <a:t>preferred</a:t>
            </a: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Routes </a:t>
            </a:r>
            <a:r>
              <a:rPr lang="da-DK" sz="953" dirty="0" err="1"/>
              <a:t>should</a:t>
            </a:r>
            <a:r>
              <a:rPr lang="da-DK" sz="953" dirty="0"/>
              <a:t> </a:t>
            </a:r>
            <a:r>
              <a:rPr lang="da-DK" sz="953" dirty="0" err="1"/>
              <a:t>be</a:t>
            </a:r>
            <a:r>
              <a:rPr lang="da-DK" sz="953" dirty="0"/>
              <a:t> </a:t>
            </a:r>
            <a:r>
              <a:rPr lang="da-DK" sz="953" dirty="0" err="1"/>
              <a:t>aggregated</a:t>
            </a:r>
            <a:r>
              <a:rPr lang="da-DK" sz="953" dirty="0"/>
              <a:t> as </a:t>
            </a:r>
            <a:r>
              <a:rPr lang="da-DK" sz="953" dirty="0" err="1"/>
              <a:t>much</a:t>
            </a:r>
            <a:r>
              <a:rPr lang="da-DK" sz="953" dirty="0"/>
              <a:t> as </a:t>
            </a:r>
            <a:r>
              <a:rPr lang="da-DK" sz="953" dirty="0" err="1"/>
              <a:t>possible</a:t>
            </a:r>
            <a:r>
              <a:rPr lang="da-DK" sz="953" dirty="0"/>
              <a:t> ( no longer </a:t>
            </a:r>
            <a:r>
              <a:rPr lang="da-DK" sz="953" dirty="0" err="1"/>
              <a:t>than</a:t>
            </a:r>
            <a:r>
              <a:rPr lang="da-DK" sz="953" dirty="0"/>
              <a:t> /24 for IPv4  and /48 for IPv6)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</a:t>
            </a:r>
            <a:r>
              <a:rPr lang="da-DK" sz="953" dirty="0" err="1"/>
              <a:t>be</a:t>
            </a:r>
            <a:r>
              <a:rPr lang="da-DK" sz="953" dirty="0"/>
              <a:t> present with up-to-date information in </a:t>
            </a:r>
            <a:r>
              <a:rPr lang="da-DK" sz="953" dirty="0" err="1"/>
              <a:t>PeeringDB</a:t>
            </a:r>
            <a:r>
              <a:rPr lang="da-DK" sz="953" dirty="0"/>
              <a:t> - </a:t>
            </a:r>
            <a:r>
              <a:rPr lang="da-DK" sz="953" dirty="0" err="1"/>
              <a:t>including</a:t>
            </a:r>
            <a:r>
              <a:rPr lang="da-DK" sz="953" dirty="0"/>
              <a:t> the NOC </a:t>
            </a:r>
            <a:r>
              <a:rPr lang="da-DK" sz="953" dirty="0" err="1"/>
              <a:t>email</a:t>
            </a:r>
            <a:r>
              <a:rPr lang="da-DK" sz="953" dirty="0"/>
              <a:t> </a:t>
            </a:r>
            <a:r>
              <a:rPr lang="da-DK" sz="953" dirty="0" err="1"/>
              <a:t>address</a:t>
            </a: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 must filter RFC6890 </a:t>
            </a:r>
            <a:r>
              <a:rPr lang="da-DK" sz="953" dirty="0" err="1"/>
              <a:t>space</a:t>
            </a: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RouteViews</a:t>
            </a:r>
            <a:r>
              <a:rPr lang="da-DK" sz="953" dirty="0"/>
              <a:t> </a:t>
            </a:r>
            <a:r>
              <a:rPr lang="da-DK" sz="953" dirty="0" err="1"/>
              <a:t>does</a:t>
            </a:r>
            <a:r>
              <a:rPr lang="da-DK" sz="953" dirty="0"/>
              <a:t> not accept </a:t>
            </a:r>
            <a:r>
              <a:rPr lang="da-DK" sz="953" dirty="0" err="1"/>
              <a:t>addpath</a:t>
            </a:r>
            <a:r>
              <a:rPr lang="da-DK" sz="953" dirty="0"/>
              <a:t>-RX or TX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/>
              <a:t>Peers must not send default routes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8B8D5ADD-CB8D-DD3C-4644-AEA8945F303C}"/>
              </a:ext>
            </a:extLst>
          </p:cNvPr>
          <p:cNvSpPr>
            <a:spLocks noGrp="1"/>
          </p:cNvSpPr>
          <p:nvPr>
            <p:ph sz="half" idx="3"/>
          </p:nvPr>
        </p:nvSpPr>
        <p:spPr>
          <a:xfrm>
            <a:off x="4681181" y="1183005"/>
            <a:ext cx="3166235" cy="3679469"/>
          </a:xfrm>
        </p:spPr>
        <p:txBody>
          <a:bodyPr/>
          <a:lstStyle/>
          <a:p>
            <a:r>
              <a:rPr lang="da-DK" dirty="0"/>
              <a:t>IXP </a:t>
            </a:r>
            <a:r>
              <a:rPr lang="da-DK" dirty="0" err="1"/>
              <a:t>peering</a:t>
            </a:r>
            <a:r>
              <a:rPr lang="da-DK" dirty="0"/>
              <a:t>: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endParaRPr lang="da-DK" sz="953" dirty="0"/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</a:t>
            </a:r>
            <a:r>
              <a:rPr lang="da-DK" sz="953" dirty="0" err="1"/>
              <a:t>happily</a:t>
            </a:r>
            <a:r>
              <a:rPr lang="da-DK" sz="953" dirty="0"/>
              <a:t> accept </a:t>
            </a:r>
            <a:r>
              <a:rPr lang="da-DK" sz="953" dirty="0" err="1"/>
              <a:t>everyone's</a:t>
            </a:r>
            <a:r>
              <a:rPr lang="da-DK" sz="953" dirty="0"/>
              <a:t> routes from the route servers.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</a:t>
            </a:r>
            <a:r>
              <a:rPr lang="da-DK" sz="953" dirty="0" err="1"/>
              <a:t>will</a:t>
            </a:r>
            <a:r>
              <a:rPr lang="da-DK" sz="953" dirty="0"/>
              <a:t> set up bilateral sessions with </a:t>
            </a:r>
            <a:r>
              <a:rPr lang="da-DK" sz="953" dirty="0" err="1"/>
              <a:t>anyone</a:t>
            </a:r>
            <a:r>
              <a:rPr lang="da-DK" sz="953" dirty="0"/>
              <a:t> </a:t>
            </a:r>
            <a:r>
              <a:rPr lang="da-DK" sz="953" dirty="0" err="1"/>
              <a:t>who</a:t>
            </a:r>
            <a:r>
              <a:rPr lang="da-DK" sz="953" dirty="0"/>
              <a:t> </a:t>
            </a:r>
            <a:r>
              <a:rPr lang="da-DK" sz="953" dirty="0" err="1"/>
              <a:t>meets</a:t>
            </a:r>
            <a:r>
              <a:rPr lang="da-DK" sz="953" dirty="0"/>
              <a:t> the general </a:t>
            </a:r>
            <a:r>
              <a:rPr lang="da-DK" sz="953" dirty="0" err="1"/>
              <a:t>requirements</a:t>
            </a:r>
            <a:r>
              <a:rPr lang="da-DK" sz="953" dirty="0"/>
              <a:t> and </a:t>
            </a:r>
            <a:r>
              <a:rPr lang="da-DK" sz="953" dirty="0" err="1"/>
              <a:t>will</a:t>
            </a:r>
            <a:r>
              <a:rPr lang="da-DK" sz="953" dirty="0"/>
              <a:t> send </a:t>
            </a:r>
            <a:r>
              <a:rPr lang="da-DK" sz="953" dirty="0" err="1"/>
              <a:t>us</a:t>
            </a:r>
            <a:r>
              <a:rPr lang="da-DK" sz="953" dirty="0"/>
              <a:t> </a:t>
            </a:r>
            <a:r>
              <a:rPr lang="da-DK" sz="953" dirty="0" err="1"/>
              <a:t>their</a:t>
            </a:r>
            <a:r>
              <a:rPr lang="da-DK" sz="953" dirty="0"/>
              <a:t> </a:t>
            </a:r>
            <a:r>
              <a:rPr lang="da-DK" sz="953" dirty="0" err="1"/>
              <a:t>full</a:t>
            </a:r>
            <a:r>
              <a:rPr lang="da-DK" sz="953" dirty="0"/>
              <a:t> </a:t>
            </a:r>
            <a:r>
              <a:rPr lang="da-DK" sz="953" dirty="0" err="1"/>
              <a:t>table</a:t>
            </a:r>
            <a:r>
              <a:rPr lang="da-DK" sz="953" dirty="0"/>
              <a:t>.</a:t>
            </a:r>
          </a:p>
          <a:p>
            <a:pPr marL="194510" indent="-194510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</a:t>
            </a:r>
            <a:r>
              <a:rPr lang="da-DK" sz="953" dirty="0" err="1"/>
              <a:t>will</a:t>
            </a:r>
            <a:r>
              <a:rPr lang="da-DK" sz="953" dirty="0"/>
              <a:t> peer at all </a:t>
            </a:r>
            <a:r>
              <a:rPr lang="da-DK" sz="953" dirty="0" err="1"/>
              <a:t>mutual</a:t>
            </a:r>
            <a:r>
              <a:rPr lang="da-DK" sz="953" dirty="0"/>
              <a:t> </a:t>
            </a:r>
            <a:r>
              <a:rPr lang="da-DK" sz="953" dirty="0" err="1"/>
              <a:t>exchanges</a:t>
            </a:r>
            <a:r>
              <a:rPr lang="da-DK" sz="953" dirty="0"/>
              <a:t> </a:t>
            </a:r>
            <a:r>
              <a:rPr lang="da-DK" sz="953" dirty="0" err="1"/>
              <a:t>if</a:t>
            </a:r>
            <a:r>
              <a:rPr lang="da-DK" sz="953" dirty="0"/>
              <a:t> </a:t>
            </a:r>
            <a:r>
              <a:rPr lang="da-DK" sz="953" dirty="0" err="1"/>
              <a:t>requested</a:t>
            </a:r>
            <a:r>
              <a:rPr lang="da-DK" sz="953" dirty="0"/>
              <a:t>.</a:t>
            </a:r>
            <a:br>
              <a:rPr lang="da-DK" sz="953" dirty="0"/>
            </a:br>
            <a:endParaRPr lang="da-DK" sz="953" dirty="0"/>
          </a:p>
          <a:p>
            <a:r>
              <a:rPr lang="da-DK" dirty="0"/>
              <a:t>Multihop </a:t>
            </a:r>
            <a:r>
              <a:rPr lang="da-DK" dirty="0" err="1"/>
              <a:t>peering</a:t>
            </a:r>
            <a:r>
              <a:rPr lang="da-DK" dirty="0"/>
              <a:t>:</a:t>
            </a:r>
          </a:p>
          <a:p>
            <a:pPr marL="233412" indent="-233412">
              <a:buFont typeface="Arial" panose="020B0604020202020204" pitchFamily="34" charset="0"/>
              <a:buChar char="•"/>
            </a:pPr>
            <a:endParaRPr lang="da-DK" sz="953" dirty="0"/>
          </a:p>
          <a:p>
            <a:pPr marL="233412" indent="-233412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</a:t>
            </a:r>
            <a:r>
              <a:rPr lang="da-DK" sz="953" dirty="0" err="1"/>
              <a:t>will</a:t>
            </a:r>
            <a:r>
              <a:rPr lang="da-DK" sz="953" dirty="0"/>
              <a:t> accept multihop peers </a:t>
            </a:r>
            <a:r>
              <a:rPr lang="da-DK" sz="953" dirty="0" err="1"/>
              <a:t>who</a:t>
            </a:r>
            <a:r>
              <a:rPr lang="da-DK" sz="953" dirty="0"/>
              <a:t> </a:t>
            </a:r>
            <a:r>
              <a:rPr lang="da-DK" sz="953" dirty="0" err="1"/>
              <a:t>are</a:t>
            </a:r>
            <a:r>
              <a:rPr lang="da-DK" sz="953" dirty="0"/>
              <a:t> not on </a:t>
            </a:r>
            <a:r>
              <a:rPr lang="da-DK" sz="953" dirty="0" err="1"/>
              <a:t>any</a:t>
            </a:r>
            <a:r>
              <a:rPr lang="da-DK" sz="953" dirty="0"/>
              <a:t> </a:t>
            </a:r>
            <a:r>
              <a:rPr lang="da-DK" sz="953" dirty="0" err="1"/>
              <a:t>mutual</a:t>
            </a:r>
            <a:r>
              <a:rPr lang="da-DK" sz="953" dirty="0"/>
              <a:t> </a:t>
            </a:r>
            <a:r>
              <a:rPr lang="da-DK" sz="953" dirty="0" err="1"/>
              <a:t>IXPs</a:t>
            </a:r>
            <a:r>
              <a:rPr lang="da-DK" sz="953" dirty="0"/>
              <a:t>.</a:t>
            </a:r>
          </a:p>
          <a:p>
            <a:pPr marL="233412" indent="-233412">
              <a:buFont typeface="Arial" panose="020B0604020202020204" pitchFamily="34" charset="0"/>
              <a:buChar char="•"/>
            </a:pPr>
            <a:r>
              <a:rPr lang="da-DK" sz="953" dirty="0"/>
              <a:t>Peers must provide </a:t>
            </a:r>
            <a:r>
              <a:rPr lang="da-DK" sz="953" dirty="0" err="1"/>
              <a:t>their</a:t>
            </a:r>
            <a:r>
              <a:rPr lang="da-DK" sz="953" dirty="0"/>
              <a:t> </a:t>
            </a:r>
            <a:r>
              <a:rPr lang="da-DK" sz="953" dirty="0" err="1"/>
              <a:t>full</a:t>
            </a:r>
            <a:r>
              <a:rPr lang="da-DK" sz="953" dirty="0"/>
              <a:t> view of the Internet as </a:t>
            </a:r>
            <a:r>
              <a:rPr lang="da-DK" sz="953" dirty="0" err="1"/>
              <a:t>they</a:t>
            </a:r>
            <a:r>
              <a:rPr lang="da-DK" sz="953" dirty="0"/>
              <a:t> </a:t>
            </a:r>
            <a:r>
              <a:rPr lang="da-DK" sz="953" dirty="0" err="1"/>
              <a:t>see</a:t>
            </a:r>
            <a:r>
              <a:rPr lang="da-DK" sz="953" dirty="0"/>
              <a:t> it.</a:t>
            </a:r>
          </a:p>
          <a:p>
            <a:pPr marL="233412" indent="-233412">
              <a:buFont typeface="Arial" panose="020B0604020202020204" pitchFamily="34" charset="0"/>
              <a:buChar char="•"/>
            </a:pPr>
            <a:r>
              <a:rPr lang="da-DK" sz="953" dirty="0" err="1"/>
              <a:t>We</a:t>
            </a:r>
            <a:r>
              <a:rPr lang="da-DK" sz="953" dirty="0"/>
              <a:t> accept </a:t>
            </a:r>
            <a:r>
              <a:rPr lang="da-DK" sz="953" dirty="0" err="1"/>
              <a:t>two</a:t>
            </a:r>
            <a:r>
              <a:rPr lang="da-DK" sz="953" dirty="0"/>
              <a:t> sessions for </a:t>
            </a:r>
            <a:r>
              <a:rPr lang="da-DK" sz="953" dirty="0" err="1"/>
              <a:t>redundancy</a:t>
            </a:r>
            <a:r>
              <a:rPr lang="da-DK" sz="953" dirty="0"/>
              <a:t>; more </a:t>
            </a:r>
            <a:r>
              <a:rPr lang="da-DK" sz="953" dirty="0" err="1"/>
              <a:t>than</a:t>
            </a:r>
            <a:r>
              <a:rPr lang="da-DK" sz="953" dirty="0"/>
              <a:t> </a:t>
            </a:r>
            <a:r>
              <a:rPr lang="da-DK" sz="953" dirty="0" err="1"/>
              <a:t>two</a:t>
            </a:r>
            <a:r>
              <a:rPr lang="da-DK" sz="953" dirty="0"/>
              <a:t> sessions </a:t>
            </a:r>
            <a:r>
              <a:rPr lang="da-DK" sz="953" dirty="0" err="1"/>
              <a:t>can</a:t>
            </a:r>
            <a:r>
              <a:rPr lang="da-DK" sz="953" dirty="0"/>
              <a:t> </a:t>
            </a:r>
            <a:r>
              <a:rPr lang="da-DK" sz="953" dirty="0" err="1"/>
              <a:t>be</a:t>
            </a:r>
            <a:r>
              <a:rPr lang="da-DK" sz="953" dirty="0"/>
              <a:t> set up </a:t>
            </a:r>
            <a:r>
              <a:rPr lang="da-DK" sz="953" dirty="0" err="1"/>
              <a:t>if</a:t>
            </a:r>
            <a:r>
              <a:rPr lang="da-DK" sz="953" dirty="0"/>
              <a:t> the feeds </a:t>
            </a:r>
            <a:r>
              <a:rPr lang="da-DK" sz="953" dirty="0" err="1"/>
              <a:t>are</a:t>
            </a:r>
            <a:r>
              <a:rPr lang="da-DK" sz="953" dirty="0"/>
              <a:t> </a:t>
            </a:r>
            <a:r>
              <a:rPr lang="da-DK" sz="953" dirty="0" err="1"/>
              <a:t>sufficiently</a:t>
            </a:r>
            <a:r>
              <a:rPr lang="da-DK" sz="953" dirty="0"/>
              <a:t> </a:t>
            </a:r>
            <a:r>
              <a:rPr lang="da-DK" sz="953" dirty="0" err="1"/>
              <a:t>different</a:t>
            </a:r>
            <a:r>
              <a:rPr lang="da-DK" sz="953" dirty="0"/>
              <a:t>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44963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40D3F3-BD25-C59F-1C64-5C84178A8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a Selective Peering policy?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3FC4E0E-44C0-8C6E-44F3-0FEB9AA37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/>
              <a:t>Balancing operational overhead, scale and information from the data</a:t>
            </a:r>
          </a:p>
          <a:p>
            <a:r>
              <a:rPr lang="en-GB" sz="2000" dirty="0"/>
              <a:t>Hobby Networks</a:t>
            </a:r>
          </a:p>
          <a:p>
            <a:r>
              <a:rPr lang="en-GB" sz="2000" dirty="0"/>
              <a:t>Full View of the Internet</a:t>
            </a:r>
          </a:p>
          <a:p>
            <a:r>
              <a:rPr lang="en-GB" sz="2000" dirty="0"/>
              <a:t>What makes a peering interesting?</a:t>
            </a:r>
          </a:p>
          <a:p>
            <a:pPr lvl="1"/>
            <a:r>
              <a:rPr lang="en-GB" sz="1600" dirty="0"/>
              <a:t>Networks in regions where we have limited visibility</a:t>
            </a:r>
          </a:p>
          <a:p>
            <a:pPr lvl="1"/>
            <a:r>
              <a:rPr lang="en-GB" sz="1600" dirty="0"/>
              <a:t>Networks demonstrating new interconnection patterns</a:t>
            </a:r>
          </a:p>
          <a:p>
            <a:pPr lvl="1"/>
            <a:r>
              <a:rPr lang="en-GB" sz="1600" dirty="0"/>
              <a:t>Networks using innovative routing practices</a:t>
            </a:r>
          </a:p>
          <a:p>
            <a:pPr lvl="1"/>
            <a:r>
              <a:rPr lang="en-GB" sz="1600" dirty="0"/>
              <a:t>Networks that help us understand emerging market dynamics</a:t>
            </a:r>
          </a:p>
          <a:p>
            <a:pPr lvl="1"/>
            <a:r>
              <a:rPr lang="en-GB" sz="1600" dirty="0"/>
              <a:t>Or maybe something we haven’t thought about yet</a:t>
            </a:r>
          </a:p>
        </p:txBody>
      </p:sp>
    </p:spTree>
    <p:extLst>
      <p:ext uri="{BB962C8B-B14F-4D97-AF65-F5344CB8AC3E}">
        <p14:creationId xmlns:p14="http://schemas.microsoft.com/office/powerpoint/2010/main" val="39777618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A39D4BC-6A4D-128C-1C6D-EAEA80E2DC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7210A6-6CB3-62CC-754F-C5C0AE1F9B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potential hosts of collectors</a:t>
            </a:r>
          </a:p>
        </p:txBody>
      </p:sp>
    </p:spTree>
    <p:extLst>
      <p:ext uri="{BB962C8B-B14F-4D97-AF65-F5344CB8AC3E}">
        <p14:creationId xmlns:p14="http://schemas.microsoft.com/office/powerpoint/2010/main" val="13695087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4A940-97F8-3603-C84B-BB0CE21D1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Hosting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F55AF-6922-7D91-7181-1D8C193400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RouteViews is interested in new locations</a:t>
            </a:r>
          </a:p>
          <a:p>
            <a:pPr lvl="1"/>
            <a:r>
              <a:rPr lang="en-GB" dirty="0"/>
              <a:t>Especially in regions or economies we have no collector</a:t>
            </a:r>
          </a:p>
          <a:p>
            <a:pPr lvl="1"/>
            <a:r>
              <a:rPr lang="en-GB" dirty="0"/>
              <a:t>Where there are IXPs with large numbers of peers (&gt;100)</a:t>
            </a:r>
          </a:p>
          <a:p>
            <a:r>
              <a:rPr lang="en-GB" dirty="0"/>
              <a:t>Hosting a RouteViews collector</a:t>
            </a:r>
          </a:p>
          <a:p>
            <a:pPr lvl="1"/>
            <a:r>
              <a:rPr lang="en-GB" dirty="0"/>
              <a:t>Hosts can be IXPs themselves</a:t>
            </a:r>
          </a:p>
          <a:p>
            <a:pPr lvl="1"/>
            <a:r>
              <a:rPr lang="en-GB" dirty="0"/>
              <a:t>Hosts can be members of IXPs</a:t>
            </a:r>
          </a:p>
          <a:p>
            <a:pPr lvl="1"/>
            <a:r>
              <a:rPr lang="en-GB" dirty="0"/>
              <a:t>Hosts sponsor the IXP port and the (~10Mbps) transit required</a:t>
            </a:r>
          </a:p>
          <a:p>
            <a:pPr lvl="1"/>
            <a:r>
              <a:rPr lang="en-GB" dirty="0"/>
              <a:t>Hosts sponsor the VM needed for the collector</a:t>
            </a:r>
          </a:p>
          <a:p>
            <a:pPr lvl="2"/>
            <a:r>
              <a:rPr lang="en-GB" dirty="0"/>
              <a:t>Physical hardware is less preferred due to being harder to manage</a:t>
            </a:r>
          </a:p>
          <a:p>
            <a:pPr lvl="2"/>
            <a:r>
              <a:rPr lang="en-GB" dirty="0"/>
              <a:t>VMs sometimes may not be possible due to operational requirements</a:t>
            </a:r>
          </a:p>
        </p:txBody>
      </p:sp>
    </p:spTree>
    <p:extLst>
      <p:ext uri="{BB962C8B-B14F-4D97-AF65-F5344CB8AC3E}">
        <p14:creationId xmlns:p14="http://schemas.microsoft.com/office/powerpoint/2010/main" val="2343265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BE57EA-E80A-0E34-C551-ED9EAF75A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/>
              <a:t>Collector Specifications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5721CF-9231-7E61-F5A9-53E89767F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sz="1800"/>
              <a:t>Virtual Machine:</a:t>
            </a:r>
          </a:p>
          <a:p>
            <a:pPr lvl="1"/>
            <a:r>
              <a:rPr lang="en-AU" sz="1400"/>
              <a:t>16GB RAM min (prefer 32GB) </a:t>
            </a:r>
          </a:p>
          <a:p>
            <a:pPr lvl="1"/>
            <a:r>
              <a:rPr lang="en-AU" sz="1400"/>
              <a:t>100GB disk </a:t>
            </a:r>
          </a:p>
          <a:p>
            <a:pPr lvl="1"/>
            <a:r>
              <a:rPr lang="en-AU" sz="1400"/>
              <a:t>4 vCPUs </a:t>
            </a:r>
          </a:p>
          <a:p>
            <a:pPr lvl="1"/>
            <a:r>
              <a:rPr lang="en-AU" sz="1400"/>
              <a:t>1 transit interface (management and public CLI access, low traffic)</a:t>
            </a:r>
          </a:p>
          <a:p>
            <a:pPr lvl="1"/>
            <a:r>
              <a:rPr lang="en-AU" sz="1400"/>
              <a:t>1 peering interface on the IX</a:t>
            </a:r>
          </a:p>
          <a:p>
            <a:r>
              <a:rPr lang="en-AU" sz="1800"/>
              <a:t>Physical Hardware:</a:t>
            </a:r>
          </a:p>
          <a:p>
            <a:pPr lvl="1"/>
            <a:r>
              <a:rPr lang="en-AU" sz="1400"/>
              <a:t>32GB – 64GB RAM</a:t>
            </a:r>
          </a:p>
          <a:p>
            <a:pPr lvl="1"/>
            <a:r>
              <a:rPr lang="en-AU" sz="1400"/>
              <a:t>400GB – 1TB SSD</a:t>
            </a:r>
          </a:p>
          <a:p>
            <a:pPr lvl="1"/>
            <a:r>
              <a:rPr lang="en-AU" sz="1400"/>
              <a:t>4+ CPUs</a:t>
            </a:r>
          </a:p>
          <a:p>
            <a:pPr lvl="1"/>
            <a:r>
              <a:rPr lang="en-AU" sz="1400"/>
              <a:t>Ethernet port for transit interface (1Gbps is enough)</a:t>
            </a:r>
          </a:p>
          <a:p>
            <a:pPr lvl="1"/>
            <a:r>
              <a:rPr lang="en-AU" sz="1400"/>
              <a:t>Ethernet port for IX peering (10Gbps is the standard now)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1816088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2430A7-A006-45BA-CABB-39BDF1BC0B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Collector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E5825C-03C5-4A23-160F-399B44F963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Ubuntu 24.04 is RouteViews standard OS</a:t>
            </a:r>
          </a:p>
          <a:p>
            <a:pPr lvl="1"/>
            <a:r>
              <a:rPr lang="en-GB" dirty="0"/>
              <a:t>We require a minimal Ubuntu Server install</a:t>
            </a:r>
          </a:p>
          <a:p>
            <a:pPr lvl="1"/>
            <a:r>
              <a:rPr lang="en-GB" dirty="0"/>
              <a:t>Our deployment scripts do the rest</a:t>
            </a:r>
          </a:p>
          <a:p>
            <a:endParaRPr lang="en-GB" dirty="0"/>
          </a:p>
          <a:p>
            <a:r>
              <a:rPr lang="en-GB" dirty="0"/>
              <a:t>Routing daemon we install is FRR</a:t>
            </a:r>
          </a:p>
          <a:p>
            <a:pPr lvl="1"/>
            <a:r>
              <a:rPr lang="en-GB" dirty="0"/>
              <a:t>MRT</a:t>
            </a:r>
            <a:r>
              <a:rPr lang="en-GB" baseline="30000" dirty="0"/>
              <a:t>1</a:t>
            </a:r>
            <a:r>
              <a:rPr lang="en-GB" dirty="0"/>
              <a:t> used for BGP RIBs (archived every 2 hours) and BGP updates (archived every 15 minutes)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BD63EB-31BC-993B-C708-1C2D0A278E66}"/>
              </a:ext>
            </a:extLst>
          </p:cNvPr>
          <p:cNvSpPr txBox="1"/>
          <p:nvPr/>
        </p:nvSpPr>
        <p:spPr>
          <a:xfrm>
            <a:off x="1143000" y="4092773"/>
            <a:ext cx="50193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baseline="30000"/>
              <a:t>1 </a:t>
            </a:r>
            <a:r>
              <a:rPr lang="en-GB" sz="1100"/>
              <a:t>Multi-Threaded Routing Toolkit: </a:t>
            </a:r>
            <a:r>
              <a:rPr lang="en-GB" sz="1100">
                <a:hlinkClick r:id="rId2"/>
              </a:rPr>
              <a:t>https://datatracker.ietf.org/doc/html/rfc6396</a:t>
            </a:r>
            <a:endParaRPr lang="en-GB" sz="1100"/>
          </a:p>
        </p:txBody>
      </p:sp>
    </p:spTree>
    <p:extLst>
      <p:ext uri="{BB962C8B-B14F-4D97-AF65-F5344CB8AC3E}">
        <p14:creationId xmlns:p14="http://schemas.microsoft.com/office/powerpoint/2010/main" val="7305148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D4504-2665-4DF1-FC47-6BF5CE76D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Collector Host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B78F1-D979-F017-0474-4C9C91549D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Acknowledged on RouteViews website as a sponsor</a:t>
            </a:r>
          </a:p>
          <a:p>
            <a:r>
              <a:rPr lang="en-GB" dirty="0"/>
              <a:t>Contact details kept up to date with RouteViews team</a:t>
            </a:r>
          </a:p>
          <a:p>
            <a:pPr lvl="1"/>
            <a:r>
              <a:rPr lang="en-GB" dirty="0"/>
              <a:t>An up-to-date </a:t>
            </a:r>
            <a:r>
              <a:rPr lang="en-GB" dirty="0" err="1"/>
              <a:t>PeeringDB</a:t>
            </a:r>
            <a:r>
              <a:rPr lang="en-GB" dirty="0"/>
              <a:t> entry helps 😀</a:t>
            </a:r>
          </a:p>
        </p:txBody>
      </p:sp>
    </p:spTree>
    <p:extLst>
      <p:ext uri="{BB962C8B-B14F-4D97-AF65-F5344CB8AC3E}">
        <p14:creationId xmlns:p14="http://schemas.microsoft.com/office/powerpoint/2010/main" val="23837437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9E72FF-6FD3-6DFA-CDE0-DBED1373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689C22F-5E1A-C8C2-2707-4DDB19FB6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SUPPORTING </a:t>
            </a:r>
            <a:r>
              <a:rPr lang="en-GB" dirty="0" err="1"/>
              <a:t>routeviews</a:t>
            </a: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A73944-591B-1E60-5662-286E863EC7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How you can help</a:t>
            </a:r>
          </a:p>
        </p:txBody>
      </p:sp>
    </p:spTree>
    <p:extLst>
      <p:ext uri="{BB962C8B-B14F-4D97-AF65-F5344CB8AC3E}">
        <p14:creationId xmlns:p14="http://schemas.microsoft.com/office/powerpoint/2010/main" val="16951808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7B1FAF-33F9-CC70-86EF-15FC0C5DF4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877AC-3B70-16E5-C7B8-2C7EED001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Supporting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1276A-0005-9E12-5064-F1F22CFB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The project was started in 1995 because network operators wished to see what their BGP announcements looked like from an external viewpoint</a:t>
            </a:r>
          </a:p>
          <a:p>
            <a:pPr lvl="1"/>
            <a:r>
              <a:rPr lang="en-GB" dirty="0"/>
              <a:t>Thousands of network operators &amp; researchers all around the world now rely on RouteViews</a:t>
            </a:r>
          </a:p>
          <a:p>
            <a:pPr lvl="1"/>
            <a:r>
              <a:rPr lang="en-GB" dirty="0"/>
              <a:t>Many everyday tools we all rely on use RouteViews data</a:t>
            </a:r>
          </a:p>
          <a:p>
            <a:pPr lvl="1"/>
            <a:r>
              <a:rPr lang="en-GB" dirty="0"/>
              <a:t>Many commercial products and services rely on RouteViews data</a:t>
            </a:r>
          </a:p>
        </p:txBody>
      </p:sp>
    </p:spTree>
    <p:extLst>
      <p:ext uri="{BB962C8B-B14F-4D97-AF65-F5344CB8AC3E}">
        <p14:creationId xmlns:p14="http://schemas.microsoft.com/office/powerpoint/2010/main" val="36666231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4D785E-189D-5182-1FB1-2D3F0F648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B0837-5E9A-1C57-8194-D1ED69F3B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Supporting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DA0263-D5D5-B5CD-9518-5CD223BA49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Please consider supporting RouteViews:</a:t>
            </a:r>
          </a:p>
          <a:p>
            <a:r>
              <a:rPr lang="en-GB" dirty="0"/>
              <a:t>By peering with one of our collectors</a:t>
            </a:r>
          </a:p>
          <a:p>
            <a:r>
              <a:rPr lang="en-GB" dirty="0"/>
              <a:t>By publicly acknowledging the value of the information we have collected</a:t>
            </a:r>
          </a:p>
          <a:p>
            <a:pPr lvl="1"/>
            <a:r>
              <a:rPr lang="en-GB" dirty="0"/>
              <a:t>For citations, our DOI is </a:t>
            </a:r>
            <a:r>
              <a:rPr lang="en-AU" sz="1800" i="1" dirty="0">
                <a:effectLst/>
              </a:rPr>
              <a:t>10.7264/1y7v-2d90</a:t>
            </a:r>
            <a:endParaRPr lang="en-GB" i="1" dirty="0"/>
          </a:p>
          <a:p>
            <a:r>
              <a:rPr lang="en-GB" dirty="0"/>
              <a:t>If your product or service is commercially successful, we look forward to receiving your support to keep your product or service that way!</a:t>
            </a:r>
          </a:p>
          <a:p>
            <a:r>
              <a:rPr lang="en-GB" dirty="0"/>
              <a:t>In any other way that helps keep this community service going</a:t>
            </a:r>
          </a:p>
        </p:txBody>
      </p:sp>
    </p:spTree>
    <p:extLst>
      <p:ext uri="{BB962C8B-B14F-4D97-AF65-F5344CB8AC3E}">
        <p14:creationId xmlns:p14="http://schemas.microsoft.com/office/powerpoint/2010/main" val="2929337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err="1"/>
              <a:t>RouteViews</a:t>
            </a:r>
            <a:r>
              <a:rPr lang="en-AU"/>
              <a:t> Team Members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495591"/>
              </p:ext>
            </p:extLst>
          </p:nvPr>
        </p:nvGraphicFramePr>
        <p:xfrm>
          <a:off x="1601199" y="1047750"/>
          <a:ext cx="2225788" cy="3314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AU" sz="160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Hans Kuhn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80646104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Nina Bargisen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208301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Owen Conway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318573807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Philip Smith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979088531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Philip </a:t>
                      </a:r>
                      <a:r>
                        <a:rPr lang="en-AU" sz="1400" dirty="0" err="1"/>
                        <a:t>Paeps</a:t>
                      </a:r>
                      <a:endParaRPr lang="en-AU" sz="1400" dirty="0"/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120706715"/>
                  </a:ext>
                </a:extLst>
              </a:tr>
              <a:tr h="297180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/>
                        <a:t>Anton Berezin</a:t>
                      </a:r>
                    </a:p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AU" sz="1400" dirty="0"/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06203088"/>
                  </a:ext>
                </a:extLst>
              </a:tr>
            </a:tbl>
          </a:graphicData>
        </a:graphic>
      </p:graphicFrame>
      <p:pic>
        <p:nvPicPr>
          <p:cNvPr id="9" name="Picture 8" descr="A person wearing glasses and a blue shirt&#10;&#10;Description automatically generated">
            <a:extLst>
              <a:ext uri="{FF2B5EF4-FFF2-40B4-BE49-F238E27FC236}">
                <a16:creationId xmlns:a16="http://schemas.microsoft.com/office/drawing/2014/main" id="{E0CCB46F-E673-077A-26D0-8F98E9894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828" y="917879"/>
            <a:ext cx="1123950" cy="1123950"/>
          </a:xfrm>
          <a:prstGeom prst="rect">
            <a:avLst/>
          </a:prstGeom>
        </p:spPr>
      </p:pic>
      <p:pic>
        <p:nvPicPr>
          <p:cNvPr id="12" name="Picture 11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780D76F9-0786-75D9-4186-A0231CB65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1164267"/>
            <a:ext cx="1136652" cy="1136652"/>
          </a:xfrm>
          <a:prstGeom prst="rect">
            <a:avLst/>
          </a:prstGeom>
        </p:spPr>
      </p:pic>
      <p:pic>
        <p:nvPicPr>
          <p:cNvPr id="16" name="Picture 15" descr="A person with a beard and glasses&#10;&#10;Description automatically generated">
            <a:extLst>
              <a:ext uri="{FF2B5EF4-FFF2-40B4-BE49-F238E27FC236}">
                <a16:creationId xmlns:a16="http://schemas.microsoft.com/office/drawing/2014/main" id="{AA1AC95F-6061-B155-9F86-EDE75031B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2155778"/>
            <a:ext cx="1123950" cy="970874"/>
          </a:xfrm>
          <a:prstGeom prst="rect">
            <a:avLst/>
          </a:prstGeom>
        </p:spPr>
      </p:pic>
      <p:pic>
        <p:nvPicPr>
          <p:cNvPr id="7" name="Picture 6" descr="A person smiling for a picture&#10;&#10;AI-generated content may be incorrect.">
            <a:extLst>
              <a:ext uri="{FF2B5EF4-FFF2-40B4-BE49-F238E27FC236}">
                <a16:creationId xmlns:a16="http://schemas.microsoft.com/office/drawing/2014/main" id="{92C06C35-6CB5-0215-BE08-47488FB9D7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15" y="2419350"/>
            <a:ext cx="1136652" cy="1136652"/>
          </a:xfrm>
          <a:prstGeom prst="rect">
            <a:avLst/>
          </a:prstGeom>
        </p:spPr>
      </p:pic>
      <p:pic>
        <p:nvPicPr>
          <p:cNvPr id="8" name="Billede 9" descr="Et billede, der indeholder Ansigt, person, smil, tøj&#10;&#10;Indhold genereret af kunstig intelligens kan være forkert.">
            <a:extLst>
              <a:ext uri="{FF2B5EF4-FFF2-40B4-BE49-F238E27FC236}">
                <a16:creationId xmlns:a16="http://schemas.microsoft.com/office/drawing/2014/main" id="{3BB5C8F8-9C85-42AA-7F4D-730CC82AA8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39" y="3209629"/>
            <a:ext cx="968861" cy="968861"/>
          </a:xfrm>
          <a:prstGeom prst="rect">
            <a:avLst/>
          </a:prstGeom>
        </p:spPr>
      </p:pic>
      <p:pic>
        <p:nvPicPr>
          <p:cNvPr id="10" name="Grafik 11">
            <a:extLst>
              <a:ext uri="{FF2B5EF4-FFF2-40B4-BE49-F238E27FC236}">
                <a16:creationId xmlns:a16="http://schemas.microsoft.com/office/drawing/2014/main" id="{5A70BDE2-7BE0-A008-16B7-AFF129D603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14952" y="3674095"/>
            <a:ext cx="927525" cy="92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04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DA6E24F-7953-CEC5-3064-05A0276722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4"/>
          <a:stretch/>
        </p:blipFill>
        <p:spPr>
          <a:xfrm>
            <a:off x="2517709" y="0"/>
            <a:ext cx="6513550" cy="5127100"/>
          </a:xfrm>
          <a:prstGeom prst="rect">
            <a:avLst/>
          </a:prstGeom>
        </p:spPr>
      </p:pic>
      <p:sp>
        <p:nvSpPr>
          <p:cNvPr id="387" name="Google Shape;387;g22de6155fc6_0_1"/>
          <p:cNvSpPr txBox="1">
            <a:spLocks noGrp="1"/>
          </p:cNvSpPr>
          <p:nvPr>
            <p:ph type="title"/>
          </p:nvPr>
        </p:nvSpPr>
        <p:spPr>
          <a:xfrm>
            <a:off x="69071" y="882368"/>
            <a:ext cx="2434424" cy="85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1900" dirty="0"/>
              <a:t>RouteViews Collector Map</a:t>
            </a:r>
            <a:endParaRPr sz="1800" dirty="0"/>
          </a:p>
        </p:txBody>
      </p:sp>
      <p:sp>
        <p:nvSpPr>
          <p:cNvPr id="389" name="Google Shape;389;g22de6155fc6_0_1"/>
          <p:cNvSpPr txBox="1"/>
          <p:nvPr/>
        </p:nvSpPr>
        <p:spPr>
          <a:xfrm>
            <a:off x="0" y="2876550"/>
            <a:ext cx="3800723" cy="400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https://</a:t>
            </a:r>
            <a:r>
              <a:rPr lang="en-US" sz="1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www.routeviews.org</a:t>
            </a: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</a:t>
            </a:r>
            <a:r>
              <a:rPr lang="en-US" sz="1400" u="sng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routeviews</a:t>
            </a:r>
            <a:r>
              <a:rPr lang="en-US" sz="14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/map/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2649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86403-7824-7167-E580-019618D77B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 you!</a:t>
            </a:r>
          </a:p>
        </p:txBody>
      </p:sp>
      <p:pic>
        <p:nvPicPr>
          <p:cNvPr id="3" name="Picture 2" descr="A red blue and white sign&#10;&#10;Description automatically generated">
            <a:extLst>
              <a:ext uri="{FF2B5EF4-FFF2-40B4-BE49-F238E27FC236}">
                <a16:creationId xmlns:a16="http://schemas.microsoft.com/office/drawing/2014/main" id="{F6B2176B-FB7F-3C55-BBEB-86E984368F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541" y="1809750"/>
            <a:ext cx="2084917" cy="219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791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E8097-9499-917E-AE53-E817C21DCF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What is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477F2A-C220-3FC6-02CC-FE911E94F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pPr lvl="0"/>
            <a:r>
              <a:rPr lang="en-US" sz="2000" dirty="0"/>
              <a:t>A tool that allows Internet network operators to look at the BGP table from different backbones and locations around the world to troubleshoot and to assess:</a:t>
            </a:r>
          </a:p>
          <a:p>
            <a:pPr lvl="1"/>
            <a:r>
              <a:rPr lang="en-US" sz="1600" dirty="0"/>
              <a:t>Reachability, hijacks, bugs, peer visibility, mass withdrawals, RPKI status,…</a:t>
            </a:r>
          </a:p>
          <a:p>
            <a:r>
              <a:rPr lang="en-US" sz="2000" dirty="0"/>
              <a:t>Operators who find it a valuable tool also peer to contribute to the value</a:t>
            </a:r>
          </a:p>
          <a:p>
            <a:pPr lvl="0"/>
            <a:r>
              <a:rPr lang="en-US" sz="2000" dirty="0"/>
              <a:t>RouteViews operates collectors strategically positioned at IXPs around the world. </a:t>
            </a:r>
          </a:p>
          <a:p>
            <a:pPr lvl="1"/>
            <a:r>
              <a:rPr lang="en-US" sz="1600" dirty="0"/>
              <a:t>It also hosts a few multi-hop collectors at UO for those operators who are not present at IXPs. </a:t>
            </a:r>
          </a:p>
        </p:txBody>
      </p:sp>
    </p:spTree>
    <p:extLst>
      <p:ext uri="{BB962C8B-B14F-4D97-AF65-F5344CB8AC3E}">
        <p14:creationId xmlns:p14="http://schemas.microsoft.com/office/powerpoint/2010/main" val="3543177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FEABB-35C6-D59D-7E4A-937D8B921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708422"/>
          </a:xfrm>
        </p:spPr>
        <p:txBody>
          <a:bodyPr/>
          <a:lstStyle/>
          <a:p>
            <a:r>
              <a:rPr lang="en-GB" dirty="0"/>
              <a:t>What is RouteViews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558D31-8A7C-9306-66D4-414137700F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28700"/>
            <a:ext cx="8229600" cy="3371850"/>
          </a:xfrm>
        </p:spPr>
        <p:txBody>
          <a:bodyPr/>
          <a:lstStyle/>
          <a:p>
            <a:r>
              <a:rPr lang="en-GB" dirty="0"/>
              <a:t>Many free and commercial tools used by network engineers every day include data from RouteViews</a:t>
            </a:r>
          </a:p>
          <a:p>
            <a:pPr lvl="1"/>
            <a:r>
              <a:rPr lang="en-GB" dirty="0"/>
              <a:t>CAIDA ASRANK</a:t>
            </a:r>
          </a:p>
          <a:p>
            <a:pPr lvl="1"/>
            <a:r>
              <a:rPr lang="en-GB" dirty="0"/>
              <a:t>CAIDA BGP Reader</a:t>
            </a:r>
          </a:p>
          <a:p>
            <a:pPr lvl="1"/>
            <a:r>
              <a:rPr lang="en-GB" dirty="0"/>
              <a:t>HE BGP Tools</a:t>
            </a:r>
          </a:p>
          <a:p>
            <a:pPr lvl="1"/>
            <a:r>
              <a:rPr lang="en-GB" dirty="0" err="1"/>
              <a:t>Kentik</a:t>
            </a:r>
            <a:r>
              <a:rPr lang="en-GB" dirty="0"/>
              <a:t> Market Intelligence</a:t>
            </a:r>
          </a:p>
          <a:p>
            <a:pPr lvl="1"/>
            <a:r>
              <a:rPr lang="en-GB" dirty="0" err="1"/>
              <a:t>Kentik</a:t>
            </a:r>
            <a:r>
              <a:rPr lang="en-GB" dirty="0"/>
              <a:t> BGP monitoring</a:t>
            </a:r>
          </a:p>
          <a:p>
            <a:pPr lvl="1"/>
            <a:r>
              <a:rPr lang="en-GB" dirty="0"/>
              <a:t>Catchpoint</a:t>
            </a:r>
          </a:p>
          <a:p>
            <a:pPr lvl="1"/>
            <a:r>
              <a:rPr lang="en-GB" dirty="0" err="1"/>
              <a:t>BGPMon</a:t>
            </a:r>
            <a:endParaRPr lang="en-GB" dirty="0"/>
          </a:p>
          <a:p>
            <a:pPr lvl="1"/>
            <a:r>
              <a:rPr lang="en-GB" dirty="0"/>
              <a:t>And many more</a:t>
            </a:r>
          </a:p>
        </p:txBody>
      </p:sp>
    </p:spTree>
    <p:extLst>
      <p:ext uri="{BB962C8B-B14F-4D97-AF65-F5344CB8AC3E}">
        <p14:creationId xmlns:p14="http://schemas.microsoft.com/office/powerpoint/2010/main" val="3190775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6F582B-0DC2-B98E-569D-46FE7A750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248DC63-A6B8-8A0D-9D56-FB4268E7362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6907">
              <a:spcBef>
                <a:spcPts val="68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14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6077178C-84AC-803E-EB89-AB9EDA00C2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1028700"/>
            <a:ext cx="7239000" cy="3371850"/>
          </a:xfrm>
        </p:spPr>
        <p:txBody>
          <a:bodyPr/>
          <a:lstStyle/>
          <a:p>
            <a:pPr marL="0" indent="0">
              <a:buNone/>
            </a:pPr>
            <a:endParaRPr lang="da-DK" sz="953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endParaRPr lang="da-DK" sz="953" dirty="0">
              <a:solidFill>
                <a:srgbClr val="000000"/>
              </a:solidFill>
              <a:latin typeface="Menlo" panose="020B0609030804020204" pitchFamily="49" charset="0"/>
            </a:endParaRP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route-views3.routeviews.org#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sh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ip bg 220.239.64.0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BGP routing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table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entry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for 220.239.64.0/20, version 10370995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Paths: (1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available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best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#1,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table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default)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Not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advertised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to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any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peer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38001 7473 4804 4804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202.150.221.33 from 202.150.221.33 (10.11.33.29)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Origin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IGP, valid,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external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best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(First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path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received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),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rpki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validation-state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invalid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Community: 38001:100 38001:3003 38001:8003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Last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update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Sun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Nov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10 14:28:09 2024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route-views3.routeviews.org# </a:t>
            </a:r>
          </a:p>
          <a:p>
            <a:endParaRPr lang="da-DK" sz="953" dirty="0"/>
          </a:p>
          <a:p>
            <a:endParaRPr lang="da-DK" sz="953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1BE3C9AB-A53A-CA12-C330-5771E47AA82A}"/>
              </a:ext>
            </a:extLst>
          </p:cNvPr>
          <p:cNvSpPr txBox="1"/>
          <p:nvPr/>
        </p:nvSpPr>
        <p:spPr>
          <a:xfrm>
            <a:off x="6776358" y="3704183"/>
            <a:ext cx="829876" cy="17108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4205" rIns="0" bIns="0" rtlCol="0">
            <a:spAutoFit/>
          </a:bodyPr>
          <a:lstStyle/>
          <a:p>
            <a:pPr marL="70024">
              <a:spcBef>
                <a:spcPts val="191"/>
              </a:spcBef>
            </a:pPr>
            <a:r>
              <a:rPr lang="da-DK" sz="953" dirty="0">
                <a:solidFill>
                  <a:srgbClr val="FFFFFF"/>
                </a:solidFill>
                <a:latin typeface="Arial Black"/>
                <a:cs typeface="Arial Black"/>
              </a:rPr>
              <a:t>RPKI </a:t>
            </a:r>
            <a:r>
              <a:rPr lang="da-DK" sz="953" dirty="0" err="1">
                <a:solidFill>
                  <a:srgbClr val="FFFFFF"/>
                </a:solidFill>
                <a:latin typeface="Arial Black"/>
                <a:cs typeface="Arial Black"/>
              </a:rPr>
              <a:t>state</a:t>
            </a:r>
            <a:endParaRPr sz="953" dirty="0">
              <a:latin typeface="Arial Black"/>
              <a:cs typeface="Arial Black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CB25B55E-6445-DA22-5DC1-DDBC6B38E11F}"/>
              </a:ext>
            </a:extLst>
          </p:cNvPr>
          <p:cNvCxnSpPr>
            <a:cxnSpLocks/>
          </p:cNvCxnSpPr>
          <p:nvPr/>
        </p:nvCxnSpPr>
        <p:spPr>
          <a:xfrm flipV="1">
            <a:off x="7191296" y="2571750"/>
            <a:ext cx="733504" cy="1103676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bject 6">
            <a:extLst>
              <a:ext uri="{FF2B5EF4-FFF2-40B4-BE49-F238E27FC236}">
                <a16:creationId xmlns:a16="http://schemas.microsoft.com/office/drawing/2014/main" id="{7F969342-D2AA-7964-65AA-6A76F7040991}"/>
              </a:ext>
            </a:extLst>
          </p:cNvPr>
          <p:cNvSpPr txBox="1"/>
          <p:nvPr/>
        </p:nvSpPr>
        <p:spPr>
          <a:xfrm>
            <a:off x="1699655" y="900295"/>
            <a:ext cx="829876" cy="17108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4205" rIns="0" bIns="0" rtlCol="0">
            <a:spAutoFit/>
          </a:bodyPr>
          <a:lstStyle/>
          <a:p>
            <a:pPr marL="70024">
              <a:spcBef>
                <a:spcPts val="191"/>
              </a:spcBef>
            </a:pPr>
            <a:r>
              <a:rPr lang="da-DK" sz="953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953" dirty="0">
              <a:latin typeface="Arial Black"/>
              <a:cs typeface="Arial Black"/>
            </a:endParaRPr>
          </a:p>
        </p:txBody>
      </p:sp>
      <p:cxnSp>
        <p:nvCxnSpPr>
          <p:cNvPr id="13" name="Lige pilforbindelse 12">
            <a:extLst>
              <a:ext uri="{FF2B5EF4-FFF2-40B4-BE49-F238E27FC236}">
                <a16:creationId xmlns:a16="http://schemas.microsoft.com/office/drawing/2014/main" id="{390E298B-2C21-BADC-AB5E-5B269A3FAD7B}"/>
              </a:ext>
            </a:extLst>
          </p:cNvPr>
          <p:cNvCxnSpPr>
            <a:cxnSpLocks/>
          </p:cNvCxnSpPr>
          <p:nvPr/>
        </p:nvCxnSpPr>
        <p:spPr>
          <a:xfrm>
            <a:off x="2114594" y="1093863"/>
            <a:ext cx="171406" cy="1020687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78062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41AC7-7D88-6AC9-A71B-373B815F11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DE14E449-BBD1-D79F-7785-6940B1376AB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645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896907">
              <a:spcBef>
                <a:spcPts val="68"/>
              </a:spcBef>
            </a:pPr>
            <a:r>
              <a:rPr lang="da-DK" dirty="0"/>
              <a:t>Make </a:t>
            </a:r>
            <a:r>
              <a:rPr lang="da-DK" dirty="0" err="1"/>
              <a:t>life</a:t>
            </a:r>
            <a:r>
              <a:rPr lang="da-DK" dirty="0"/>
              <a:t> </a:t>
            </a:r>
            <a:r>
              <a:rPr lang="da-DK" dirty="0" err="1"/>
              <a:t>easier</a:t>
            </a:r>
            <a:r>
              <a:rPr lang="da-DK" dirty="0"/>
              <a:t> for </a:t>
            </a:r>
            <a:r>
              <a:rPr lang="da-DK" dirty="0" err="1"/>
              <a:t>your</a:t>
            </a:r>
            <a:r>
              <a:rPr lang="da-DK" dirty="0"/>
              <a:t> NOC</a:t>
            </a:r>
            <a:endParaRPr spc="-14" dirty="0"/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40F60EAF-C349-CCEF-1B69-DA5CEA161F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028700"/>
            <a:ext cx="7620000" cy="3371850"/>
          </a:xfrm>
        </p:spPr>
        <p:txBody>
          <a:bodyPr/>
          <a:lstStyle/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route-views3.routeviews.org#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sh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ip bg 220.239.64.0/19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BGP routing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table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entry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for 220.239.64.0/19, version 9454097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Paths: (25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available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best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#24,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table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default)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Not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advertised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to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any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peer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9268 4764 1221 7474 4804, (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aggregated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by 4804 198.142.65.160)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203.62.187.103 from 203.62.187.103 (203.62.187.103)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Origin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IGP, valid,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external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atomic-aggregate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rpki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validation-state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valid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Community: 0:2011 9268:2124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Last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update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Mon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Nov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4 04:04:03 2024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9268 4764 1221 7474 4804, (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aggregated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by 4804 198.142.65.160)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203.62.187.102 from 203.62.187.102 (203.62.187.102)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Origin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IGP, valid,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external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atomic-aggregate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,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rpki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validation-state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valid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Community: 0:2011 9268:2124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    Last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update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: Mon </a:t>
            </a:r>
            <a:r>
              <a:rPr lang="da-DK" sz="953" dirty="0" err="1">
                <a:solidFill>
                  <a:srgbClr val="000000"/>
                </a:solidFill>
                <a:latin typeface="Menlo" panose="020B0609030804020204" pitchFamily="49" charset="0"/>
              </a:rPr>
              <a:t>Nov</a:t>
            </a: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  4 02:34:28 2024</a:t>
            </a:r>
          </a:p>
          <a:p>
            <a:pPr marL="0" indent="0">
              <a:buNone/>
            </a:pPr>
            <a:r>
              <a:rPr lang="da-DK" sz="953" dirty="0">
                <a:solidFill>
                  <a:srgbClr val="000000"/>
                </a:solidFill>
                <a:latin typeface="Menlo" panose="020B0609030804020204" pitchFamily="49" charset="0"/>
              </a:rPr>
              <a:t>route-views3.routeviews.org# </a:t>
            </a:r>
          </a:p>
          <a:p>
            <a:endParaRPr lang="da-DK" sz="953" dirty="0"/>
          </a:p>
          <a:p>
            <a:endParaRPr lang="da-DK" sz="953" dirty="0"/>
          </a:p>
        </p:txBody>
      </p:sp>
      <p:sp>
        <p:nvSpPr>
          <p:cNvPr id="6" name="object 6">
            <a:extLst>
              <a:ext uri="{FF2B5EF4-FFF2-40B4-BE49-F238E27FC236}">
                <a16:creationId xmlns:a16="http://schemas.microsoft.com/office/drawing/2014/main" id="{8617FF60-2EC0-FFCC-6AE5-6A23FF5FF791}"/>
              </a:ext>
            </a:extLst>
          </p:cNvPr>
          <p:cNvSpPr txBox="1"/>
          <p:nvPr/>
        </p:nvSpPr>
        <p:spPr>
          <a:xfrm>
            <a:off x="1615568" y="741139"/>
            <a:ext cx="829876" cy="171085"/>
          </a:xfrm>
          <a:prstGeom prst="rect">
            <a:avLst/>
          </a:prstGeom>
          <a:solidFill>
            <a:srgbClr val="92D050"/>
          </a:solidFill>
        </p:spPr>
        <p:txBody>
          <a:bodyPr vert="horz" wrap="square" lIns="0" tIns="24205" rIns="0" bIns="0" rtlCol="0">
            <a:spAutoFit/>
          </a:bodyPr>
          <a:lstStyle/>
          <a:p>
            <a:pPr marL="70024">
              <a:spcBef>
                <a:spcPts val="191"/>
              </a:spcBef>
            </a:pPr>
            <a:r>
              <a:rPr lang="da-DK" sz="953" dirty="0" err="1">
                <a:solidFill>
                  <a:srgbClr val="FFFFFF"/>
                </a:solidFill>
                <a:latin typeface="Arial Black"/>
                <a:cs typeface="Arial Black"/>
              </a:rPr>
              <a:t>upstream</a:t>
            </a:r>
            <a:endParaRPr sz="953" dirty="0">
              <a:latin typeface="Arial Black"/>
              <a:cs typeface="Arial Black"/>
            </a:endParaRPr>
          </a:p>
        </p:txBody>
      </p:sp>
      <p:cxnSp>
        <p:nvCxnSpPr>
          <p:cNvPr id="7" name="Lige pilforbindelse 6">
            <a:extLst>
              <a:ext uri="{FF2B5EF4-FFF2-40B4-BE49-F238E27FC236}">
                <a16:creationId xmlns:a16="http://schemas.microsoft.com/office/drawing/2014/main" id="{85671583-59B2-5FA9-6D27-BC03A7D26974}"/>
              </a:ext>
            </a:extLst>
          </p:cNvPr>
          <p:cNvCxnSpPr>
            <a:cxnSpLocks/>
            <a:stCxn id="6" idx="2"/>
          </p:cNvCxnSpPr>
          <p:nvPr/>
        </p:nvCxnSpPr>
        <p:spPr>
          <a:xfrm>
            <a:off x="2030506" y="912224"/>
            <a:ext cx="636494" cy="866034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Lige pilforbindelse 11">
            <a:extLst>
              <a:ext uri="{FF2B5EF4-FFF2-40B4-BE49-F238E27FC236}">
                <a16:creationId xmlns:a16="http://schemas.microsoft.com/office/drawing/2014/main" id="{763D53F3-A996-74E5-E960-DB7FD1C19A36}"/>
              </a:ext>
            </a:extLst>
          </p:cNvPr>
          <p:cNvCxnSpPr>
            <a:cxnSpLocks/>
          </p:cNvCxnSpPr>
          <p:nvPr/>
        </p:nvCxnSpPr>
        <p:spPr>
          <a:xfrm>
            <a:off x="2030506" y="912227"/>
            <a:ext cx="636494" cy="1735723"/>
          </a:xfrm>
          <a:prstGeom prst="straightConnector1">
            <a:avLst/>
          </a:prstGeom>
          <a:ln w="25400">
            <a:tailEnd type="arrow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44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E8C59-6722-60BB-74BD-2E2FB4628A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RouteViews Impact</a:t>
            </a:r>
          </a:p>
        </p:txBody>
      </p:sp>
      <p:pic>
        <p:nvPicPr>
          <p:cNvPr id="4" name="Picture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82D0D90-7926-C0AC-6CF9-F98F476299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914400"/>
            <a:ext cx="5410200" cy="30466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FCB620-53E8-3566-15D5-7B66D155B08B}"/>
              </a:ext>
            </a:extLst>
          </p:cNvPr>
          <p:cNvSpPr txBox="1"/>
          <p:nvPr/>
        </p:nvSpPr>
        <p:spPr>
          <a:xfrm>
            <a:off x="1658953" y="4075211"/>
            <a:ext cx="55974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/>
              <a:t>Barrett Lyon:          </a:t>
            </a:r>
            <a:r>
              <a:rPr lang="en-GB" sz="1400">
                <a:hlinkClick r:id="rId3"/>
              </a:rPr>
              <a:t>https://www.youtube.com/watch?v=vo5glK9czIE</a:t>
            </a:r>
            <a:endParaRPr lang="en-GB" sz="1400"/>
          </a:p>
        </p:txBody>
      </p:sp>
    </p:spTree>
    <p:extLst>
      <p:ext uri="{BB962C8B-B14F-4D97-AF65-F5344CB8AC3E}">
        <p14:creationId xmlns:p14="http://schemas.microsoft.com/office/powerpoint/2010/main" val="4100783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17978E1-B46D-AD49-E11B-F45DF9D9CF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Routeviews</a:t>
            </a:r>
            <a:r>
              <a:rPr lang="en-GB" dirty="0"/>
              <a:t> news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AC116D0-B298-50AA-A4D4-2BA04F9278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What’s happening at RouteViews</a:t>
            </a:r>
          </a:p>
        </p:txBody>
      </p:sp>
    </p:spTree>
    <p:extLst>
      <p:ext uri="{BB962C8B-B14F-4D97-AF65-F5344CB8AC3E}">
        <p14:creationId xmlns:p14="http://schemas.microsoft.com/office/powerpoint/2010/main" val="157300193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29123</TotalTime>
  <Words>1912</Words>
  <Application>Microsoft Macintosh PowerPoint</Application>
  <PresentationFormat>On-screen Show (16:9)</PresentationFormat>
  <Paragraphs>238</Paragraphs>
  <Slides>31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6" baseType="lpstr">
      <vt:lpstr>Arial</vt:lpstr>
      <vt:lpstr>Arial Black</vt:lpstr>
      <vt:lpstr>Menlo</vt:lpstr>
      <vt:lpstr>Verdana</vt:lpstr>
      <vt:lpstr>Default Design</vt:lpstr>
      <vt:lpstr>The RouteViews Project: Update</vt:lpstr>
      <vt:lpstr>Background</vt:lpstr>
      <vt:lpstr>RouteViews Team Members</vt:lpstr>
      <vt:lpstr>What is RouteViews</vt:lpstr>
      <vt:lpstr>What is RouteViews</vt:lpstr>
      <vt:lpstr>Make life easier for your NOC</vt:lpstr>
      <vt:lpstr>Make life easier for your NOC</vt:lpstr>
      <vt:lpstr>RouteViews Impact</vt:lpstr>
      <vt:lpstr>Routeviews news</vt:lpstr>
      <vt:lpstr>RouteViews News</vt:lpstr>
      <vt:lpstr>RouteViews Development Projects: API</vt:lpstr>
      <vt:lpstr>RouteViews Development Projects: LG</vt:lpstr>
      <vt:lpstr>PowerPoint Presentation</vt:lpstr>
      <vt:lpstr>RouteViews Development Projects: BMP</vt:lpstr>
      <vt:lpstr>RouteViews Behind the Scenes Projects</vt:lpstr>
      <vt:lpstr>RouteViews Future Planning</vt:lpstr>
      <vt:lpstr>Consumers of RouteViews data</vt:lpstr>
      <vt:lpstr>Peering with routeviews</vt:lpstr>
      <vt:lpstr>Peering with RouteViews</vt:lpstr>
      <vt:lpstr>RouteViews Peering Policy</vt:lpstr>
      <vt:lpstr>Why a Selective Peering policy?</vt:lpstr>
      <vt:lpstr>Hosting routeviews</vt:lpstr>
      <vt:lpstr>Hosting RouteViews</vt:lpstr>
      <vt:lpstr>Collector Specifications</vt:lpstr>
      <vt:lpstr>Collector Software</vt:lpstr>
      <vt:lpstr>Collector Host</vt:lpstr>
      <vt:lpstr>SUPPORTING routeviews</vt:lpstr>
      <vt:lpstr>Supporting RouteViews</vt:lpstr>
      <vt:lpstr>Supporting RouteViews</vt:lpstr>
      <vt:lpstr>RouteViews Collector Map</vt:lpstr>
      <vt:lpstr>Thank you!</vt:lpstr>
    </vt:vector>
  </TitlesOfParts>
  <Company>University of Oregon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dbarta</dc:creator>
  <cp:lastModifiedBy>Patrick Okui</cp:lastModifiedBy>
  <cp:revision>460</cp:revision>
  <cp:lastPrinted>2024-08-09T06:07:03Z</cp:lastPrinted>
  <dcterms:created xsi:type="dcterms:W3CDTF">2012-12-01T13:20:11Z</dcterms:created>
  <dcterms:modified xsi:type="dcterms:W3CDTF">2025-08-17T06:47:32Z</dcterms:modified>
</cp:coreProperties>
</file>