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1049" r:id="rId3"/>
    <p:sldId id="1078" r:id="rId4"/>
    <p:sldId id="294" r:id="rId5"/>
    <p:sldId id="1070" r:id="rId6"/>
    <p:sldId id="1025" r:id="rId7"/>
    <p:sldId id="1053" r:id="rId8"/>
    <p:sldId id="1054" r:id="rId9"/>
    <p:sldId id="1026" r:id="rId10"/>
    <p:sldId id="1066" r:id="rId11"/>
    <p:sldId id="1067" r:id="rId12"/>
    <p:sldId id="1068" r:id="rId13"/>
    <p:sldId id="1069" r:id="rId14"/>
    <p:sldId id="1065" r:id="rId15"/>
    <p:sldId id="1081" r:id="rId16"/>
    <p:sldId id="1027" r:id="rId17"/>
    <p:sldId id="1082" r:id="rId18"/>
    <p:sldId id="1028" r:id="rId19"/>
    <p:sldId id="1055" r:id="rId20"/>
    <p:sldId id="1029" r:id="rId21"/>
    <p:sldId id="1063" r:id="rId22"/>
    <p:sldId id="1056" r:id="rId23"/>
    <p:sldId id="1057" r:id="rId24"/>
    <p:sldId id="1084" r:id="rId25"/>
    <p:sldId id="1083" r:id="rId26"/>
    <p:sldId id="1076" r:id="rId27"/>
    <p:sldId id="1085" r:id="rId28"/>
    <p:sldId id="1086" r:id="rId29"/>
    <p:sldId id="1087" r:id="rId30"/>
    <p:sldId id="1088" r:id="rId31"/>
    <p:sldId id="1089" r:id="rId32"/>
    <p:sldId id="1090" r:id="rId33"/>
    <p:sldId id="1091" r:id="rId34"/>
    <p:sldId id="1062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1571"/>
  </p:normalViewPr>
  <p:slideViewPr>
    <p:cSldViewPr>
      <p:cViewPr varScale="1">
        <p:scale>
          <a:sx n="167" d="100"/>
          <a:sy n="167" d="100"/>
        </p:scale>
        <p:origin x="24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FB50-C8B6-1C41-A2B4-45DA577871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74EC9-574B-9CAC-E9EA-277515BC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228663-11E0-F4FD-393D-771395DDB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741B8-F759-CA62-EC86-5817230F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8CFD2-3901-2DF3-5D24-AE157C90E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FB50-C8B6-1C41-A2B4-45DA577871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4BA8-D040-3AE4-C74B-3CB97D36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6D2B2-891A-3083-D9DC-A6B6A0AF1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05E81-CBA5-88C0-DC6A-2134FAF23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6B32-CFD9-3A82-BCDE-EDDB12C78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FB50-C8B6-1C41-A2B4-45DA577871F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8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g.routeviews.org/l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erdata.es.net/host-tuning/linux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datacite.org/dois/10.7264%2F1y7v-2d9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licanplatform.org/getting-started/accessing-data" TargetMode="External"/><Relationship Id="rId2" Type="http://schemas.openxmlformats.org/officeDocument/2006/relationships/hyperlink" Target="https://docs.pelicanplatform.org/getting-starte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routeviews.org" TargetMode="External"/><Relationship Id="rId2" Type="http://schemas.openxmlformats.org/officeDocument/2006/relationships/hyperlink" Target="https://graphs.routeviews.org/grafan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i.routeviews.org/doc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The RouteViews Project: Update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Owen Conway</a:t>
            </a:r>
          </a:p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AIMS-19 / UCSD</a:t>
            </a:r>
          </a:p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Feb 2026</a:t>
            </a:r>
            <a:endParaRPr lang="en-US" sz="1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442261" y="4705350"/>
            <a:ext cx="137088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dirty="0">
                <a:latin typeface="+mn-lt"/>
              </a:rPr>
              <a:t>Last updated 19</a:t>
            </a:r>
            <a:r>
              <a:rPr lang="en-GB" sz="750" b="0" baseline="30000" dirty="0">
                <a:latin typeface="+mn-lt"/>
              </a:rPr>
              <a:t>th</a:t>
            </a:r>
            <a:r>
              <a:rPr lang="en-GB" sz="750" b="0" dirty="0">
                <a:latin typeface="+mn-lt"/>
              </a:rPr>
              <a:t>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A37-6230-B64D-2FCC-A531AB4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39F4-7139-78CB-1776-BF97E140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>
                <a:solidFill>
                  <a:srgbClr val="00B050"/>
                </a:solidFill>
              </a:rPr>
              <a:t>telnet</a:t>
            </a:r>
            <a:r>
              <a:rPr lang="en-GB" sz="1900" dirty="0"/>
              <a:t> access is unsustainable</a:t>
            </a:r>
          </a:p>
          <a:p>
            <a:pPr lvl="1"/>
            <a:r>
              <a:rPr lang="en-GB" sz="1600" dirty="0"/>
              <a:t>Gives open access to the collector command line interface to run “show” commands</a:t>
            </a:r>
          </a:p>
          <a:p>
            <a:r>
              <a:rPr lang="en-GB" sz="1900" dirty="0"/>
              <a:t>Looking Glass will soon become the default access for each collector</a:t>
            </a:r>
          </a:p>
          <a:p>
            <a:pPr lvl="1"/>
            <a:r>
              <a:rPr lang="en-GB" sz="1600" dirty="0"/>
              <a:t>Permits the most commonly used BGP diagnostic commands</a:t>
            </a:r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remains available on route-</a:t>
            </a:r>
            <a:r>
              <a:rPr lang="en-GB" sz="1700" dirty="0" err="1"/>
              <a:t>views.routeviews.org</a:t>
            </a:r>
            <a:r>
              <a:rPr lang="en-GB" sz="1700" dirty="0"/>
              <a:t> (the Cisco ASR1004) for legacy access</a:t>
            </a:r>
          </a:p>
          <a:p>
            <a:r>
              <a:rPr lang="en-GB" sz="2000" dirty="0"/>
              <a:t>Looking Glass can be found on </a:t>
            </a:r>
            <a:r>
              <a:rPr lang="en-GB" sz="2000" dirty="0">
                <a:hlinkClick r:id="rId2"/>
              </a:rPr>
              <a:t>https://lg.routeviews.org/lg/</a:t>
            </a:r>
            <a:endParaRPr lang="en-GB" sz="2000" dirty="0"/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access will be removed after due notice to the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0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97ADF3-24E0-DFF3-81A8-596C791E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5" y="0"/>
            <a:ext cx="7738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BAEE84-14EE-EB02-286B-3AAF9C56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0"/>
            <a:ext cx="7772400" cy="51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23527D-A09B-9458-7845-23341C9E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0"/>
            <a:ext cx="7772400" cy="51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7D8725-A94C-AD4C-3C45-6EBC6A9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824-CE0A-A8DF-5EE0-58C0379B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RouteViews Development Projects: BMP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E56F-3FB1-4103-DDDA-5E2DF3C7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Live feed from collectors for BGP data consumers</a:t>
            </a:r>
          </a:p>
          <a:p>
            <a:r>
              <a:rPr lang="en-GB" dirty="0"/>
              <a:t>Challenge is to make this scale and provide the infrastructure resources to support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41B33-D4D5-FBBD-956C-7E305AF0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4" y="2529168"/>
            <a:ext cx="7160752" cy="2590800"/>
          </a:xfrm>
          <a:prstGeom prst="rect">
            <a:avLst/>
          </a:prstGeom>
        </p:spPr>
      </p:pic>
      <p:sp>
        <p:nvSpPr>
          <p:cNvPr id="11" name="Google Shape;617;g222c3f2cee4_1_16">
            <a:extLst>
              <a:ext uri="{FF2B5EF4-FFF2-40B4-BE49-F238E27FC236}">
                <a16:creationId xmlns:a16="http://schemas.microsoft.com/office/drawing/2014/main" id="{BB54526B-7760-F7DD-3A4F-E99115381620}"/>
              </a:ext>
            </a:extLst>
          </p:cNvPr>
          <p:cNvSpPr txBox="1">
            <a:spLocks/>
          </p:cNvSpPr>
          <p:nvPr/>
        </p:nvSpPr>
        <p:spPr>
          <a:xfrm>
            <a:off x="7010400" y="1809750"/>
            <a:ext cx="2129118" cy="6622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i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stream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being replaced by </a:t>
            </a:r>
            <a:r>
              <a:rPr lang="en-US" sz="1200" dirty="0" err="1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kafka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cluster for better resilience</a:t>
            </a:r>
          </a:p>
        </p:txBody>
      </p:sp>
      <p:cxnSp>
        <p:nvCxnSpPr>
          <p:cNvPr id="17" name="Google Shape;620;g222c3f2cee4_1_16">
            <a:extLst>
              <a:ext uri="{FF2B5EF4-FFF2-40B4-BE49-F238E27FC236}">
                <a16:creationId xmlns:a16="http://schemas.microsoft.com/office/drawing/2014/main" id="{663A4FC3-EE10-5B66-8C9D-094B602700D5}"/>
              </a:ext>
            </a:extLst>
          </p:cNvPr>
          <p:cNvCxnSpPr>
            <a:cxnSpLocks/>
          </p:cNvCxnSpPr>
          <p:nvPr/>
        </p:nvCxnSpPr>
        <p:spPr>
          <a:xfrm flipH="1">
            <a:off x="8074959" y="2472018"/>
            <a:ext cx="464148" cy="11665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2139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9A7E6-F7E5-3071-F81D-D83CD481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Development Projects: </a:t>
            </a:r>
            <a:r>
              <a:rPr lang="en-GB" dirty="0" err="1"/>
              <a:t>Bimper</a:t>
            </a:r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B5CB2-6328-24E9-D710-6AD76C21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/>
              <a:t>Bimper</a:t>
            </a:r>
            <a:r>
              <a:rPr lang="da-DK" dirty="0"/>
              <a:t> is a </a:t>
            </a:r>
            <a:r>
              <a:rPr lang="da-DK" dirty="0" err="1"/>
              <a:t>specialised</a:t>
            </a:r>
            <a:r>
              <a:rPr lang="da-DK" dirty="0"/>
              <a:t> high-performance BGP </a:t>
            </a:r>
            <a:r>
              <a:rPr lang="da-DK" dirty="0" err="1"/>
              <a:t>Monitoring</a:t>
            </a:r>
            <a:r>
              <a:rPr lang="da-DK" dirty="0"/>
              <a:t> Protocol (BMP) message processor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receives</a:t>
            </a:r>
            <a:r>
              <a:rPr lang="da-DK" dirty="0"/>
              <a:t> BGP routing data from </a:t>
            </a:r>
            <a:r>
              <a:rPr lang="da-DK" dirty="0" err="1"/>
              <a:t>network</a:t>
            </a:r>
            <a:r>
              <a:rPr lang="da-DK" dirty="0"/>
              <a:t> routers and forwards it to Kafka for </a:t>
            </a:r>
            <a:r>
              <a:rPr lang="da-DK" dirty="0" err="1"/>
              <a:t>downstream</a:t>
            </a:r>
            <a:r>
              <a:rPr lang="da-DK" dirty="0"/>
              <a:t> </a:t>
            </a:r>
            <a:r>
              <a:rPr lang="da-DK" dirty="0" err="1"/>
              <a:t>analysis</a:t>
            </a:r>
            <a:r>
              <a:rPr lang="da-DK" dirty="0"/>
              <a:t> and </a:t>
            </a:r>
            <a:r>
              <a:rPr lang="da-DK" dirty="0" err="1"/>
              <a:t>storage</a:t>
            </a:r>
            <a:r>
              <a:rPr lang="da-DK" dirty="0"/>
              <a:t>. It provides real-time </a:t>
            </a:r>
            <a:r>
              <a:rPr lang="da-DK" dirty="0" err="1"/>
              <a:t>monitoring</a:t>
            </a:r>
            <a:r>
              <a:rPr lang="da-DK" dirty="0"/>
              <a:t> of BGP routing events with Prometheus </a:t>
            </a:r>
            <a:r>
              <a:rPr lang="da-DK" dirty="0" err="1"/>
              <a:t>metrics</a:t>
            </a:r>
            <a:r>
              <a:rPr lang="da-DK" dirty="0"/>
              <a:t> integration for </a:t>
            </a:r>
            <a:r>
              <a:rPr lang="da-DK" dirty="0" err="1"/>
              <a:t>operational</a:t>
            </a:r>
            <a:r>
              <a:rPr lang="da-DK" dirty="0"/>
              <a:t> </a:t>
            </a:r>
            <a:r>
              <a:rPr lang="da-DK" dirty="0" err="1"/>
              <a:t>visibility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/>
              <a:t>The system </a:t>
            </a:r>
            <a:r>
              <a:rPr lang="da-DK" dirty="0" err="1"/>
              <a:t>includes</a:t>
            </a:r>
            <a:r>
              <a:rPr lang="da-DK" dirty="0"/>
              <a:t> </a:t>
            </a:r>
            <a:r>
              <a:rPr lang="da-DK" dirty="0" err="1"/>
              <a:t>bimperctl</a:t>
            </a:r>
            <a:r>
              <a:rPr lang="da-DK" dirty="0"/>
              <a:t>, a </a:t>
            </a:r>
            <a:r>
              <a:rPr lang="da-DK" dirty="0" err="1"/>
              <a:t>control</a:t>
            </a:r>
            <a:r>
              <a:rPr lang="da-DK" dirty="0"/>
              <a:t> </a:t>
            </a:r>
            <a:r>
              <a:rPr lang="da-DK" dirty="0" err="1"/>
              <a:t>utility</a:t>
            </a:r>
            <a:r>
              <a:rPr lang="da-DK" dirty="0"/>
              <a:t> for </a:t>
            </a:r>
            <a:r>
              <a:rPr lang="da-DK" dirty="0" err="1"/>
              <a:t>managing</a:t>
            </a:r>
            <a:r>
              <a:rPr lang="da-DK" dirty="0"/>
              <a:t> and </a:t>
            </a:r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bimper</a:t>
            </a:r>
            <a:r>
              <a:rPr lang="da-DK" dirty="0"/>
              <a:t> </a:t>
            </a:r>
            <a:r>
              <a:rPr lang="da-DK" dirty="0" err="1"/>
              <a:t>instances</a:t>
            </a:r>
            <a:r>
              <a:rPr lang="da-DK" dirty="0"/>
              <a:t>, </a:t>
            </a:r>
            <a:r>
              <a:rPr lang="da-DK" dirty="0" err="1"/>
              <a:t>allowing</a:t>
            </a:r>
            <a:r>
              <a:rPr lang="da-DK" dirty="0"/>
              <a:t> administrators to </a:t>
            </a:r>
            <a:r>
              <a:rPr lang="da-DK" dirty="0" err="1"/>
              <a:t>interact</a:t>
            </a:r>
            <a:r>
              <a:rPr lang="da-DK" dirty="0"/>
              <a:t> with the service and view </a:t>
            </a:r>
            <a:r>
              <a:rPr lang="da-DK" dirty="0" err="1"/>
              <a:t>connection</a:t>
            </a:r>
            <a:r>
              <a:rPr lang="da-DK" dirty="0"/>
              <a:t> status information, and </a:t>
            </a:r>
            <a:r>
              <a:rPr lang="da-DK" dirty="0" err="1"/>
              <a:t>manage</a:t>
            </a:r>
            <a:r>
              <a:rPr lang="da-DK" dirty="0"/>
              <a:t> router </a:t>
            </a:r>
            <a:r>
              <a:rPr lang="da-DK" dirty="0" err="1"/>
              <a:t>connections</a:t>
            </a:r>
            <a:endParaRPr lang="da-DK" dirty="0"/>
          </a:p>
          <a:p>
            <a:pPr marL="0" indent="0">
              <a:buNone/>
            </a:pP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Bimper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replaces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OpenBMP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and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Bimper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messages are compatible with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OpenBMP’s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raw bmp</a:t>
            </a:r>
          </a:p>
        </p:txBody>
      </p:sp>
    </p:spTree>
    <p:extLst>
      <p:ext uri="{BB962C8B-B14F-4D97-AF65-F5344CB8AC3E}">
        <p14:creationId xmlns:p14="http://schemas.microsoft.com/office/powerpoint/2010/main" val="353323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8DE9-7E9A-CB2A-71A6-34F69CC0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Behind the Scenes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7C86-4B2E-79E6-F74E-D9DE05A3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Upgrading archive infrastructure and storage</a:t>
            </a:r>
          </a:p>
          <a:p>
            <a:pPr lvl="1"/>
            <a:r>
              <a:rPr lang="en-GB" sz="1600" dirty="0"/>
              <a:t>RouteViews stores BGP data from 1997 – around 50 </a:t>
            </a:r>
            <a:r>
              <a:rPr lang="en-GB" sz="1600" dirty="0" err="1"/>
              <a:t>TBytes</a:t>
            </a:r>
            <a:r>
              <a:rPr lang="en-GB" sz="1600" dirty="0"/>
              <a:t> (compressed)</a:t>
            </a:r>
          </a:p>
          <a:p>
            <a:r>
              <a:rPr lang="en-GB" sz="2000" dirty="0"/>
              <a:t>Tooling</a:t>
            </a:r>
          </a:p>
          <a:p>
            <a:pPr lvl="1"/>
            <a:r>
              <a:rPr lang="en-GB" sz="1600" dirty="0"/>
              <a:t>Automation tools for managing the whole infrastructure and deploying new peers</a:t>
            </a:r>
          </a:p>
          <a:p>
            <a:r>
              <a:rPr lang="en-GB" sz="2000" dirty="0"/>
              <a:t>Collector OS (from CentOS to Ubuntu)</a:t>
            </a:r>
          </a:p>
          <a:p>
            <a:pPr lvl="1"/>
            <a:r>
              <a:rPr lang="en-GB" sz="1600" dirty="0"/>
              <a:t>CentOS end-of-life – half the collectors still running CentOS</a:t>
            </a:r>
          </a:p>
          <a:p>
            <a:r>
              <a:rPr lang="en-GB" sz="2000" dirty="0"/>
              <a:t>FRR performance</a:t>
            </a:r>
          </a:p>
          <a:p>
            <a:pPr lvl="1"/>
            <a:r>
              <a:rPr lang="en-GB" sz="1600" dirty="0"/>
              <a:t>Tuning Linux TCP parameters to improve BGP peer performance</a:t>
            </a:r>
          </a:p>
          <a:p>
            <a:pPr lvl="2"/>
            <a:r>
              <a:rPr lang="en-GB" sz="1300" dirty="0">
                <a:hlinkClick r:id="rId2"/>
              </a:rPr>
              <a:t>https://fasterdata.es.net/host-tuning/linux/</a:t>
            </a:r>
            <a:endParaRPr lang="en-GB" sz="1300" dirty="0"/>
          </a:p>
          <a:p>
            <a:pPr lvl="1"/>
            <a:r>
              <a:rPr lang="en-GB" sz="1600" dirty="0"/>
              <a:t>“Badly behaving peers” (</a:t>
            </a:r>
            <a:r>
              <a:rPr lang="en-GB" sz="1600" i="1" dirty="0"/>
              <a:t>aka</a:t>
            </a:r>
            <a:r>
              <a:rPr lang="en-GB" sz="1600" dirty="0"/>
              <a:t> slow and/or noisy peers)</a:t>
            </a:r>
          </a:p>
        </p:txBody>
      </p:sp>
    </p:spTree>
    <p:extLst>
      <p:ext uri="{BB962C8B-B14F-4D97-AF65-F5344CB8AC3E}">
        <p14:creationId xmlns:p14="http://schemas.microsoft.com/office/powerpoint/2010/main" val="358848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42D9AD-578F-73EE-06FF-5F3C948C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 wrap="square" anchor="ctr">
            <a:normAutofit/>
          </a:bodyPr>
          <a:lstStyle/>
          <a:p>
            <a:r>
              <a:rPr lang="da-DK" dirty="0" err="1"/>
              <a:t>Slow</a:t>
            </a:r>
            <a:r>
              <a:rPr lang="da-DK" dirty="0"/>
              <a:t> and </a:t>
            </a:r>
            <a:r>
              <a:rPr lang="da-DK" dirty="0" err="1"/>
              <a:t>noisy</a:t>
            </a:r>
            <a:r>
              <a:rPr lang="da-DK" dirty="0"/>
              <a:t> peers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F9E219-54B3-E6B9-7087-8B1AD13E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 err="1"/>
              <a:t>Bimper</a:t>
            </a:r>
            <a:r>
              <a:rPr lang="en-US" dirty="0"/>
              <a:t> enables us to monitor </a:t>
            </a:r>
            <a:r>
              <a:rPr lang="en-US" dirty="0" err="1"/>
              <a:t>bgp</a:t>
            </a:r>
            <a:r>
              <a:rPr lang="en-US" dirty="0"/>
              <a:t> and bmp more closely</a:t>
            </a:r>
          </a:p>
          <a:p>
            <a:r>
              <a:rPr lang="en-US" dirty="0"/>
              <a:t>Much time was spent chasing stalled </a:t>
            </a:r>
            <a:r>
              <a:rPr lang="en-US" dirty="0" err="1"/>
              <a:t>bgp</a:t>
            </a:r>
            <a:r>
              <a:rPr lang="en-US" dirty="0"/>
              <a:t> and bmp sessions</a:t>
            </a:r>
          </a:p>
          <a:p>
            <a:r>
              <a:rPr lang="en-US" dirty="0"/>
              <a:t>upgrade to FRR 10.5.1 greatly improve </a:t>
            </a:r>
            <a:r>
              <a:rPr lang="en-US" dirty="0" err="1"/>
              <a:t>queing</a:t>
            </a:r>
            <a:r>
              <a:rPr lang="en-US" dirty="0"/>
              <a:t> and processing of updates  and means the live stream platform is much more stable now </a:t>
            </a:r>
          </a:p>
          <a:p>
            <a:endParaRPr lang="en-US" dirty="0"/>
          </a:p>
        </p:txBody>
      </p:sp>
      <p:pic>
        <p:nvPicPr>
          <p:cNvPr id="13" name="Pladsholder til indhold 12" descr="Et billede, der indeholder skærmbillede, tekst, Grafiksoftware, diagram&#10;&#10;AI-genereret indhold kan være ukorrekt.">
            <a:extLst>
              <a:ext uri="{FF2B5EF4-FFF2-40B4-BE49-F238E27FC236}">
                <a16:creationId xmlns:a16="http://schemas.microsoft.com/office/drawing/2014/main" id="{D7DF7712-7DBE-D6E6-0F44-B390DBEF2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64134"/>
            <a:ext cx="4038600" cy="2500982"/>
          </a:xfrm>
        </p:spPr>
      </p:pic>
    </p:spTree>
    <p:extLst>
      <p:ext uri="{BB962C8B-B14F-4D97-AF65-F5344CB8AC3E}">
        <p14:creationId xmlns:p14="http://schemas.microsoft.com/office/powerpoint/2010/main" val="246540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1EC1-F2DF-D5C9-81E2-76FAE23D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B48-4B9E-7458-11CB-305DF838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 &amp; hosts in new locations outside North America</a:t>
            </a:r>
          </a:p>
          <a:p>
            <a:pPr lvl="1"/>
            <a:r>
              <a:rPr lang="en-GB" dirty="0"/>
              <a:t>Large IXPs with dense interconnection</a:t>
            </a:r>
          </a:p>
          <a:p>
            <a:pPr lvl="1"/>
            <a:r>
              <a:rPr lang="en-GB" dirty="0"/>
              <a:t>Unique or specialist environments (e.g. R&amp;E exchanges)</a:t>
            </a:r>
          </a:p>
          <a:p>
            <a:r>
              <a:rPr lang="en-GB" dirty="0"/>
              <a:t>Scalable and diverse archiving</a:t>
            </a:r>
          </a:p>
          <a:p>
            <a:r>
              <a:rPr lang="en-GB" dirty="0" err="1"/>
              <a:t>RouteViews</a:t>
            </a:r>
            <a:r>
              <a:rPr lang="en-GB" dirty="0"/>
              <a:t> Peering Portal</a:t>
            </a:r>
          </a:p>
          <a:p>
            <a:r>
              <a:rPr lang="en-GB" dirty="0"/>
              <a:t>Improved community support</a:t>
            </a:r>
          </a:p>
          <a:p>
            <a:pPr lvl="1"/>
            <a:r>
              <a:rPr lang="en-GB" dirty="0"/>
              <a:t>Running this infrastructure costs money!</a:t>
            </a:r>
          </a:p>
          <a:p>
            <a:pPr lvl="1"/>
            <a:r>
              <a:rPr lang="en-GB" dirty="0"/>
              <a:t>We hugely appreciate our generous supporters</a:t>
            </a:r>
          </a:p>
          <a:p>
            <a:pPr lvl="2"/>
            <a:r>
              <a:rPr lang="en-GB" dirty="0">
                <a:hlinkClick r:id="rId2"/>
              </a:rPr>
              <a:t>https://www.routeviews.org/routeviews/index.php/supporters/</a:t>
            </a:r>
            <a:endParaRPr lang="en-GB" dirty="0"/>
          </a:p>
          <a:p>
            <a:r>
              <a:rPr lang="en-GB" dirty="0"/>
              <a:t>Your recommendations are welcome! </a:t>
            </a:r>
            <a:r>
              <a:rPr lang="en-GB" dirty="0">
                <a:sym typeface="Wingdings" pitchFamily="2" charset="2"/>
              </a:rPr>
              <a:t> 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8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682A8-6EB6-47F9-AA12-B977753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BCB34-CDAE-94AE-0D2E-94EE6FE0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network operators &amp; researchers</a:t>
            </a:r>
          </a:p>
        </p:txBody>
      </p:sp>
    </p:spTree>
    <p:extLst>
      <p:ext uri="{BB962C8B-B14F-4D97-AF65-F5344CB8AC3E}">
        <p14:creationId xmlns:p14="http://schemas.microsoft.com/office/powerpoint/2010/main" val="242990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AU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US" sz="1400" b="1" dirty="0">
                <a:solidFill>
                  <a:srgbClr val="00B050"/>
                </a:solidFill>
              </a:rPr>
              <a:t>RouteViews was first started in 1995</a:t>
            </a:r>
          </a:p>
          <a:p>
            <a:r>
              <a:rPr lang="en-US" sz="1400" dirty="0"/>
              <a:t>Now a growing network of 40+ collectors positioned strategically at Internet Exchange Points around the world</a:t>
            </a:r>
          </a:p>
          <a:p>
            <a:r>
              <a:rPr lang="en-US" sz="1400" dirty="0"/>
              <a:t>RouteViews collaborates with the Center for Applied Internet Data Analysis (CAIDA) working with NSF grants that support  Designing a Global Measurement Infrastructure to Improve Internet Security, GMI3S (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US" sz="1400" dirty="0"/>
              <a:t>), and an Integrated Library for Advancing Network Data Science, ILANDS (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US" sz="1400" dirty="0"/>
              <a:t>). </a:t>
            </a:r>
          </a:p>
          <a:p>
            <a:r>
              <a:rPr lang="en-US" sz="1400" dirty="0"/>
              <a:t>RouteViews is supported with financial and in-kind donations by multiple organizations</a:t>
            </a:r>
            <a:endParaRPr lang="en-GB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dirty="0">
                <a:solidFill>
                  <a:srgbClr val="00B050"/>
                </a:solidFill>
              </a:rPr>
              <a:t>RouteViews is based at the University of Oregon and operated by NSRC</a:t>
            </a:r>
          </a:p>
          <a:p>
            <a:r>
              <a:rPr lang="en-GB" sz="1400" dirty="0"/>
              <a:t>NSRC </a:t>
            </a:r>
            <a:r>
              <a:rPr lang="en-US" sz="140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US" sz="1400" dirty="0">
                <a:sym typeface="Arial"/>
              </a:rPr>
              <a:t>NSRC is partially funded by the IRNC program of the NSF (</a:t>
            </a:r>
            <a:r>
              <a:rPr lang="en-US" sz="140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US" sz="140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US" sz="140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US" sz="1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876E-1C7D-957B-2905-F1E8637F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62B9-E6F3-B144-8EC0-BD08929A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Network Operators use the live data to analyse how their routes appear on the Global Routing System</a:t>
            </a:r>
          </a:p>
          <a:p>
            <a:r>
              <a:rPr lang="en-GB"/>
              <a:t>Researchers use the 27-year-old data archive to study trends, route hijacks, and changes such as:</a:t>
            </a:r>
          </a:p>
          <a:p>
            <a:pPr lvl="1"/>
            <a:r>
              <a:rPr lang="en-AU"/>
              <a:t>Origin change </a:t>
            </a:r>
          </a:p>
          <a:p>
            <a:pPr lvl="1"/>
            <a:r>
              <a:rPr lang="en-AU"/>
              <a:t>Next-hop change </a:t>
            </a:r>
          </a:p>
          <a:p>
            <a:pPr lvl="1"/>
            <a:r>
              <a:rPr lang="en-AU"/>
              <a:t>New prefix / more specifics </a:t>
            </a:r>
          </a:p>
          <a:p>
            <a:pPr lvl="1"/>
            <a:r>
              <a:rPr lang="en-AU"/>
              <a:t>New neighbours </a:t>
            </a:r>
          </a:p>
          <a:p>
            <a:pPr lvl="1"/>
            <a:r>
              <a:rPr lang="en-AU"/>
              <a:t>Operator ASN appearing in a new transit path </a:t>
            </a:r>
          </a:p>
          <a:p>
            <a:pPr lvl="1"/>
            <a:r>
              <a:rPr lang="en-AU"/>
              <a:t>Bogons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0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151CE-42D8-B980-F4FD-33C8CDE6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of RouteViews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9B91-9A4B-EB2B-AA6B-76F79AD3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If you use RouteViews data for your products or services:</a:t>
            </a:r>
          </a:p>
          <a:p>
            <a:r>
              <a:rPr lang="en-GB" sz="2000" dirty="0"/>
              <a:t>Please acknowledge the source!</a:t>
            </a:r>
          </a:p>
          <a:p>
            <a:pPr lvl="1"/>
            <a:r>
              <a:rPr lang="en-GB" sz="1600" dirty="0"/>
              <a:t>Your product or service likely would not work without our data!</a:t>
            </a:r>
          </a:p>
          <a:p>
            <a:r>
              <a:rPr lang="en-GB" sz="2000" dirty="0"/>
              <a:t>Please do </a:t>
            </a:r>
            <a:r>
              <a:rPr lang="en-GB" sz="2000" i="1" dirty="0"/>
              <a:t>NOT</a:t>
            </a:r>
            <a:r>
              <a:rPr lang="en-GB" sz="2000" dirty="0"/>
              <a:t> send your customers of your products or services to us for technical support:</a:t>
            </a:r>
          </a:p>
          <a:p>
            <a:pPr lvl="1"/>
            <a:r>
              <a:rPr lang="en-GB" sz="1600" dirty="0"/>
              <a:t>We simply collect what is seen in the global routing table</a:t>
            </a:r>
          </a:p>
          <a:p>
            <a:pPr lvl="1"/>
            <a:r>
              <a:rPr lang="en-GB" sz="1600" dirty="0"/>
              <a:t>We cannot fix mistakes made by network operators</a:t>
            </a:r>
          </a:p>
          <a:p>
            <a:pPr lvl="1"/>
            <a:r>
              <a:rPr lang="en-GB" sz="1600" dirty="0"/>
              <a:t>We cannot fix bugs in BGP implementations</a:t>
            </a:r>
          </a:p>
          <a:p>
            <a:pPr lvl="1"/>
            <a:r>
              <a:rPr lang="en-GB" sz="1600" dirty="0"/>
              <a:t>We cannot remove BGP announcements we receive</a:t>
            </a:r>
          </a:p>
          <a:p>
            <a:pPr lvl="1"/>
            <a:r>
              <a:rPr lang="en-GB" sz="1600" dirty="0"/>
              <a:t>We cannot change what is seen in the global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36628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2FDAE-7E4D-4948-D9D7-0DFCC8B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ReFERENCING</a:t>
            </a:r>
            <a:r>
              <a:rPr lang="en-GB" dirty="0"/>
              <a:t>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F985-62CC-B35E-0607-CFF3B2029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Researchers</a:t>
            </a:r>
          </a:p>
        </p:txBody>
      </p:sp>
    </p:spTree>
    <p:extLst>
      <p:ext uri="{BB962C8B-B14F-4D97-AF65-F5344CB8AC3E}">
        <p14:creationId xmlns:p14="http://schemas.microsoft.com/office/powerpoint/2010/main" val="174015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5F5AE-B456-B82B-F5E0-5C10EF5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a DOI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4A72B-E6BB-D963-A6E0-1433386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0" i="0" u="none" strike="noStrike" dirty="0">
                <a:effectLst/>
                <a:latin typeface="-apple-system"/>
              </a:rPr>
              <a:t>10.7264/1y7v-2d90</a:t>
            </a:r>
          </a:p>
          <a:p>
            <a:pPr marL="0" indent="0" algn="ctr">
              <a:buNone/>
            </a:pPr>
            <a:r>
              <a:rPr lang="en-US" sz="2000" b="0" i="0" u="none" strike="noStrike" dirty="0">
                <a:effectLst/>
                <a:latin typeface="-apple-system"/>
                <a:hlinkClick r:id="rId2"/>
              </a:rPr>
              <a:t>https://doi.datacite.org/dois/10.7264%2F1y7v-2d90</a:t>
            </a:r>
            <a:endParaRPr lang="en-US" sz="2000" b="0" i="0" u="none" strike="noStrike" dirty="0">
              <a:effectLst/>
              <a:latin typeface="-apple-system"/>
            </a:endParaRPr>
          </a:p>
          <a:p>
            <a:pPr marL="0" indent="0" algn="ctr">
              <a:buNone/>
            </a:pPr>
            <a:endParaRPr lang="en-US" sz="2000" dirty="0">
              <a:latin typeface="-apple-system"/>
            </a:endParaRPr>
          </a:p>
          <a:p>
            <a:pPr marL="0" indent="0" algn="ctr">
              <a:buNone/>
            </a:pPr>
            <a:r>
              <a:rPr lang="en-US" sz="2000" b="0" i="0" u="none" strike="noStrike" dirty="0">
                <a:effectLst/>
                <a:latin typeface="-apple-system"/>
              </a:rPr>
              <a:t>Please feel free to use this in your papers if you use our data</a:t>
            </a:r>
          </a:p>
        </p:txBody>
      </p:sp>
    </p:spTree>
    <p:extLst>
      <p:ext uri="{BB962C8B-B14F-4D97-AF65-F5344CB8AC3E}">
        <p14:creationId xmlns:p14="http://schemas.microsoft.com/office/powerpoint/2010/main" val="380693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8C7A2-5126-F74A-E256-0120C6DA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79046-B3E2-7BC8-96A3-5B72F16E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</a:t>
            </a:r>
            <a:r>
              <a:rPr lang="en-GB" dirty="0" err="1"/>
              <a:t>routeviews</a:t>
            </a:r>
            <a:r>
              <a:rPr lang="en-GB" dirty="0"/>
              <a:t>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1E4D4-3C77-B585-4EFF-9CF17C677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Researchers</a:t>
            </a:r>
          </a:p>
        </p:txBody>
      </p:sp>
    </p:spTree>
    <p:extLst>
      <p:ext uri="{BB962C8B-B14F-4D97-AF65-F5344CB8AC3E}">
        <p14:creationId xmlns:p14="http://schemas.microsoft.com/office/powerpoint/2010/main" val="293559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7135E-2645-9FC4-F4E1-F60AA7DA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BE7302-F421-17F4-1872-71DE3656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OSDF Cache Locations serving /</a:t>
            </a:r>
            <a:r>
              <a:rPr lang="en-GB" dirty="0" err="1"/>
              <a:t>routeviews</a:t>
            </a:r>
            <a:endParaRPr lang="en-GB" dirty="0"/>
          </a:p>
        </p:txBody>
      </p:sp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17766BA2-BFB1-05E9-037D-E0205E47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5" y="921727"/>
            <a:ext cx="6723509" cy="3371850"/>
          </a:xfrm>
        </p:spPr>
      </p:pic>
    </p:spTree>
    <p:extLst>
      <p:ext uri="{BB962C8B-B14F-4D97-AF65-F5344CB8AC3E}">
        <p14:creationId xmlns:p14="http://schemas.microsoft.com/office/powerpoint/2010/main" val="367489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4B2A-4FAF-5251-CF38-58D3A6B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Using Pelican to access to OSDF caches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CE47E-988B-455B-39E4-455B29DD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 dirty="0">
                <a:hlinkClick r:id="rId2"/>
              </a:rPr>
              <a:t>https://docs.pelicanplatform.org/getting-started</a:t>
            </a:r>
            <a:endParaRPr lang="en-GB" sz="1800" dirty="0"/>
          </a:p>
          <a:p>
            <a:r>
              <a:rPr lang="en-GB" sz="1800" dirty="0">
                <a:hlinkClick r:id="rId3"/>
              </a:rPr>
              <a:t>https://docs.pelicanplatform.org/getting-started/accessing-data</a:t>
            </a: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1414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1CB2-74DB-A4FD-6AB8-5D4B7A7B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F1B9B-7253-F24E-5D3B-C55DE9C2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ROUTEVIEWS </a:t>
            </a:r>
            <a:r>
              <a:rPr lang="en-GB" dirty="0" err="1"/>
              <a:t>DashbOARDS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F635F-6AE6-6429-2C86-D60FDF54D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anyone still awake</a:t>
            </a:r>
          </a:p>
        </p:txBody>
      </p:sp>
    </p:spTree>
    <p:extLst>
      <p:ext uri="{BB962C8B-B14F-4D97-AF65-F5344CB8AC3E}">
        <p14:creationId xmlns:p14="http://schemas.microsoft.com/office/powerpoint/2010/main" val="242147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6AF97-F328-B240-2BA8-7CFBBF596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00DB-F2EB-7B53-5E53-673B294D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We want to start trialling public Dashboards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0FAF4-3C89-D274-4C01-F9752A6E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 We have a couple available to anyone interested at </a:t>
            </a:r>
          </a:p>
          <a:p>
            <a:pPr marL="0" indent="0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2000" dirty="0">
                <a:hlinkClick r:id="rId2"/>
              </a:rPr>
              <a:t>https://graphs.routeviews.org/grafana/</a:t>
            </a:r>
            <a:r>
              <a:rPr lang="en-GB" sz="2000" dirty="0"/>
              <a:t> </a:t>
            </a:r>
          </a:p>
          <a:p>
            <a:pPr marL="0" indent="0" algn="ctr">
              <a:buNone/>
            </a:pPr>
            <a:r>
              <a:rPr lang="en-GB" sz="2000" dirty="0"/>
              <a:t>(login: </a:t>
            </a:r>
            <a:r>
              <a:rPr lang="en-GB" sz="2000" dirty="0" err="1"/>
              <a:t>rviews</a:t>
            </a:r>
            <a:r>
              <a:rPr lang="en-GB" sz="2000" dirty="0"/>
              <a:t>/</a:t>
            </a:r>
            <a:r>
              <a:rPr lang="en-GB" sz="2000" dirty="0" err="1"/>
              <a:t>rviews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feel free to look around. Dashboard suggestions can be made to anyone here from </a:t>
            </a:r>
            <a:r>
              <a:rPr lang="en-GB" sz="1800" dirty="0" err="1"/>
              <a:t>RouteViews</a:t>
            </a:r>
            <a:r>
              <a:rPr lang="en-GB" sz="1800" dirty="0"/>
              <a:t>. Please email </a:t>
            </a:r>
            <a:r>
              <a:rPr lang="en-GB" sz="1800" dirty="0">
                <a:hlinkClick r:id="rId3"/>
              </a:rPr>
              <a:t>help@routeviews.org</a:t>
            </a:r>
            <a:r>
              <a:rPr lang="en-GB" sz="1800" dirty="0"/>
              <a:t> also.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We’ll be adding more over time. We need to also add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2039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54160-0B32-BBE3-F7D8-9B232106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D892F6-5BD1-06C3-649A-E07ED384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NOISY PEER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F5FB-405F-D9B0-C469-04C3388BE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anyone who needs to sleep</a:t>
            </a:r>
          </a:p>
        </p:txBody>
      </p:sp>
    </p:spTree>
    <p:extLst>
      <p:ext uri="{BB962C8B-B14F-4D97-AF65-F5344CB8AC3E}">
        <p14:creationId xmlns:p14="http://schemas.microsoft.com/office/powerpoint/2010/main" val="14566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6677-D518-3586-84A7-D17DE9A8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862899-3A9E-B7EF-6379-F85D86A7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67" y="3602490"/>
            <a:ext cx="1152000" cy="11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C9B43-8D53-1E08-DA35-C28125B7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RouteViews</a:t>
            </a:r>
            <a:r>
              <a:rPr lang="en-AU"/>
              <a:t> Team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4D5957-31CA-C208-0071-6AA0CFB03B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1199" y="1047750"/>
          <a:ext cx="2225788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AU" sz="160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Nina Bargisen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</a:t>
                      </a:r>
                      <a:r>
                        <a:rPr lang="en-AU" sz="1400" dirty="0" err="1"/>
                        <a:t>Paeps</a:t>
                      </a: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7067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Anton Berezin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203088"/>
                  </a:ext>
                </a:extLst>
              </a:tr>
            </a:tbl>
          </a:graphicData>
        </a:graphic>
      </p:graphicFrame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C83E5F31-6159-C1CB-BEB3-5818E1E2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4F07098B-AED2-88B9-62D5-9F5229C53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116426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B2DF4337-725A-91C5-E937-3FD65BE1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2155778"/>
            <a:ext cx="1123950" cy="97087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BD8AE00C-6001-99A9-0986-B625F3D2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2419350"/>
            <a:ext cx="1136652" cy="1136652"/>
          </a:xfrm>
          <a:prstGeom prst="rect">
            <a:avLst/>
          </a:prstGeom>
        </p:spPr>
      </p:pic>
      <p:pic>
        <p:nvPicPr>
          <p:cNvPr id="8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9CF6D1DF-BEEA-B616-2453-D9F57995A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209629"/>
            <a:ext cx="968861" cy="9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4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E2E3-754E-A62E-6640-56CF0683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EAE2-53DE-73F4-DD07-1DCAECF8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Noisy Peer Identification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0FF26-8CB3-3170-5CFB-686C3496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 We’ve been slowly getting better at Noisy Peer Identification, which helps reduce the noise in our archive</a:t>
            </a:r>
          </a:p>
        </p:txBody>
      </p:sp>
      <p:pic>
        <p:nvPicPr>
          <p:cNvPr id="7" name="Picture 6" descr="A graph of 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E0859E24-FC2E-68A5-816C-079D4CE15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9" y="1809750"/>
            <a:ext cx="3367637" cy="2495550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F179DD8-555F-8E55-AFC7-1229B5347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92954"/>
            <a:ext cx="3429000" cy="24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8DC5B-41AF-0229-47F2-5D48CAE7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B78-9498-2A0C-93B4-190068C7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Noisy Peer Identification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76D0B-3CCD-5A15-2D09-96028A4F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 dirty="0"/>
              <a:t>We’ve built a relatively simple system which is currently called ‘Stampede’ </a:t>
            </a:r>
          </a:p>
          <a:p>
            <a:r>
              <a:rPr lang="en-GB" sz="1800" dirty="0"/>
              <a:t>Utilizes our live streaming service (Kafka RAW BMP) </a:t>
            </a:r>
          </a:p>
          <a:p>
            <a:r>
              <a:rPr lang="en-GB" sz="1800" dirty="0"/>
              <a:t>Does minute by minute analysis of 40 of our collectors</a:t>
            </a:r>
          </a:p>
          <a:p>
            <a:r>
              <a:rPr lang="en-GB" sz="1800" dirty="0"/>
              <a:t>Finds Noisiest (per minute):</a:t>
            </a:r>
          </a:p>
          <a:p>
            <a:pPr lvl="1"/>
            <a:r>
              <a:rPr lang="en-GB" sz="1500" dirty="0"/>
              <a:t>Collectors </a:t>
            </a:r>
          </a:p>
          <a:p>
            <a:pPr lvl="1"/>
            <a:r>
              <a:rPr lang="en-GB" sz="1500" dirty="0"/>
              <a:t>Peers </a:t>
            </a:r>
          </a:p>
          <a:p>
            <a:pPr lvl="1"/>
            <a:r>
              <a:rPr lang="en-GB" sz="1500" dirty="0"/>
              <a:t>Prefixes (Announcements / Withdrawals) </a:t>
            </a:r>
          </a:p>
          <a:p>
            <a:pPr lvl="1"/>
            <a:r>
              <a:rPr lang="en-GB" sz="1500" dirty="0"/>
              <a:t>Single ASN in any ASPATH</a:t>
            </a:r>
          </a:p>
          <a:p>
            <a:pPr lvl="1"/>
            <a:r>
              <a:rPr lang="en-GB" sz="1500" dirty="0"/>
              <a:t>ASPATH </a:t>
            </a:r>
            <a:r>
              <a:rPr lang="en-GB" sz="1500" dirty="0" err="1"/>
              <a:t>ngrams</a:t>
            </a:r>
            <a:r>
              <a:rPr lang="en-GB" sz="1500" dirty="0"/>
              <a:t> </a:t>
            </a:r>
          </a:p>
          <a:p>
            <a:pPr lvl="1"/>
            <a:r>
              <a:rPr lang="en-GB" sz="1500" dirty="0"/>
              <a:t>Communities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5908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23767-0174-B19C-FC24-56835F1BF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A9C7-4BE4-729B-5851-96F75CC3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Noisy Peer Identification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18830-E223-ED3B-D2F9-FA6F2014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This and our existing monitoring helps us find noisy peers and work with them to understand what is happening and in some cases we’ve seen real reductions 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37CD0DB4-92BC-E2F7-4BB5-620C3CC0F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33550"/>
            <a:ext cx="424482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4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E6299-2E68-A7DB-EBB7-6FF6F6A64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8509-69EA-4C28-42D9-8BBED2CC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Noisy Peer Identification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29547-92BB-1741-8784-42EA18AA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99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We’ve also started using the minute by minute data for some Sankey Visualization to identify noise that originates downstream of us in order to assist peers in tracking down potential noise </a:t>
            </a:r>
          </a:p>
        </p:txBody>
      </p:sp>
      <p:pic>
        <p:nvPicPr>
          <p:cNvPr id="8" name="Picture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ECC4834-354B-2A11-F160-511DCFB0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81" y="1622822"/>
            <a:ext cx="452123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3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US" sz="200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US" sz="1600" dirty="0"/>
              <a:t>Reachability, hijacks, bugs, peer visibility, mass withdrawals, RPKI status,…</a:t>
            </a:r>
          </a:p>
          <a:p>
            <a:r>
              <a:rPr lang="en-US" sz="2000" dirty="0"/>
              <a:t>Operators who find it a valuable tool also peer to contribute to the value</a:t>
            </a:r>
          </a:p>
          <a:p>
            <a:pPr lvl="0"/>
            <a:r>
              <a:rPr lang="en-US" sz="2000" dirty="0"/>
              <a:t>RouteViews operates collectors strategically positioned at IXPs around the world. </a:t>
            </a:r>
          </a:p>
          <a:p>
            <a:pPr lvl="1"/>
            <a:r>
              <a:rPr lang="en-US" sz="160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EABB-35C6-D59D-7E4A-937D8B92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D31-8A7C-9306-66D4-41413770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Many free and commercial tools used by network engineers every day include data from RouteViews</a:t>
            </a:r>
          </a:p>
          <a:p>
            <a:pPr lvl="1"/>
            <a:r>
              <a:rPr lang="en-GB" dirty="0"/>
              <a:t>CAIDA ASRANK</a:t>
            </a:r>
          </a:p>
          <a:p>
            <a:pPr lvl="1"/>
            <a:r>
              <a:rPr lang="en-GB" dirty="0"/>
              <a:t>CAIDA BGP Reader</a:t>
            </a:r>
          </a:p>
          <a:p>
            <a:pPr lvl="1"/>
            <a:r>
              <a:rPr lang="en-GB" dirty="0"/>
              <a:t>HE BGP Tools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Market Intelligence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BGP monitoring</a:t>
            </a:r>
          </a:p>
          <a:p>
            <a:pPr lvl="1"/>
            <a:r>
              <a:rPr lang="en-GB" dirty="0"/>
              <a:t>Catchpoint</a:t>
            </a:r>
          </a:p>
          <a:p>
            <a:pPr lvl="1"/>
            <a:r>
              <a:rPr lang="en-GB" dirty="0" err="1"/>
              <a:t>BGPMon</a:t>
            </a:r>
            <a:endParaRPr lang="en-GB" dirty="0"/>
          </a:p>
          <a:p>
            <a:pPr lvl="1"/>
            <a:r>
              <a:rPr lang="en-GB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19077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DA6E24F-7953-CEC5-3064-05A02767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88" y="-16400"/>
            <a:ext cx="6376012" cy="51435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dirty="0"/>
              <a:t>RouteViews Collector Map</a:t>
            </a:r>
            <a:endParaRPr sz="180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0" y="2876550"/>
            <a:ext cx="38007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www.routeviews.org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routeviews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/map/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978E1-B46D-AD49-E11B-F45DF9D9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news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116D0-B298-50AA-A4D4-2BA04F927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happening at RouteViews</a:t>
            </a:r>
          </a:p>
        </p:txBody>
      </p:sp>
    </p:spTree>
    <p:extLst>
      <p:ext uri="{BB962C8B-B14F-4D97-AF65-F5344CB8AC3E}">
        <p14:creationId xmlns:p14="http://schemas.microsoft.com/office/powerpoint/2010/main" val="15730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4E15-4D4B-25AF-D9DA-34ACFAE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0A63-5AE2-4594-2911-A0CA5E8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Collectors:</a:t>
            </a:r>
          </a:p>
          <a:p>
            <a:pPr lvl="1"/>
            <a:r>
              <a:rPr lang="en-GB" dirty="0"/>
              <a:t>All software collectors use FRR</a:t>
            </a:r>
            <a:r>
              <a:rPr lang="en-GB" baseline="30000" dirty="0"/>
              <a:t>1</a:t>
            </a:r>
            <a:r>
              <a:rPr lang="en-GB" dirty="0"/>
              <a:t> (version 10.5.1 where possible)</a:t>
            </a:r>
          </a:p>
          <a:p>
            <a:pPr lvl="1"/>
            <a:r>
              <a:rPr lang="en-GB" dirty="0"/>
              <a:t>One Cisco ASR1004 (as a tribute to the original!)</a:t>
            </a:r>
          </a:p>
          <a:p>
            <a:pPr lvl="1"/>
            <a:r>
              <a:rPr lang="en-GB" dirty="0"/>
              <a:t>Moving collectors from metal to VMs (easier deployment &amp; management)</a:t>
            </a:r>
          </a:p>
          <a:p>
            <a:r>
              <a:rPr lang="en-GB" dirty="0"/>
              <a:t>Location update:</a:t>
            </a:r>
          </a:p>
          <a:p>
            <a:pPr lvl="1"/>
            <a:r>
              <a:rPr lang="en-GB" dirty="0"/>
              <a:t>Most recent additions include Jakarta (IIX Jakarta), </a:t>
            </a:r>
            <a:r>
              <a:rPr lang="en-GB" dirty="0">
                <a:solidFill>
                  <a:srgbClr val="000000"/>
                </a:solidFill>
              </a:rPr>
              <a:t>Puerto Rico (CRIX) and Lagos (IXPN), DE-CIX Frankfurt (soon!)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109B-CD29-E0C9-B91A-A3E4F0A63642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</a:t>
            </a:r>
            <a:r>
              <a:rPr lang="en-GB" sz="1100"/>
              <a:t>FRRouting Project: </a:t>
            </a:r>
            <a:r>
              <a:rPr lang="en-GB" sz="1100">
                <a:hlinkClick r:id="rId2"/>
              </a:rPr>
              <a:t>https://frrouting.org/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8161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1B3-5CFF-B4ED-3D47-E77DA744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6E-3DF1-EC55-856D-FE15DEC2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/>
              <a:t>API allows programmatic access to live RouteViews data</a:t>
            </a:r>
          </a:p>
          <a:p>
            <a:pPr lvl="1"/>
            <a:r>
              <a:rPr lang="en-GB" sz="1600" dirty="0"/>
              <a:t>(our collectors currently allow </a:t>
            </a:r>
            <a:r>
              <a:rPr lang="en-GB" sz="1600" dirty="0">
                <a:solidFill>
                  <a:srgbClr val="00B050"/>
                </a:solidFill>
              </a:rPr>
              <a:t>telnet</a:t>
            </a:r>
            <a:r>
              <a:rPr lang="en-GB" sz="1600" dirty="0"/>
              <a:t> access, which 1000s of automated scripts hammer daily)</a:t>
            </a:r>
          </a:p>
          <a:p>
            <a:r>
              <a:rPr lang="en-GB" sz="1900" dirty="0"/>
              <a:t>Two access levels:</a:t>
            </a:r>
          </a:p>
          <a:p>
            <a:pPr lvl="1"/>
            <a:r>
              <a:rPr lang="en-GB" sz="1600" dirty="0"/>
              <a:t>Unauthenticated for casual (infrequent queries)</a:t>
            </a:r>
          </a:p>
          <a:p>
            <a:pPr lvl="1"/>
            <a:r>
              <a:rPr lang="en-GB" sz="1600" dirty="0"/>
              <a:t>Authenticated access (using verified </a:t>
            </a:r>
            <a:r>
              <a:rPr lang="en-GB" sz="1600" dirty="0" err="1"/>
              <a:t>PeeringDB</a:t>
            </a:r>
            <a:r>
              <a:rPr lang="en-GB" sz="1600" dirty="0"/>
              <a:t> users) for more serious research</a:t>
            </a:r>
          </a:p>
          <a:p>
            <a:r>
              <a:rPr lang="en-GB" sz="1900" dirty="0"/>
              <a:t>API currently supports ten collectors</a:t>
            </a:r>
          </a:p>
          <a:p>
            <a:pPr lvl="1"/>
            <a:r>
              <a:rPr lang="en-GB" sz="1600" dirty="0"/>
              <a:t>More will be added as resources become available</a:t>
            </a:r>
          </a:p>
          <a:p>
            <a:r>
              <a:rPr lang="en-GB" sz="1900" dirty="0"/>
              <a:t>Please consult the docs on how to use the API</a:t>
            </a:r>
          </a:p>
          <a:p>
            <a:pPr lvl="1"/>
            <a:r>
              <a:rPr lang="en-GB" sz="1600" dirty="0">
                <a:hlinkClick r:id="rId2"/>
              </a:rPr>
              <a:t>https://api.routeviews.org/docs/</a:t>
            </a:r>
            <a:endParaRPr lang="en-GB" sz="1600" dirty="0"/>
          </a:p>
          <a:p>
            <a:endParaRPr lang="en-GB" sz="19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118C4B-075C-3905-84BA-AEA34562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67553"/>
            <a:ext cx="3120736" cy="16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35831</TotalTime>
  <Words>1407</Words>
  <Application>Microsoft Macintosh PowerPoint</Application>
  <PresentationFormat>On-screen Show (16:9)</PresentationFormat>
  <Paragraphs>171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-apple-system</vt:lpstr>
      <vt:lpstr>Arial</vt:lpstr>
      <vt:lpstr>Arial Black</vt:lpstr>
      <vt:lpstr>Verdana</vt:lpstr>
      <vt:lpstr>Wingdings</vt:lpstr>
      <vt:lpstr>Default Design</vt:lpstr>
      <vt:lpstr>The RouteViews Project: Update</vt:lpstr>
      <vt:lpstr>Background</vt:lpstr>
      <vt:lpstr>RouteViews Team Members</vt:lpstr>
      <vt:lpstr>What is RouteViews</vt:lpstr>
      <vt:lpstr>What is RouteViews</vt:lpstr>
      <vt:lpstr>RouteViews Collector Map</vt:lpstr>
      <vt:lpstr>Routeviews news</vt:lpstr>
      <vt:lpstr>RouteViews News</vt:lpstr>
      <vt:lpstr>RouteViews Development Projects: API</vt:lpstr>
      <vt:lpstr>RouteViews Development Projects: LG</vt:lpstr>
      <vt:lpstr>PowerPoint Presentation</vt:lpstr>
      <vt:lpstr>PowerPoint Presentation</vt:lpstr>
      <vt:lpstr>PowerPoint Presentation</vt:lpstr>
      <vt:lpstr>RouteViews Development Projects: BMP</vt:lpstr>
      <vt:lpstr>RouteViews Development Projects: Bimper</vt:lpstr>
      <vt:lpstr>RouteViews Behind the Scenes Projects</vt:lpstr>
      <vt:lpstr>Slow and noisy peers</vt:lpstr>
      <vt:lpstr>RouteViews Future Planning</vt:lpstr>
      <vt:lpstr>Using routeviews</vt:lpstr>
      <vt:lpstr>Using RouteViews</vt:lpstr>
      <vt:lpstr>Consumers of RouteViews data</vt:lpstr>
      <vt:lpstr>ReFERENCING routeviews</vt:lpstr>
      <vt:lpstr>We have a DOI</vt:lpstr>
      <vt:lpstr>ACCESSING routeviews DATA</vt:lpstr>
      <vt:lpstr>OSDF Cache Locations serving /routeviews</vt:lpstr>
      <vt:lpstr>Using Pelican to access to OSDF caches</vt:lpstr>
      <vt:lpstr>PUBLIC ROUTEVIEWS DashbOARDS</vt:lpstr>
      <vt:lpstr>We want to start trialling public Dashboards</vt:lpstr>
      <vt:lpstr>NOISY PEER ANALYSIS</vt:lpstr>
      <vt:lpstr>Noisy Peer Identification</vt:lpstr>
      <vt:lpstr>Noisy Peer Identification</vt:lpstr>
      <vt:lpstr>Noisy Peer Identification</vt:lpstr>
      <vt:lpstr>Noisy Peer Identification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Owen Conway</cp:lastModifiedBy>
  <cp:revision>469</cp:revision>
  <cp:lastPrinted>2024-08-09T06:07:03Z</cp:lastPrinted>
  <dcterms:created xsi:type="dcterms:W3CDTF">2012-12-01T13:20:11Z</dcterms:created>
  <dcterms:modified xsi:type="dcterms:W3CDTF">2026-02-26T23:49:54Z</dcterms:modified>
</cp:coreProperties>
</file>