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5" r:id="rId2"/>
    <p:sldId id="1081" r:id="rId3"/>
    <p:sldId id="1082" r:id="rId4"/>
    <p:sldId id="1025" r:id="rId5"/>
    <p:sldId id="1083" r:id="rId6"/>
    <p:sldId id="1084" r:id="rId7"/>
    <p:sldId id="1085" r:id="rId8"/>
    <p:sldId id="1086" r:id="rId9"/>
    <p:sldId id="1087" r:id="rId10"/>
    <p:sldId id="1088" r:id="rId11"/>
    <p:sldId id="1089" r:id="rId12"/>
    <p:sldId id="1090" r:id="rId13"/>
    <p:sldId id="1091" r:id="rId14"/>
    <p:sldId id="1092" r:id="rId15"/>
    <p:sldId id="1093" r:id="rId16"/>
    <p:sldId id="1094" r:id="rId17"/>
    <p:sldId id="1095" r:id="rId18"/>
    <p:sldId id="1062" r:id="rId19"/>
    <p:sldId id="1096" r:id="rId20"/>
    <p:sldId id="1067" r:id="rId21"/>
    <p:sldId id="1068" r:id="rId22"/>
    <p:sldId id="1069" r:id="rId23"/>
    <p:sldId id="1080" r:id="rId24"/>
    <p:sldId id="1043" r:id="rId25"/>
    <p:sldId id="1072" r:id="rId26"/>
    <p:sldId id="1073" r:id="rId27"/>
    <p:sldId id="1074" r:id="rId28"/>
    <p:sldId id="1075" r:id="rId29"/>
    <p:sldId id="1047" r:id="rId3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1" autoAdjust="0"/>
    <p:restoredTop sz="94653"/>
  </p:normalViewPr>
  <p:slideViewPr>
    <p:cSldViewPr>
      <p:cViewPr varScale="1">
        <p:scale>
          <a:sx n="176" d="100"/>
          <a:sy n="176" d="100"/>
        </p:scale>
        <p:origin x="192" y="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81FB50-C8B6-1C41-A2B4-45DA577871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4EADA55-DE41-3F4C-893B-416EDE83C83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2de6155f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22de6155fc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22de6155fc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335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194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1945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5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24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Layout" userDrawn="1">
  <p:cSld name="2 Column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305800" y="28575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3"/>
          </p:nvPr>
        </p:nvSpPr>
        <p:spPr>
          <a:xfrm>
            <a:off x="609600" y="1047750"/>
            <a:ext cx="28194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5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4"/>
          </p:nvPr>
        </p:nvSpPr>
        <p:spPr>
          <a:xfrm>
            <a:off x="4800600" y="1047750"/>
            <a:ext cx="28194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5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446F52FB-91A2-9670-307B-A3577123BF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87078"/>
            <a:ext cx="3945673" cy="319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 sz="1200"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endParaRPr dirty="0"/>
          </a:p>
        </p:txBody>
      </p:sp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9A5AE705-0785-0E46-79A8-A8431E5225E7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648200" y="1387078"/>
            <a:ext cx="3945673" cy="319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 sz="1200"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851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Layout">
  <p:cSld name="3 Column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305800" y="28575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5334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533400" y="1047750"/>
            <a:ext cx="210312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3"/>
          </p:nvPr>
        </p:nvSpPr>
        <p:spPr>
          <a:xfrm>
            <a:off x="3352800" y="1047750"/>
            <a:ext cx="21336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4"/>
          </p:nvPr>
        </p:nvSpPr>
        <p:spPr>
          <a:xfrm>
            <a:off x="6248400" y="1047750"/>
            <a:ext cx="21336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5"/>
          </p:nvPr>
        </p:nvSpPr>
        <p:spPr>
          <a:xfrm>
            <a:off x="33528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6"/>
          </p:nvPr>
        </p:nvSpPr>
        <p:spPr>
          <a:xfrm>
            <a:off x="62484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66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4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0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5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1" descr="UOsignature">
            <a:extLst>
              <a:ext uri="{FF2B5EF4-FFF2-40B4-BE49-F238E27FC236}">
                <a16:creationId xmlns:a16="http://schemas.microsoft.com/office/drawing/2014/main" id="{6BAC7FC3-4AED-4C49-ADBB-860A482818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52950"/>
            <a:ext cx="2514599" cy="4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884B159-487E-774C-88AE-19CDF3F1E70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40298"/>
            <a:ext cx="1219200" cy="57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red blue and white sign&#10;&#10;Description automatically generated">
            <a:extLst>
              <a:ext uri="{FF2B5EF4-FFF2-40B4-BE49-F238E27FC236}">
                <a16:creationId xmlns:a16="http://schemas.microsoft.com/office/drawing/2014/main" id="{37673E1D-0E0D-0420-B3BF-AB9565438AE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70" y="4401310"/>
            <a:ext cx="707059" cy="742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-8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-8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  <a:ea typeface="ＭＳ Ｐゴシック" pitchFamily="-8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ＭＳ Ｐゴシック" pitchFamily="-8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5glK9czI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1143000"/>
            <a:ext cx="5829300" cy="1828800"/>
          </a:xfrm>
        </p:spPr>
        <p:txBody>
          <a:bodyPr/>
          <a:lstStyle/>
          <a:p>
            <a:r>
              <a:rPr lang="en-US" sz="3300" dirty="0">
                <a:latin typeface="Arial" charset="0"/>
                <a:ea typeface="ＭＳ Ｐゴシック" charset="0"/>
                <a:cs typeface="ＭＳ Ｐゴシック" charset="0"/>
              </a:rPr>
              <a:t>El </a:t>
            </a:r>
            <a:r>
              <a:rPr lang="en-US" sz="3300" dirty="0" err="1">
                <a:latin typeface="Arial" charset="0"/>
                <a:ea typeface="ＭＳ Ｐゴシック" charset="0"/>
                <a:cs typeface="ＭＳ Ｐゴシック" charset="0"/>
              </a:rPr>
              <a:t>proyecto</a:t>
            </a:r>
            <a:r>
              <a:rPr lang="en-US" sz="33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>
                <a:latin typeface="Arial" charset="0"/>
                <a:ea typeface="ＭＳ Ｐゴシック" charset="0"/>
                <a:cs typeface="ＭＳ Ｐゴシック" charset="0"/>
              </a:rPr>
              <a:t>RouteViews</a:t>
            </a:r>
            <a:r>
              <a:rPr lang="en-US" sz="3300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3300" dirty="0" err="1">
                <a:latin typeface="Arial" charset="0"/>
                <a:ea typeface="ＭＳ Ｐゴシック" charset="0"/>
                <a:cs typeface="ＭＳ Ｐゴシック" charset="0"/>
              </a:rPr>
              <a:t>Actualización</a:t>
            </a:r>
            <a:endParaRPr lang="en-US" sz="33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57400" y="2743200"/>
            <a:ext cx="50863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i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Presentador</a:t>
            </a:r>
            <a:endParaRPr lang="en-US" sz="20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000" i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Conferencia</a:t>
            </a:r>
            <a:r>
              <a:rPr lang="en-US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Lugar</a:t>
            </a:r>
          </a:p>
          <a:p>
            <a:pPr algn="ctr">
              <a:defRPr/>
            </a:pPr>
            <a:r>
              <a:rPr lang="en-US" sz="2000" i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Fecha</a:t>
            </a:r>
            <a:endParaRPr lang="en-US" sz="16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C4EBC-FAEA-890C-E1EE-F9712B3EFBFA}"/>
              </a:ext>
            </a:extLst>
          </p:cNvPr>
          <p:cNvSpPr txBox="1"/>
          <p:nvPr/>
        </p:nvSpPr>
        <p:spPr>
          <a:xfrm>
            <a:off x="5442261" y="4705350"/>
            <a:ext cx="1370888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750" b="0" dirty="0">
                <a:latin typeface="+mn-lt"/>
              </a:rPr>
              <a:t>Last updated 19</a:t>
            </a:r>
            <a:r>
              <a:rPr lang="en-GB" sz="750" b="0" baseline="30000" dirty="0">
                <a:latin typeface="+mn-lt"/>
              </a:rPr>
              <a:t>th</a:t>
            </a:r>
            <a:r>
              <a:rPr lang="en-GB" sz="750" b="0" dirty="0">
                <a:latin typeface="+mn-lt"/>
              </a:rPr>
              <a:t> May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B5097-FD51-BEB5-373E-B6E1E0736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57569-D273-5286-39F8-A4759D33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 err="1"/>
              <a:t>Políticas</a:t>
            </a:r>
            <a:r>
              <a:rPr lang="en-GB" dirty="0"/>
              <a:t> de Peering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F6D8E-FF77-B731-FD79-47A4B9A6C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err="1"/>
              <a:t>Requisitos</a:t>
            </a:r>
            <a:r>
              <a:rPr lang="en-US" sz="2400" dirty="0"/>
              <a:t> para </a:t>
            </a:r>
            <a:r>
              <a:rPr lang="en-US" sz="2400" dirty="0" err="1"/>
              <a:t>Colaboradores</a:t>
            </a:r>
            <a:endParaRPr lang="en-US" sz="2400" dirty="0"/>
          </a:p>
          <a:p>
            <a:r>
              <a:rPr lang="en-US" sz="2400" dirty="0"/>
              <a:t>Política </a:t>
            </a:r>
            <a:r>
              <a:rPr lang="en-US" sz="2400" dirty="0" err="1"/>
              <a:t>selectiva</a:t>
            </a:r>
            <a:r>
              <a:rPr lang="en-US" sz="2400" dirty="0"/>
              <a:t> </a:t>
            </a:r>
            <a:r>
              <a:rPr lang="en-US" sz="2400" dirty="0" err="1"/>
              <a:t>basada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valor </a:t>
            </a:r>
            <a:r>
              <a:rPr lang="en-US" sz="2400" dirty="0" err="1"/>
              <a:t>agregado</a:t>
            </a:r>
            <a:endParaRPr lang="en-US" sz="2400" dirty="0"/>
          </a:p>
          <a:p>
            <a:r>
              <a:rPr lang="en-US" sz="2400" dirty="0"/>
              <a:t>ASN </a:t>
            </a:r>
            <a:r>
              <a:rPr lang="en-US" sz="2400" dirty="0" err="1"/>
              <a:t>público</a:t>
            </a:r>
            <a:r>
              <a:rPr lang="en-US" sz="2400" dirty="0"/>
              <a:t> y </a:t>
            </a:r>
            <a:r>
              <a:rPr lang="en-US" sz="2400" dirty="0" err="1"/>
              <a:t>equipos</a:t>
            </a:r>
            <a:r>
              <a:rPr lang="en-US" sz="2400" dirty="0"/>
              <a:t> </a:t>
            </a:r>
            <a:r>
              <a:rPr lang="en-US" sz="2400" dirty="0" err="1"/>
              <a:t>estables</a:t>
            </a:r>
            <a:r>
              <a:rPr lang="en-US" sz="2400" dirty="0"/>
              <a:t> </a:t>
            </a:r>
            <a:r>
              <a:rPr lang="en-US" sz="2400" dirty="0" err="1"/>
              <a:t>requeridos</a:t>
            </a:r>
            <a:endParaRPr lang="en-US" sz="2400" dirty="0"/>
          </a:p>
          <a:p>
            <a:r>
              <a:rPr lang="en-US" sz="2400" dirty="0"/>
              <a:t>Vista </a:t>
            </a:r>
            <a:r>
              <a:rPr lang="en-US" sz="2400" dirty="0" err="1"/>
              <a:t>completa</a:t>
            </a:r>
            <a:r>
              <a:rPr lang="en-US" sz="2400" dirty="0"/>
              <a:t> de Internet </a:t>
            </a:r>
            <a:r>
              <a:rPr lang="en-US" sz="2400" dirty="0" err="1"/>
              <a:t>preferida</a:t>
            </a:r>
            <a:endParaRPr lang="en-US" sz="2400" dirty="0"/>
          </a:p>
          <a:p>
            <a:r>
              <a:rPr lang="en-US" sz="2400" dirty="0"/>
              <a:t>Entrada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PeeringDB</a:t>
            </a:r>
            <a:r>
              <a:rPr lang="en-US" sz="2400" dirty="0"/>
              <a:t> </a:t>
            </a:r>
            <a:r>
              <a:rPr lang="en-US" sz="2400" dirty="0" err="1"/>
              <a:t>obligatoria</a:t>
            </a:r>
            <a:endParaRPr lang="en-US" sz="2400" dirty="0"/>
          </a:p>
          <a:p>
            <a:r>
              <a:rPr lang="en-US" sz="2400" dirty="0"/>
              <a:t>No redes hobby</a:t>
            </a:r>
          </a:p>
        </p:txBody>
      </p:sp>
    </p:spTree>
    <p:extLst>
      <p:ext uri="{BB962C8B-B14F-4D97-AF65-F5344CB8AC3E}">
        <p14:creationId xmlns:p14="http://schemas.microsoft.com/office/powerpoint/2010/main" val="146624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CCCA7-F12A-3AF8-BD2B-7A4C415F3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BFB1-8A08-FF1E-262C-D23DD0DC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 err="1"/>
              <a:t>Tipos</a:t>
            </a:r>
            <a:r>
              <a:rPr lang="en-GB" dirty="0"/>
              <a:t> de Peering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081E-6B29-D5CA-BA44-7146CD539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err="1"/>
              <a:t>Modalidades</a:t>
            </a:r>
            <a:r>
              <a:rPr lang="en-US" sz="2400" dirty="0"/>
              <a:t> de </a:t>
            </a:r>
            <a:r>
              <a:rPr lang="en-US" sz="2400" dirty="0" err="1"/>
              <a:t>Conexión</a:t>
            </a:r>
            <a:endParaRPr lang="en-US" sz="2400" dirty="0"/>
          </a:p>
          <a:p>
            <a:r>
              <a:rPr lang="en-US" sz="2400" dirty="0"/>
              <a:t>*IXP Peering*:</a:t>
            </a:r>
          </a:p>
          <a:p>
            <a:pPr lvl="1">
              <a:buFont typeface="Wingdings" pitchFamily="2" charset="2"/>
              <a:buChar char="Ø"/>
            </a:pPr>
            <a:r>
              <a:rPr lang="en-US" sz="2100" dirty="0" err="1"/>
              <a:t>Sesiones</a:t>
            </a:r>
            <a:r>
              <a:rPr lang="en-US" sz="2100" dirty="0"/>
              <a:t> </a:t>
            </a:r>
            <a:r>
              <a:rPr lang="en-US" sz="2100" dirty="0" err="1"/>
              <a:t>bilaterales</a:t>
            </a:r>
            <a:r>
              <a:rPr lang="en-US" sz="2100" dirty="0"/>
              <a:t> </a:t>
            </a:r>
            <a:r>
              <a:rPr lang="en-US" sz="2100" dirty="0" err="1"/>
              <a:t>en</a:t>
            </a:r>
            <a:r>
              <a:rPr lang="en-US" sz="2100" dirty="0"/>
              <a:t> </a:t>
            </a:r>
            <a:r>
              <a:rPr lang="en-US" sz="2100" dirty="0" err="1"/>
              <a:t>intercambios</a:t>
            </a:r>
            <a:r>
              <a:rPr lang="en-US" sz="2100" dirty="0"/>
              <a:t> </a:t>
            </a:r>
            <a:r>
              <a:rPr lang="en-US" sz="2100" dirty="0" err="1"/>
              <a:t>mutuos</a:t>
            </a:r>
            <a:endParaRPr lang="en-US" sz="2100" dirty="0"/>
          </a:p>
          <a:p>
            <a:pPr lvl="1">
              <a:buFont typeface="Wingdings" pitchFamily="2" charset="2"/>
              <a:buChar char="Ø"/>
            </a:pPr>
            <a:r>
              <a:rPr lang="en-US" sz="2100" dirty="0" err="1"/>
              <a:t>Rutas</a:t>
            </a:r>
            <a:r>
              <a:rPr lang="en-US" sz="2100" dirty="0"/>
              <a:t> </a:t>
            </a:r>
            <a:r>
              <a:rPr lang="en-US" sz="2100" dirty="0" err="1"/>
              <a:t>desde</a:t>
            </a:r>
            <a:r>
              <a:rPr lang="en-US" sz="2100" dirty="0"/>
              <a:t> route servers </a:t>
            </a:r>
            <a:r>
              <a:rPr lang="en-US" sz="2100" dirty="0" err="1"/>
              <a:t>aceptadas</a:t>
            </a:r>
            <a:endParaRPr lang="en-US" sz="2100" dirty="0"/>
          </a:p>
          <a:p>
            <a:endParaRPr lang="en-US" sz="2400" dirty="0"/>
          </a:p>
          <a:p>
            <a:r>
              <a:rPr lang="en-US" sz="2400" dirty="0"/>
              <a:t>*</a:t>
            </a:r>
            <a:r>
              <a:rPr lang="en-US" sz="2400" dirty="0" err="1"/>
              <a:t>Multihop</a:t>
            </a:r>
            <a:r>
              <a:rPr lang="en-US" sz="2400" dirty="0"/>
              <a:t> Peering*:</a:t>
            </a:r>
          </a:p>
          <a:p>
            <a:pPr lvl="1">
              <a:buFont typeface="Wingdings" pitchFamily="2" charset="2"/>
              <a:buChar char="Ø"/>
            </a:pPr>
            <a:r>
              <a:rPr lang="en-US" sz="2100" dirty="0"/>
              <a:t>Para redes sin IXP </a:t>
            </a:r>
            <a:r>
              <a:rPr lang="en-US" sz="2100" dirty="0" err="1"/>
              <a:t>mutuo</a:t>
            </a:r>
            <a:endParaRPr lang="en-US" sz="2100" dirty="0"/>
          </a:p>
          <a:p>
            <a:pPr lvl="1">
              <a:buFont typeface="Wingdings" pitchFamily="2" charset="2"/>
              <a:buChar char="Ø"/>
            </a:pPr>
            <a:r>
              <a:rPr lang="en-US" sz="2100" dirty="0"/>
              <a:t>Hasta 2 </a:t>
            </a:r>
            <a:r>
              <a:rPr lang="en-US" sz="2100" dirty="0" err="1"/>
              <a:t>sesiones</a:t>
            </a:r>
            <a:r>
              <a:rPr lang="en-US" sz="2100" dirty="0"/>
              <a:t> para </a:t>
            </a:r>
            <a:r>
              <a:rPr lang="en-US" sz="2100" dirty="0" err="1"/>
              <a:t>redundancia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71047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6E76F-477B-5CA7-DDB5-7AB667A99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0F1E4-4461-5BE4-6AC6-1CF074D8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Hosting de </a:t>
            </a:r>
            <a:r>
              <a:rPr lang="en-GB" dirty="0" err="1"/>
              <a:t>Recolectores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315CB-65DD-0E26-DD35-07889E135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err="1"/>
              <a:t>Requisitos</a:t>
            </a:r>
            <a:r>
              <a:rPr lang="en-US" sz="2400" dirty="0"/>
              <a:t> para </a:t>
            </a:r>
            <a:r>
              <a:rPr lang="en-US" sz="2400" dirty="0" err="1"/>
              <a:t>Anfitriones</a:t>
            </a:r>
            <a:endParaRPr lang="en-US" sz="2400" dirty="0"/>
          </a:p>
          <a:p>
            <a:r>
              <a:rPr lang="en-US" sz="2100" dirty="0" err="1"/>
              <a:t>Especificaciones</a:t>
            </a:r>
            <a:r>
              <a:rPr lang="en-US" sz="2100" dirty="0"/>
              <a:t> VM: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16-32 GB RAM, 100 GB disco, 4 vCPUs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2 interfaces: </a:t>
            </a:r>
            <a:r>
              <a:rPr lang="en-US" dirty="0" err="1"/>
              <a:t>tránsito</a:t>
            </a:r>
            <a:r>
              <a:rPr lang="en-US" dirty="0"/>
              <a:t> (~10 Mbps) y peering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 err="1"/>
              <a:t>Ubicaciones</a:t>
            </a:r>
            <a:r>
              <a:rPr lang="en-US" sz="2100" dirty="0"/>
              <a:t> </a:t>
            </a:r>
            <a:r>
              <a:rPr lang="en-US" sz="2100" dirty="0" err="1"/>
              <a:t>deseadas</a:t>
            </a:r>
            <a:r>
              <a:rPr lang="en-US" sz="2100" dirty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Regiones con </a:t>
            </a:r>
            <a:r>
              <a:rPr lang="en-US" dirty="0" err="1"/>
              <a:t>visibilidad</a:t>
            </a:r>
            <a:r>
              <a:rPr lang="en-US" dirty="0"/>
              <a:t> </a:t>
            </a:r>
            <a:r>
              <a:rPr lang="en-US" dirty="0" err="1"/>
              <a:t>limitada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IXPs con &gt;100 peers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/>
              <a:t>Entornos</a:t>
            </a:r>
            <a:r>
              <a:rPr lang="en-US" dirty="0"/>
              <a:t> </a:t>
            </a:r>
            <a:r>
              <a:rPr lang="en-US" dirty="0" err="1"/>
              <a:t>únicos</a:t>
            </a:r>
            <a:r>
              <a:rPr lang="en-US" dirty="0"/>
              <a:t> o </a:t>
            </a:r>
            <a:r>
              <a:rPr lang="en-US" dirty="0" err="1"/>
              <a:t>especializados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4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5CFE7-6E87-99CC-FF8D-391BC4B1F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4F69-3D15-CC17-5701-6582E757A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 err="1"/>
              <a:t>Impacto</a:t>
            </a:r>
            <a:r>
              <a:rPr lang="en-GB" dirty="0"/>
              <a:t> y </a:t>
            </a:r>
            <a:r>
              <a:rPr lang="en-GB" dirty="0" err="1"/>
              <a:t>Usuarios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B7BC7-317B-86A7-6AD9-B1CAF0673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err="1"/>
              <a:t>Alcance</a:t>
            </a:r>
            <a:r>
              <a:rPr lang="en-US" sz="2400" dirty="0"/>
              <a:t> Global</a:t>
            </a:r>
          </a:p>
          <a:p>
            <a:r>
              <a:rPr lang="en-US" sz="2400" dirty="0"/>
              <a:t>Miles de </a:t>
            </a:r>
            <a:r>
              <a:rPr lang="en-US" sz="2400" dirty="0" err="1"/>
              <a:t>operadores</a:t>
            </a:r>
            <a:r>
              <a:rPr lang="en-US" sz="2400" dirty="0"/>
              <a:t> </a:t>
            </a:r>
            <a:r>
              <a:rPr lang="en-US" sz="2400" dirty="0" err="1"/>
              <a:t>consultan</a:t>
            </a:r>
            <a:r>
              <a:rPr lang="en-US" sz="2400" dirty="0"/>
              <a:t> </a:t>
            </a:r>
            <a:r>
              <a:rPr lang="en-US" sz="2400" dirty="0" err="1"/>
              <a:t>diariamente</a:t>
            </a:r>
            <a:endParaRPr lang="en-US" sz="2400" dirty="0"/>
          </a:p>
          <a:p>
            <a:r>
              <a:rPr lang="en-US" sz="2400" dirty="0"/>
              <a:t>Scripts </a:t>
            </a:r>
            <a:r>
              <a:rPr lang="en-US" sz="2400" dirty="0" err="1"/>
              <a:t>automatizados</a:t>
            </a:r>
            <a:r>
              <a:rPr lang="en-US" sz="2400" dirty="0"/>
              <a:t> </a:t>
            </a:r>
            <a:r>
              <a:rPr lang="en-US" sz="2400" dirty="0" err="1"/>
              <a:t>acceden</a:t>
            </a:r>
            <a:r>
              <a:rPr lang="en-US" sz="2400" dirty="0"/>
              <a:t> </a:t>
            </a:r>
            <a:r>
              <a:rPr lang="en-US" sz="2400" dirty="0" err="1"/>
              <a:t>constantemente</a:t>
            </a:r>
            <a:endParaRPr lang="en-US" sz="2400" dirty="0"/>
          </a:p>
          <a:p>
            <a:r>
              <a:rPr lang="en-US" sz="2400" dirty="0" err="1"/>
              <a:t>Productos</a:t>
            </a:r>
            <a:r>
              <a:rPr lang="en-US" sz="2400" dirty="0"/>
              <a:t> </a:t>
            </a:r>
            <a:r>
              <a:rPr lang="en-US" sz="2400" dirty="0" err="1"/>
              <a:t>comerciales</a:t>
            </a:r>
            <a:r>
              <a:rPr lang="en-US" sz="2400" dirty="0"/>
              <a:t> </a:t>
            </a:r>
            <a:r>
              <a:rPr lang="en-US" sz="2400" dirty="0" err="1"/>
              <a:t>dependen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datos</a:t>
            </a:r>
            <a:endParaRPr lang="en-US" sz="2400" dirty="0"/>
          </a:p>
          <a:p>
            <a:r>
              <a:rPr lang="en-US" sz="2400" dirty="0" err="1"/>
              <a:t>Investigación</a:t>
            </a:r>
            <a:r>
              <a:rPr lang="en-US" sz="2400" dirty="0"/>
              <a:t> </a:t>
            </a:r>
            <a:r>
              <a:rPr lang="en-US" sz="2400" dirty="0" err="1"/>
              <a:t>académica</a:t>
            </a:r>
            <a:r>
              <a:rPr lang="en-US" sz="2400" dirty="0"/>
              <a:t> </a:t>
            </a:r>
            <a:r>
              <a:rPr lang="en-US" sz="2400" dirty="0" err="1"/>
              <a:t>utiliza</a:t>
            </a:r>
            <a:r>
              <a:rPr lang="en-US" sz="2400" dirty="0"/>
              <a:t> </a:t>
            </a:r>
            <a:r>
              <a:rPr lang="en-US" sz="2400" dirty="0" err="1"/>
              <a:t>archivo</a:t>
            </a:r>
            <a:r>
              <a:rPr lang="en-US" sz="2400" dirty="0"/>
              <a:t> </a:t>
            </a:r>
            <a:r>
              <a:rPr lang="en-US" sz="2400" dirty="0" err="1"/>
              <a:t>histórico</a:t>
            </a:r>
            <a:r>
              <a:rPr lang="en-US" sz="2400" dirty="0"/>
              <a:t> de 27 </a:t>
            </a:r>
            <a:r>
              <a:rPr lang="en-US" sz="2400" dirty="0" err="1"/>
              <a:t>años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169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660DF-9C87-6DCB-B34D-0F9C71E06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BE80-8DCC-408F-A500-89B702BA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 err="1"/>
              <a:t>Financiamiento</a:t>
            </a:r>
            <a:r>
              <a:rPr lang="en-GB" dirty="0"/>
              <a:t> y </a:t>
            </a:r>
            <a:r>
              <a:rPr lang="en-GB" dirty="0" err="1"/>
              <a:t>Sostenibilidad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1B57D-6F58-6C95-9225-42A2258E1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err="1"/>
              <a:t>Modelo</a:t>
            </a:r>
            <a:r>
              <a:rPr lang="en-US" sz="2400" dirty="0"/>
              <a:t> de </a:t>
            </a:r>
            <a:r>
              <a:rPr lang="en-US" sz="2400" dirty="0" err="1"/>
              <a:t>Apoyo</a:t>
            </a:r>
            <a:endParaRPr lang="en-US" sz="2400" dirty="0"/>
          </a:p>
          <a:p>
            <a:r>
              <a:rPr lang="en-US" sz="2400" b="1" dirty="0" err="1"/>
              <a:t>Financiamiento</a:t>
            </a:r>
            <a:r>
              <a:rPr lang="en-US" sz="2400" b="1" dirty="0"/>
              <a:t> NSF</a:t>
            </a:r>
            <a:r>
              <a:rPr lang="en-US" sz="2400" dirty="0"/>
              <a:t>: </a:t>
            </a:r>
            <a:r>
              <a:rPr lang="en-US" sz="2400" dirty="0" err="1"/>
              <a:t>Proyectos</a:t>
            </a:r>
            <a:r>
              <a:rPr lang="en-US" sz="2400" dirty="0"/>
              <a:t> GMI3S e ILANDS</a:t>
            </a:r>
          </a:p>
          <a:p>
            <a:r>
              <a:rPr lang="en-US" sz="2400" dirty="0" err="1"/>
              <a:t>Colaboración</a:t>
            </a:r>
            <a:r>
              <a:rPr lang="en-US" sz="2400" dirty="0"/>
              <a:t> con CAIDA</a:t>
            </a:r>
          </a:p>
          <a:p>
            <a:r>
              <a:rPr lang="en-US" sz="2400" dirty="0" err="1"/>
              <a:t>Donaciones</a:t>
            </a:r>
            <a:r>
              <a:rPr lang="en-US" sz="2400" dirty="0"/>
              <a:t> de </a:t>
            </a:r>
            <a:r>
              <a:rPr lang="en-US" sz="2400" dirty="0" err="1"/>
              <a:t>organizaciones</a:t>
            </a:r>
            <a:r>
              <a:rPr lang="en-US" sz="2400" dirty="0"/>
              <a:t> </a:t>
            </a:r>
            <a:r>
              <a:rPr lang="en-US" sz="2400" dirty="0" err="1"/>
              <a:t>públicas</a:t>
            </a:r>
            <a:r>
              <a:rPr lang="en-US" sz="2400" dirty="0"/>
              <a:t> y </a:t>
            </a:r>
            <a:r>
              <a:rPr lang="en-US" sz="2400" dirty="0" err="1"/>
              <a:t>privadas</a:t>
            </a:r>
            <a:endParaRPr lang="en-US" sz="2400" dirty="0"/>
          </a:p>
          <a:p>
            <a:r>
              <a:rPr lang="en-US" sz="2400" dirty="0" err="1"/>
              <a:t>Apoyo</a:t>
            </a:r>
            <a:r>
              <a:rPr lang="en-US" sz="2400" dirty="0"/>
              <a:t> de Google y </a:t>
            </a:r>
            <a:r>
              <a:rPr lang="en-US" sz="2400" dirty="0" err="1"/>
              <a:t>otros</a:t>
            </a:r>
            <a:r>
              <a:rPr lang="en-US" sz="2400" dirty="0"/>
              <a:t> </a:t>
            </a:r>
            <a:r>
              <a:rPr lang="en-US" sz="2400" dirty="0" err="1"/>
              <a:t>patrocinadores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24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6B6C8-56B5-8A07-388A-674FDCB12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9AC0-A4CF-1669-E1C2-C6C82651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Planes </a:t>
            </a:r>
            <a:r>
              <a:rPr lang="en-GB" dirty="0" err="1"/>
              <a:t>Futuros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595DC-F33F-BAFD-072D-144506C1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err="1"/>
              <a:t>Visión</a:t>
            </a:r>
            <a:r>
              <a:rPr lang="en-US" sz="2400" dirty="0"/>
              <a:t> de </a:t>
            </a:r>
            <a:r>
              <a:rPr lang="en-US" sz="2400" dirty="0" err="1"/>
              <a:t>Crecimiento</a:t>
            </a:r>
            <a:endParaRPr lang="en-US" sz="2400" dirty="0"/>
          </a:p>
          <a:p>
            <a:r>
              <a:rPr lang="en-US" sz="2400" b="1" dirty="0" err="1"/>
              <a:t>Expansión</a:t>
            </a:r>
            <a:r>
              <a:rPr lang="en-US" sz="2400" b="1" dirty="0"/>
              <a:t> </a:t>
            </a:r>
            <a:r>
              <a:rPr lang="en-US" sz="2400" b="1" dirty="0" err="1"/>
              <a:t>geográfica</a:t>
            </a:r>
            <a:r>
              <a:rPr lang="en-US" sz="2400" dirty="0"/>
              <a:t>: Más </a:t>
            </a:r>
            <a:r>
              <a:rPr lang="en-US" sz="2400" dirty="0" err="1"/>
              <a:t>recolectores</a:t>
            </a:r>
            <a:r>
              <a:rPr lang="en-US" sz="2400" dirty="0"/>
              <a:t> </a:t>
            </a:r>
            <a:r>
              <a:rPr lang="en-US" sz="2400" dirty="0" err="1"/>
              <a:t>fuera</a:t>
            </a:r>
            <a:r>
              <a:rPr lang="en-US" sz="2400" dirty="0"/>
              <a:t> de </a:t>
            </a:r>
            <a:r>
              <a:rPr lang="en-US" sz="2400" dirty="0" err="1"/>
              <a:t>Norteamérica</a:t>
            </a:r>
            <a:endParaRPr lang="en-US" sz="2400" dirty="0"/>
          </a:p>
          <a:p>
            <a:r>
              <a:rPr lang="en-US" sz="2400" b="1" dirty="0" err="1"/>
              <a:t>Archivado</a:t>
            </a:r>
            <a:r>
              <a:rPr lang="en-US" sz="2400" b="1" dirty="0"/>
              <a:t> </a:t>
            </a:r>
            <a:r>
              <a:rPr lang="en-US" sz="2400" b="1" dirty="0" err="1"/>
              <a:t>escalable</a:t>
            </a:r>
            <a:r>
              <a:rPr lang="en-US" sz="2400" dirty="0"/>
              <a:t>: </a:t>
            </a:r>
            <a:r>
              <a:rPr lang="en-US" sz="2400" dirty="0" err="1"/>
              <a:t>Infraestructura</a:t>
            </a:r>
            <a:r>
              <a:rPr lang="en-US" sz="2400" dirty="0"/>
              <a:t> de </a:t>
            </a:r>
            <a:r>
              <a:rPr lang="en-US" sz="2400" dirty="0" err="1"/>
              <a:t>almacenamiento</a:t>
            </a:r>
            <a:r>
              <a:rPr lang="en-US" sz="2400" dirty="0"/>
              <a:t> </a:t>
            </a:r>
            <a:r>
              <a:rPr lang="en-US" sz="2400" dirty="0" err="1"/>
              <a:t>mejorada</a:t>
            </a:r>
            <a:endParaRPr lang="en-US" sz="2400" dirty="0"/>
          </a:p>
          <a:p>
            <a:r>
              <a:rPr lang="en-US" sz="2400" b="1" dirty="0"/>
              <a:t>Mayor </a:t>
            </a:r>
            <a:r>
              <a:rPr lang="en-US" sz="2400" b="1" dirty="0" err="1"/>
              <a:t>apoyo</a:t>
            </a:r>
            <a:r>
              <a:rPr lang="en-US" sz="2400" b="1" dirty="0"/>
              <a:t> </a:t>
            </a:r>
            <a:r>
              <a:rPr lang="en-US" sz="2400" b="1" dirty="0" err="1"/>
              <a:t>comunitario</a:t>
            </a:r>
            <a:r>
              <a:rPr lang="en-US" sz="2400" dirty="0"/>
              <a:t>: </a:t>
            </a:r>
            <a:r>
              <a:rPr lang="en-US" sz="2400" dirty="0" err="1"/>
              <a:t>Sostenibilidad</a:t>
            </a:r>
            <a:r>
              <a:rPr lang="en-US" sz="2400" dirty="0"/>
              <a:t> a largo </a:t>
            </a:r>
            <a:r>
              <a:rPr lang="en-US" sz="2400" dirty="0" err="1"/>
              <a:t>plazo</a:t>
            </a:r>
            <a:endParaRPr lang="en-US" sz="2400" dirty="0"/>
          </a:p>
          <a:p>
            <a:r>
              <a:rPr lang="en-US" sz="2400" b="1" dirty="0" err="1"/>
              <a:t>Nuevas</a:t>
            </a:r>
            <a:r>
              <a:rPr lang="en-US" sz="2400" b="1" dirty="0"/>
              <a:t> </a:t>
            </a:r>
            <a:r>
              <a:rPr lang="en-US" sz="2400" b="1" dirty="0" err="1"/>
              <a:t>tecnologías</a:t>
            </a:r>
            <a:r>
              <a:rPr lang="en-US" sz="2400" dirty="0"/>
              <a:t>: </a:t>
            </a:r>
            <a:r>
              <a:rPr lang="en-US" sz="2400" dirty="0" err="1"/>
              <a:t>Evolución</a:t>
            </a:r>
            <a:r>
              <a:rPr lang="en-US" sz="2400" dirty="0"/>
              <a:t> continua de </a:t>
            </a:r>
            <a:r>
              <a:rPr lang="en-US" sz="2400" dirty="0" err="1"/>
              <a:t>herramientas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2579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9D9B9-8C60-F7FE-4D6C-9DA52832A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10D5-E1C6-8283-C9A8-FE2948E8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Contribuir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929CE-F80D-F2BD-D8CD-B264AC857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Formas</a:t>
            </a:r>
            <a:r>
              <a:rPr lang="en-US" sz="2400" dirty="0"/>
              <a:t> de </a:t>
            </a:r>
            <a:r>
              <a:rPr lang="en-US" sz="2400" dirty="0" err="1"/>
              <a:t>Apoyo</a:t>
            </a:r>
            <a:endParaRPr lang="en-US" sz="2400" dirty="0"/>
          </a:p>
          <a:p>
            <a:r>
              <a:rPr lang="en-US" sz="2400" dirty="0" err="1"/>
              <a:t>Establecer</a:t>
            </a:r>
            <a:r>
              <a:rPr lang="en-US" sz="2400" dirty="0"/>
              <a:t> peering con </a:t>
            </a:r>
            <a:r>
              <a:rPr lang="en-US" sz="2400" dirty="0" err="1"/>
              <a:t>recolectores</a:t>
            </a:r>
            <a:endParaRPr lang="en-US" sz="2400" dirty="0"/>
          </a:p>
          <a:p>
            <a:r>
              <a:rPr lang="en-US" sz="2400" dirty="0" err="1"/>
              <a:t>Reconocer</a:t>
            </a:r>
            <a:r>
              <a:rPr lang="en-US" sz="2400" dirty="0"/>
              <a:t> </a:t>
            </a:r>
            <a:r>
              <a:rPr lang="en-US" sz="2400" dirty="0" err="1"/>
              <a:t>públicamente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valor (DOI: 10.7264/1y7v-2d90)</a:t>
            </a:r>
          </a:p>
          <a:p>
            <a:r>
              <a:rPr lang="en-US" sz="2400" dirty="0" err="1"/>
              <a:t>Apoyo</a:t>
            </a:r>
            <a:r>
              <a:rPr lang="en-US" sz="2400" dirty="0"/>
              <a:t> </a:t>
            </a:r>
            <a:r>
              <a:rPr lang="en-US" sz="2400" dirty="0" err="1"/>
              <a:t>financiero</a:t>
            </a:r>
            <a:r>
              <a:rPr lang="en-US" sz="2400" dirty="0"/>
              <a:t> para </a:t>
            </a:r>
            <a:r>
              <a:rPr lang="en-US" sz="2400" dirty="0" err="1"/>
              <a:t>productos</a:t>
            </a:r>
            <a:r>
              <a:rPr lang="en-US" sz="2400" dirty="0"/>
              <a:t> </a:t>
            </a:r>
            <a:r>
              <a:rPr lang="en-US" sz="2400" dirty="0" err="1"/>
              <a:t>comerciales</a:t>
            </a:r>
            <a:r>
              <a:rPr lang="en-US" sz="2400" dirty="0"/>
              <a:t> </a:t>
            </a:r>
            <a:r>
              <a:rPr lang="en-US" sz="2400" dirty="0" err="1"/>
              <a:t>exitosos</a:t>
            </a:r>
            <a:endParaRPr lang="en-US" sz="2400" dirty="0"/>
          </a:p>
          <a:p>
            <a:r>
              <a:rPr lang="en-US" sz="2400" dirty="0"/>
              <a:t>Hosting de </a:t>
            </a:r>
            <a:r>
              <a:rPr lang="en-US" sz="2400" dirty="0" err="1"/>
              <a:t>recolectores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nuevas</a:t>
            </a:r>
            <a:r>
              <a:rPr lang="en-US" sz="2400" dirty="0"/>
              <a:t> </a:t>
            </a:r>
            <a:r>
              <a:rPr lang="en-US" sz="2400" dirty="0" err="1"/>
              <a:t>ubicaciones</a:t>
            </a:r>
            <a:endParaRPr lang="en-US" sz="2400" dirty="0"/>
          </a:p>
          <a:p>
            <a:r>
              <a:rPr lang="en-US" sz="2400" dirty="0" err="1"/>
              <a:t>Cualquier</a:t>
            </a:r>
            <a:r>
              <a:rPr lang="en-US" sz="2400" dirty="0"/>
              <a:t> forma que </a:t>
            </a:r>
            <a:r>
              <a:rPr lang="en-US" sz="2400" dirty="0" err="1"/>
              <a:t>mantenga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servicio</a:t>
            </a:r>
            <a:r>
              <a:rPr lang="en-US" sz="2400" dirty="0"/>
              <a:t> </a:t>
            </a:r>
            <a:r>
              <a:rPr lang="en-US" sz="2400" dirty="0" err="1"/>
              <a:t>funcionando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097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C5646-A81A-D170-EEED-F3618418D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D25A-D965-E192-A11C-DAC76D1BC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 err="1"/>
              <a:t>Contacto</a:t>
            </a:r>
            <a:r>
              <a:rPr lang="en-GB" dirty="0"/>
              <a:t> y </a:t>
            </a:r>
            <a:r>
              <a:rPr lang="en-GB" dirty="0" err="1"/>
              <a:t>Agradecimientos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44AF2-48EF-3C96-0955-A6A3BF4C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Servicio</a:t>
            </a:r>
            <a:r>
              <a:rPr lang="en-US" sz="2400" dirty="0"/>
              <a:t> </a:t>
            </a:r>
            <a:r>
              <a:rPr lang="en-US" sz="2400" dirty="0" err="1"/>
              <a:t>Comunitario</a:t>
            </a:r>
            <a:r>
              <a:rPr lang="en-US" sz="2400" dirty="0"/>
              <a:t> </a:t>
            </a:r>
            <a:r>
              <a:rPr lang="en-US" sz="2400" dirty="0" err="1"/>
              <a:t>Esencial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 err="1"/>
              <a:t>Contacto</a:t>
            </a:r>
            <a:r>
              <a:rPr lang="en-US" sz="2400" dirty="0"/>
              <a:t>: </a:t>
            </a:r>
            <a:r>
              <a:rPr lang="en-US" sz="2400" dirty="0" err="1"/>
              <a:t>help@routeviews.org</a:t>
            </a:r>
            <a:r>
              <a:rPr lang="en-US" sz="2400" dirty="0"/>
              <a:t>  </a:t>
            </a:r>
          </a:p>
          <a:p>
            <a:r>
              <a:rPr lang="en-US" sz="2400" b="1" dirty="0"/>
              <a:t>Web</a:t>
            </a:r>
            <a:r>
              <a:rPr lang="en-US" sz="2400" dirty="0"/>
              <a:t>: https://</a:t>
            </a:r>
            <a:r>
              <a:rPr lang="en-US" sz="2400" dirty="0" err="1"/>
              <a:t>www.routeviews.org</a:t>
            </a:r>
            <a:r>
              <a:rPr lang="en-US" sz="2400" dirty="0"/>
              <a:t>  </a:t>
            </a:r>
          </a:p>
          <a:p>
            <a:r>
              <a:rPr lang="en-US" sz="2400" b="1" dirty="0"/>
              <a:t>API</a:t>
            </a:r>
            <a:r>
              <a:rPr lang="en-US" sz="2400" dirty="0"/>
              <a:t>: https://</a:t>
            </a:r>
            <a:r>
              <a:rPr lang="en-US" sz="2400" dirty="0" err="1"/>
              <a:t>api.routeviews.org</a:t>
            </a:r>
            <a:r>
              <a:rPr lang="en-US" sz="2400" dirty="0"/>
              <a:t>/docs/</a:t>
            </a:r>
          </a:p>
        </p:txBody>
      </p:sp>
    </p:spTree>
    <p:extLst>
      <p:ext uri="{BB962C8B-B14F-4D97-AF65-F5344CB8AC3E}">
        <p14:creationId xmlns:p14="http://schemas.microsoft.com/office/powerpoint/2010/main" val="144365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6403-7824-7167-E580-019618D7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88789"/>
            <a:ext cx="8229600" cy="708422"/>
          </a:xfrm>
        </p:spPr>
        <p:txBody>
          <a:bodyPr/>
          <a:lstStyle/>
          <a:p>
            <a:r>
              <a:rPr lang="en-GB" dirty="0"/>
              <a:t> ¡Gracias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apoyar</a:t>
            </a:r>
            <a:r>
              <a:rPr lang="en-GB" dirty="0"/>
              <a:t> la </a:t>
            </a:r>
            <a:r>
              <a:rPr lang="en-GB" dirty="0" err="1"/>
              <a:t>infraestructura</a:t>
            </a:r>
            <a:r>
              <a:rPr lang="en-GB" dirty="0"/>
              <a:t> global de Internet!</a:t>
            </a:r>
          </a:p>
        </p:txBody>
      </p:sp>
      <p:pic>
        <p:nvPicPr>
          <p:cNvPr id="3" name="Picture 2" descr="A red blue and white sign&#10;&#10;Description automatically generated">
            <a:extLst>
              <a:ext uri="{FF2B5EF4-FFF2-40B4-BE49-F238E27FC236}">
                <a16:creationId xmlns:a16="http://schemas.microsoft.com/office/drawing/2014/main" id="{F6B2176B-FB7F-3C55-BBEB-86E984368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41" y="1809750"/>
            <a:ext cx="2084917" cy="2190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42670B-5D4E-E94C-5D0F-82C2D77D1337}"/>
              </a:ext>
            </a:extLst>
          </p:cNvPr>
          <p:cNvSpPr txBox="1"/>
          <p:nvPr/>
        </p:nvSpPr>
        <p:spPr>
          <a:xfrm>
            <a:off x="2209800" y="398987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Operado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NSRC </a:t>
            </a:r>
            <a:r>
              <a:rPr lang="en-US" dirty="0" err="1"/>
              <a:t>en</a:t>
            </a:r>
            <a:r>
              <a:rPr lang="en-US" dirty="0"/>
              <a:t> la Universidad de </a:t>
            </a:r>
            <a:r>
              <a:rPr lang="en-US" dirty="0" err="1"/>
              <a:t>Oregón</a:t>
            </a:r>
            <a:r>
              <a:rPr lang="en-US" dirty="0"/>
              <a:t>  </a:t>
            </a:r>
          </a:p>
          <a:p>
            <a:pPr algn="ctr"/>
            <a:r>
              <a:rPr lang="en-US" dirty="0"/>
              <a:t>En </a:t>
            </a:r>
            <a:r>
              <a:rPr lang="en-US" dirty="0" err="1"/>
              <a:t>colaboración</a:t>
            </a:r>
            <a:r>
              <a:rPr lang="en-US" dirty="0"/>
              <a:t> con CAIDA y </a:t>
            </a:r>
            <a:r>
              <a:rPr lang="en-US" dirty="0" err="1"/>
              <a:t>apoyo</a:t>
            </a:r>
            <a:r>
              <a:rPr lang="en-US" dirty="0"/>
              <a:t> de NSF</a:t>
            </a:r>
          </a:p>
        </p:txBody>
      </p:sp>
    </p:spTree>
    <p:extLst>
      <p:ext uri="{BB962C8B-B14F-4D97-AF65-F5344CB8AC3E}">
        <p14:creationId xmlns:p14="http://schemas.microsoft.com/office/powerpoint/2010/main" val="245479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BA2ACA-6365-A3B9-0A05-745E352B7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729A-0C82-172D-7E5C-E5FEBD64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88789"/>
            <a:ext cx="8229600" cy="708422"/>
          </a:xfrm>
        </p:spPr>
        <p:txBody>
          <a:bodyPr/>
          <a:lstStyle/>
          <a:p>
            <a:r>
              <a:rPr lang="en-GB" dirty="0" err="1"/>
              <a:t>Anexos</a:t>
            </a:r>
            <a:endParaRPr lang="en-GB" dirty="0"/>
          </a:p>
        </p:txBody>
      </p:sp>
      <p:pic>
        <p:nvPicPr>
          <p:cNvPr id="3" name="Picture 2" descr="A red blue and white sign&#10;&#10;Description automatically generated">
            <a:extLst>
              <a:ext uri="{FF2B5EF4-FFF2-40B4-BE49-F238E27FC236}">
                <a16:creationId xmlns:a16="http://schemas.microsoft.com/office/drawing/2014/main" id="{8E4EAD4A-AACB-380B-9DEE-10683D5DF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09750"/>
            <a:ext cx="2084917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8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D1B90-1708-1A95-20E3-C106FFDD1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4422-843F-4EF8-AA66-A07A5B95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es </a:t>
            </a:r>
            <a:r>
              <a:rPr lang="en-GB" dirty="0" err="1"/>
              <a:t>RouteViews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F9BDD-FA89-1BCA-A26C-19F27EEBD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lvl="0"/>
            <a:r>
              <a:rPr lang="en-US" sz="2400" dirty="0"/>
              <a:t>Proyecto </a:t>
            </a:r>
            <a:r>
              <a:rPr lang="en-US" sz="2400" dirty="0" err="1"/>
              <a:t>iniciado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b="1" dirty="0"/>
              <a:t>1995</a:t>
            </a:r>
            <a:r>
              <a:rPr lang="en-US" sz="2400" dirty="0"/>
              <a:t> para </a:t>
            </a:r>
            <a:r>
              <a:rPr lang="en-US" sz="2400" dirty="0" err="1"/>
              <a:t>análisis</a:t>
            </a:r>
            <a:r>
              <a:rPr lang="en-US" sz="2400" dirty="0"/>
              <a:t> de </a:t>
            </a:r>
            <a:r>
              <a:rPr lang="en-US" sz="2400" dirty="0" err="1"/>
              <a:t>enrutamiento</a:t>
            </a:r>
            <a:r>
              <a:rPr lang="en-US" sz="2400" dirty="0"/>
              <a:t> BGP.</a:t>
            </a:r>
          </a:p>
          <a:p>
            <a:pPr lvl="0"/>
            <a:r>
              <a:rPr lang="en-US" sz="2400" b="1" dirty="0"/>
              <a:t>Red global </a:t>
            </a:r>
            <a:r>
              <a:rPr lang="en-US" sz="2400" dirty="0"/>
              <a:t>con </a:t>
            </a:r>
            <a:r>
              <a:rPr lang="en-US" sz="2400" dirty="0" err="1"/>
              <a:t>más</a:t>
            </a:r>
            <a:r>
              <a:rPr lang="en-US" sz="2400" dirty="0"/>
              <a:t> de 40 </a:t>
            </a:r>
            <a:r>
              <a:rPr lang="en-US" sz="2400" dirty="0" err="1"/>
              <a:t>recolectores</a:t>
            </a:r>
            <a:r>
              <a:rPr lang="en-US" sz="2400" dirty="0"/>
              <a:t> </a:t>
            </a:r>
            <a:r>
              <a:rPr lang="en-US" sz="2400" dirty="0" err="1"/>
              <a:t>estratégicamente</a:t>
            </a:r>
            <a:r>
              <a:rPr lang="en-US" sz="2400" dirty="0"/>
              <a:t> </a:t>
            </a:r>
            <a:r>
              <a:rPr lang="en-US" sz="2400" dirty="0" err="1"/>
              <a:t>ubicados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Herramienta</a:t>
            </a:r>
            <a:r>
              <a:rPr lang="en-US" sz="2400" dirty="0"/>
              <a:t> </a:t>
            </a:r>
            <a:r>
              <a:rPr lang="en-US" sz="2400" dirty="0" err="1"/>
              <a:t>esencial</a:t>
            </a:r>
            <a:r>
              <a:rPr lang="en-US" sz="2400" dirty="0"/>
              <a:t> para </a:t>
            </a:r>
            <a:r>
              <a:rPr lang="en-US" sz="2400" dirty="0" err="1"/>
              <a:t>operadores</a:t>
            </a:r>
            <a:r>
              <a:rPr lang="en-US" sz="2400" dirty="0"/>
              <a:t> de red e </a:t>
            </a:r>
            <a:r>
              <a:rPr lang="en-US" sz="2400" dirty="0" err="1"/>
              <a:t>investigadores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Operado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NSRC </a:t>
            </a:r>
            <a:r>
              <a:rPr lang="en-US" sz="2400" dirty="0" err="1"/>
              <a:t>en</a:t>
            </a:r>
            <a:r>
              <a:rPr lang="en-US" sz="2400" dirty="0"/>
              <a:t> la Universidad de </a:t>
            </a:r>
            <a:r>
              <a:rPr lang="en-US" sz="2400" dirty="0" err="1"/>
              <a:t>Oregón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4107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597ADF3-24E0-DFF3-81A8-596C791ED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5" y="0"/>
            <a:ext cx="77380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73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0BAEE84-14EE-EB02-286B-3AAF9C563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6" y="0"/>
            <a:ext cx="7772400" cy="51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65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23527D-A09B-9458-7845-23341C9E0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6" y="0"/>
            <a:ext cx="7772400" cy="51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63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CFE11B7-DDE5-96E8-CA15-B2BB8C54E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3" y="0"/>
            <a:ext cx="86634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32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D8B7807-255A-30D6-C44C-AE22DCBF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3" y="0"/>
            <a:ext cx="8663494" cy="5143500"/>
          </a:xfrm>
          <a:prstGeom prst="rect">
            <a:avLst/>
          </a:prstGeom>
        </p:spPr>
      </p:pic>
      <p:sp>
        <p:nvSpPr>
          <p:cNvPr id="4" name="Google Shape;617;g222c3f2cee4_1_16">
            <a:extLst>
              <a:ext uri="{FF2B5EF4-FFF2-40B4-BE49-F238E27FC236}">
                <a16:creationId xmlns:a16="http://schemas.microsoft.com/office/drawing/2014/main" id="{E9EB6282-F46B-B0FA-F6ED-058376422718}"/>
              </a:ext>
            </a:extLst>
          </p:cNvPr>
          <p:cNvSpPr txBox="1">
            <a:spLocks/>
          </p:cNvSpPr>
          <p:nvPr/>
        </p:nvSpPr>
        <p:spPr>
          <a:xfrm>
            <a:off x="4707864" y="1064235"/>
            <a:ext cx="2103000" cy="28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1600"/>
            </a:pPr>
            <a:r>
              <a:rPr lang="en-US" sz="1200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59 peers</a:t>
            </a:r>
          </a:p>
        </p:txBody>
      </p:sp>
      <p:cxnSp>
        <p:nvCxnSpPr>
          <p:cNvPr id="5" name="Google Shape;618;g222c3f2cee4_1_16">
            <a:extLst>
              <a:ext uri="{FF2B5EF4-FFF2-40B4-BE49-F238E27FC236}">
                <a16:creationId xmlns:a16="http://schemas.microsoft.com/office/drawing/2014/main" id="{55932639-0A5B-E403-C100-62F2C151C50B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838200" y="1207185"/>
            <a:ext cx="3869664" cy="4043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" name="Google Shape;619;g222c3f2cee4_1_16">
            <a:extLst>
              <a:ext uri="{FF2B5EF4-FFF2-40B4-BE49-F238E27FC236}">
                <a16:creationId xmlns:a16="http://schemas.microsoft.com/office/drawing/2014/main" id="{08146290-96B2-358C-7DDF-829EB3D52A9E}"/>
              </a:ext>
            </a:extLst>
          </p:cNvPr>
          <p:cNvSpPr txBox="1">
            <a:spLocks/>
          </p:cNvSpPr>
          <p:nvPr/>
        </p:nvSpPr>
        <p:spPr>
          <a:xfrm>
            <a:off x="6324600" y="1468633"/>
            <a:ext cx="1669267" cy="28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1600"/>
            </a:pPr>
            <a:r>
              <a:rPr lang="en-US" sz="1200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Lots of full tables</a:t>
            </a:r>
          </a:p>
        </p:txBody>
      </p:sp>
      <p:cxnSp>
        <p:nvCxnSpPr>
          <p:cNvPr id="7" name="Google Shape;620;g222c3f2cee4_1_16">
            <a:extLst>
              <a:ext uri="{FF2B5EF4-FFF2-40B4-BE49-F238E27FC236}">
                <a16:creationId xmlns:a16="http://schemas.microsoft.com/office/drawing/2014/main" id="{D5569CF5-356F-0BF8-14EA-692E3CAA59BD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148879" y="1611583"/>
            <a:ext cx="1175721" cy="28960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36999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AC9AC7A-E33B-523D-7690-73B17760F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3" y="0"/>
            <a:ext cx="8663494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135160-B193-EC81-88E3-BEE9B02ABED9}"/>
              </a:ext>
            </a:extLst>
          </p:cNvPr>
          <p:cNvSpPr txBox="1"/>
          <p:nvPr/>
        </p:nvSpPr>
        <p:spPr>
          <a:xfrm>
            <a:off x="7620" y="1200150"/>
            <a:ext cx="203132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Multihop</a:t>
            </a:r>
            <a:r>
              <a:rPr lang="en-GB" dirty="0"/>
              <a:t> Collector</a:t>
            </a:r>
          </a:p>
        </p:txBody>
      </p:sp>
    </p:spTree>
    <p:extLst>
      <p:ext uri="{BB962C8B-B14F-4D97-AF65-F5344CB8AC3E}">
        <p14:creationId xmlns:p14="http://schemas.microsoft.com/office/powerpoint/2010/main" val="2884443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84C5D2F-3748-089E-8343-33CD98156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3" y="0"/>
            <a:ext cx="8663494" cy="5143500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18B3F6C3-D0E7-8DBB-6A89-FF81BC9751F4}"/>
              </a:ext>
            </a:extLst>
          </p:cNvPr>
          <p:cNvSpPr txBox="1"/>
          <p:nvPr/>
        </p:nvSpPr>
        <p:spPr>
          <a:xfrm>
            <a:off x="5486400" y="1657350"/>
            <a:ext cx="2378075" cy="25135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Connected</a:t>
            </a:r>
            <a:r>
              <a:rPr lang="da-DK" sz="14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ASNs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D2A5857C-404D-AB2A-5E2C-0247F21EBDF3}"/>
              </a:ext>
            </a:extLst>
          </p:cNvPr>
          <p:cNvSpPr txBox="1"/>
          <p:nvPr/>
        </p:nvSpPr>
        <p:spPr>
          <a:xfrm>
            <a:off x="5503628" y="4660532"/>
            <a:ext cx="2378075" cy="25135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lang="da-DK" sz="1400" dirty="0">
                <a:solidFill>
                  <a:srgbClr val="FFFFFF"/>
                </a:solidFill>
                <a:latin typeface="Arial Black"/>
                <a:cs typeface="Arial Black"/>
              </a:rPr>
              <a:t>Tier 1 Transit</a:t>
            </a:r>
            <a:endParaRPr sz="1400" dirty="0">
              <a:latin typeface="Arial Black"/>
              <a:cs typeface="Arial Black"/>
            </a:endParaRPr>
          </a:p>
        </p:txBody>
      </p:sp>
      <p:cxnSp>
        <p:nvCxnSpPr>
          <p:cNvPr id="16" name="Google Shape;620;g222c3f2cee4_1_16">
            <a:extLst>
              <a:ext uri="{FF2B5EF4-FFF2-40B4-BE49-F238E27FC236}">
                <a16:creationId xmlns:a16="http://schemas.microsoft.com/office/drawing/2014/main" id="{252E3940-4824-EAE1-8375-D397E091C10D}"/>
              </a:ext>
            </a:extLst>
          </p:cNvPr>
          <p:cNvCxnSpPr>
            <a:cxnSpLocks/>
          </p:cNvCxnSpPr>
          <p:nvPr/>
        </p:nvCxnSpPr>
        <p:spPr>
          <a:xfrm flipH="1">
            <a:off x="4038600" y="1895854"/>
            <a:ext cx="1861521" cy="90449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" name="Google Shape;620;g222c3f2cee4_1_16">
            <a:extLst>
              <a:ext uri="{FF2B5EF4-FFF2-40B4-BE49-F238E27FC236}">
                <a16:creationId xmlns:a16="http://schemas.microsoft.com/office/drawing/2014/main" id="{AAEB19FB-441A-D2A8-C7C5-43078924AB4A}"/>
              </a:ext>
            </a:extLst>
          </p:cNvPr>
          <p:cNvCxnSpPr>
            <a:cxnSpLocks/>
          </p:cNvCxnSpPr>
          <p:nvPr/>
        </p:nvCxnSpPr>
        <p:spPr>
          <a:xfrm flipH="1">
            <a:off x="4038600" y="1895854"/>
            <a:ext cx="1861521" cy="1368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" name="Google Shape;620;g222c3f2cee4_1_16">
            <a:extLst>
              <a:ext uri="{FF2B5EF4-FFF2-40B4-BE49-F238E27FC236}">
                <a16:creationId xmlns:a16="http://schemas.microsoft.com/office/drawing/2014/main" id="{00C79193-5436-5B4E-111A-5A72B427535B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267200" y="4746111"/>
            <a:ext cx="1236428" cy="4009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" name="Google Shape;620;g222c3f2cee4_1_16">
            <a:extLst>
              <a:ext uri="{FF2B5EF4-FFF2-40B4-BE49-F238E27FC236}">
                <a16:creationId xmlns:a16="http://schemas.microsoft.com/office/drawing/2014/main" id="{9A93AFB8-DD8C-0541-1936-41B85219BE3F}"/>
              </a:ext>
            </a:extLst>
          </p:cNvPr>
          <p:cNvCxnSpPr>
            <a:cxnSpLocks/>
          </p:cNvCxnSpPr>
          <p:nvPr/>
        </p:nvCxnSpPr>
        <p:spPr>
          <a:xfrm flipH="1">
            <a:off x="3907940" y="1895854"/>
            <a:ext cx="1992181" cy="196143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998502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F09D28E-F5E7-2304-277A-9D0C86489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3" y="0"/>
            <a:ext cx="8663494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1E99B3-300C-1245-28AB-164F23F0D198}"/>
              </a:ext>
            </a:extLst>
          </p:cNvPr>
          <p:cNvSpPr txBox="1"/>
          <p:nvPr/>
        </p:nvSpPr>
        <p:spPr>
          <a:xfrm>
            <a:off x="7620" y="1200150"/>
            <a:ext cx="171072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Local Collector</a:t>
            </a:r>
          </a:p>
        </p:txBody>
      </p:sp>
    </p:spTree>
    <p:extLst>
      <p:ext uri="{BB962C8B-B14F-4D97-AF65-F5344CB8AC3E}">
        <p14:creationId xmlns:p14="http://schemas.microsoft.com/office/powerpoint/2010/main" val="744826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3A7F507-5BC1-85E6-897A-9F43E2E15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3" y="0"/>
            <a:ext cx="8663494" cy="5143500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C3F851B7-84BE-AEE6-2845-C9F2B3702D13}"/>
              </a:ext>
            </a:extLst>
          </p:cNvPr>
          <p:cNvSpPr txBox="1"/>
          <p:nvPr/>
        </p:nvSpPr>
        <p:spPr>
          <a:xfrm>
            <a:off x="5334000" y="1733550"/>
            <a:ext cx="2378075" cy="25135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downstream</a:t>
            </a:r>
            <a:r>
              <a:rPr lang="da-DK" sz="14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ASNs</a:t>
            </a:r>
            <a:endParaRPr sz="1400" dirty="0">
              <a:latin typeface="Arial Black"/>
              <a:cs typeface="Arial Black"/>
            </a:endParaRPr>
          </a:p>
        </p:txBody>
      </p:sp>
      <p:cxnSp>
        <p:nvCxnSpPr>
          <p:cNvPr id="14" name="Google Shape;620;g222c3f2cee4_1_16">
            <a:extLst>
              <a:ext uri="{FF2B5EF4-FFF2-40B4-BE49-F238E27FC236}">
                <a16:creationId xmlns:a16="http://schemas.microsoft.com/office/drawing/2014/main" id="{829EBFDD-7872-A72A-980A-A9808E2D6CCA}"/>
              </a:ext>
            </a:extLst>
          </p:cNvPr>
          <p:cNvCxnSpPr>
            <a:cxnSpLocks/>
          </p:cNvCxnSpPr>
          <p:nvPr/>
        </p:nvCxnSpPr>
        <p:spPr>
          <a:xfrm flipH="1">
            <a:off x="4343400" y="1984901"/>
            <a:ext cx="1676400" cy="81544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" name="Google Shape;620;g222c3f2cee4_1_16">
            <a:extLst>
              <a:ext uri="{FF2B5EF4-FFF2-40B4-BE49-F238E27FC236}">
                <a16:creationId xmlns:a16="http://schemas.microsoft.com/office/drawing/2014/main" id="{9380D965-4845-B535-5AA9-7EE25A5BDD1D}"/>
              </a:ext>
            </a:extLst>
          </p:cNvPr>
          <p:cNvCxnSpPr>
            <a:cxnSpLocks/>
          </p:cNvCxnSpPr>
          <p:nvPr/>
        </p:nvCxnSpPr>
        <p:spPr>
          <a:xfrm flipH="1">
            <a:off x="4267200" y="1984901"/>
            <a:ext cx="1752600" cy="112024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" name="Google Shape;620;g222c3f2cee4_1_16">
            <a:extLst>
              <a:ext uri="{FF2B5EF4-FFF2-40B4-BE49-F238E27FC236}">
                <a16:creationId xmlns:a16="http://schemas.microsoft.com/office/drawing/2014/main" id="{FD282A11-1271-2B2A-0F27-A8D042A13277}"/>
              </a:ext>
            </a:extLst>
          </p:cNvPr>
          <p:cNvCxnSpPr>
            <a:cxnSpLocks/>
          </p:cNvCxnSpPr>
          <p:nvPr/>
        </p:nvCxnSpPr>
        <p:spPr>
          <a:xfrm flipH="1">
            <a:off x="4267200" y="1984901"/>
            <a:ext cx="1752600" cy="157744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987029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8C59-6722-60BB-74BD-2E2FB462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Impacto</a:t>
            </a:r>
            <a:r>
              <a:rPr lang="en-GB" dirty="0"/>
              <a:t> de </a:t>
            </a:r>
            <a:r>
              <a:rPr lang="en-GB" dirty="0" err="1"/>
              <a:t>RouteViews</a:t>
            </a:r>
            <a:endParaRPr lang="en-GB" dirty="0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82D0D90-7926-C0AC-6CF9-F98F47629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0"/>
            <a:ext cx="5410200" cy="3046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FCB620-53E8-3566-15D5-7B66D155B08B}"/>
              </a:ext>
            </a:extLst>
          </p:cNvPr>
          <p:cNvSpPr txBox="1"/>
          <p:nvPr/>
        </p:nvSpPr>
        <p:spPr>
          <a:xfrm>
            <a:off x="1658953" y="4075211"/>
            <a:ext cx="5597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Barrett Lyon:          </a:t>
            </a:r>
            <a:r>
              <a:rPr lang="en-GB" sz="1400">
                <a:hlinkClick r:id="rId3"/>
              </a:rPr>
              <a:t>https://www.youtube.com/watch?v=vo5glK9czIE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77615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BE2DC-C4D7-B3E9-A73C-535ABD69C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069C-14EE-4D32-BFD0-64BC6676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 err="1"/>
              <a:t>Infraestructura</a:t>
            </a:r>
            <a:r>
              <a:rPr lang="en-GB" dirty="0"/>
              <a:t> Global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3EEC0-E19F-2087-1ED4-3FCD927D0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/>
              <a:t>Red de </a:t>
            </a:r>
            <a:r>
              <a:rPr lang="en-US" sz="2400" dirty="0" err="1"/>
              <a:t>Recolectores</a:t>
            </a:r>
            <a:endParaRPr lang="en-US" sz="2400" dirty="0"/>
          </a:p>
          <a:p>
            <a:r>
              <a:rPr lang="en-US" sz="2400" b="1" dirty="0"/>
              <a:t>48 </a:t>
            </a:r>
            <a:r>
              <a:rPr lang="en-US" sz="2400" b="1" dirty="0" err="1"/>
              <a:t>recolectores</a:t>
            </a:r>
            <a:r>
              <a:rPr lang="en-US" sz="2400" b="1" dirty="0"/>
              <a:t> </a:t>
            </a:r>
            <a:r>
              <a:rPr lang="en-US" sz="2400" b="1" dirty="0" err="1"/>
              <a:t>activos</a:t>
            </a:r>
            <a:r>
              <a:rPr lang="en-US" sz="2400" dirty="0"/>
              <a:t> </a:t>
            </a:r>
            <a:r>
              <a:rPr lang="en-US" sz="2400" dirty="0" err="1"/>
              <a:t>distribuidos</a:t>
            </a:r>
            <a:r>
              <a:rPr lang="en-US" sz="2400" dirty="0"/>
              <a:t> </a:t>
            </a:r>
            <a:r>
              <a:rPr lang="en-US" sz="2400" dirty="0" err="1"/>
              <a:t>mundialmente</a:t>
            </a:r>
            <a:endParaRPr lang="en-US" sz="2400" dirty="0"/>
          </a:p>
          <a:p>
            <a:r>
              <a:rPr lang="en-US" sz="2400" dirty="0" err="1"/>
              <a:t>Ubicados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b="1" dirty="0"/>
              <a:t>Puntos de </a:t>
            </a:r>
            <a:r>
              <a:rPr lang="en-US" sz="2400" b="1" dirty="0" err="1"/>
              <a:t>Intercambio</a:t>
            </a:r>
            <a:r>
              <a:rPr lang="en-US" sz="2400" b="1" dirty="0"/>
              <a:t> de Internet (IXPs)</a:t>
            </a:r>
          </a:p>
          <a:p>
            <a:r>
              <a:rPr lang="en-US" sz="2400" dirty="0" err="1"/>
              <a:t>Cobertura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todas</a:t>
            </a:r>
            <a:r>
              <a:rPr lang="en-US" sz="2400" dirty="0"/>
              <a:t> las regiones: *ARIN, APNIC, LACNIC, RIPE NCC, AFRINIC*</a:t>
            </a:r>
          </a:p>
          <a:p>
            <a:r>
              <a:rPr lang="en-US" sz="2400" dirty="0" err="1"/>
              <a:t>Nuevas</a:t>
            </a:r>
            <a:r>
              <a:rPr lang="en-US" sz="2400" dirty="0"/>
              <a:t> </a:t>
            </a:r>
            <a:r>
              <a:rPr lang="en-US" sz="2400" dirty="0" err="1"/>
              <a:t>ubicaciones</a:t>
            </a:r>
            <a:r>
              <a:rPr lang="en-US" sz="2400" dirty="0"/>
              <a:t> </a:t>
            </a:r>
            <a:r>
              <a:rPr lang="en-US" sz="2400" dirty="0" err="1"/>
              <a:t>recientes</a:t>
            </a:r>
            <a:r>
              <a:rPr lang="en-US" sz="2400" dirty="0"/>
              <a:t>: </a:t>
            </a:r>
            <a:r>
              <a:rPr lang="en-US" sz="2400" dirty="0" err="1"/>
              <a:t>GetaFIX</a:t>
            </a:r>
            <a:r>
              <a:rPr lang="en-US" sz="2400" dirty="0"/>
              <a:t> (Filipinas), KINX (Corea), </a:t>
            </a:r>
            <a:r>
              <a:rPr lang="en-US" sz="2400" dirty="0" err="1"/>
              <a:t>Namex</a:t>
            </a:r>
            <a:r>
              <a:rPr lang="en-US" sz="2400" dirty="0"/>
              <a:t> (Italia)</a:t>
            </a:r>
          </a:p>
        </p:txBody>
      </p:sp>
    </p:spTree>
    <p:extLst>
      <p:ext uri="{BB962C8B-B14F-4D97-AF65-F5344CB8AC3E}">
        <p14:creationId xmlns:p14="http://schemas.microsoft.com/office/powerpoint/2010/main" val="323543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DA6E24F-7953-CEC5-3064-05A027672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88" y="-16400"/>
            <a:ext cx="6376012" cy="5143500"/>
          </a:xfrm>
          <a:prstGeom prst="rect">
            <a:avLst/>
          </a:prstGeom>
        </p:spPr>
      </p:pic>
      <p:sp>
        <p:nvSpPr>
          <p:cNvPr id="387" name="Google Shape;387;g22de6155fc6_0_1"/>
          <p:cNvSpPr txBox="1">
            <a:spLocks noGrp="1"/>
          </p:cNvSpPr>
          <p:nvPr>
            <p:ph type="title"/>
          </p:nvPr>
        </p:nvSpPr>
        <p:spPr>
          <a:xfrm>
            <a:off x="69071" y="882368"/>
            <a:ext cx="2434424" cy="85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1600" dirty="0"/>
              <a:t>Mapa de </a:t>
            </a:r>
            <a:r>
              <a:rPr lang="en-CA" sz="1600" dirty="0" err="1"/>
              <a:t>recolectores</a:t>
            </a:r>
            <a:r>
              <a:rPr lang="en-CA" sz="1600" dirty="0"/>
              <a:t> de </a:t>
            </a:r>
            <a:r>
              <a:rPr lang="en-CA" sz="1600" dirty="0" err="1"/>
              <a:t>RouteViews</a:t>
            </a:r>
            <a:endParaRPr sz="1600" dirty="0"/>
          </a:p>
        </p:txBody>
      </p:sp>
      <p:sp>
        <p:nvSpPr>
          <p:cNvPr id="389" name="Google Shape;389;g22de6155fc6_0_1"/>
          <p:cNvSpPr txBox="1"/>
          <p:nvPr/>
        </p:nvSpPr>
        <p:spPr>
          <a:xfrm>
            <a:off x="0" y="2876550"/>
            <a:ext cx="380072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US" sz="140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www.routeviews.org</a:t>
            </a: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40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routeviews</a:t>
            </a: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/map/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2C680-C084-0C6C-76E5-8AC6A4E89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D053-9154-FE23-4C70-53C79A23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 err="1"/>
              <a:t>Tecnología</a:t>
            </a:r>
            <a:r>
              <a:rPr lang="en-GB" dirty="0"/>
              <a:t> y </a:t>
            </a:r>
            <a:r>
              <a:rPr lang="en-GB" dirty="0" err="1"/>
              <a:t>Arquitectura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3651-8112-BC35-5E13-7B443ADED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err="1"/>
              <a:t>Infraestructura</a:t>
            </a:r>
            <a:r>
              <a:rPr lang="en-US" sz="2400" dirty="0"/>
              <a:t> Técnica</a:t>
            </a:r>
          </a:p>
          <a:p>
            <a:r>
              <a:rPr lang="en-US" sz="2400" b="1" dirty="0"/>
              <a:t>Software</a:t>
            </a:r>
            <a:r>
              <a:rPr lang="en-US" sz="2400" dirty="0"/>
              <a:t>: FRR (</a:t>
            </a:r>
            <a:r>
              <a:rPr lang="en-US" sz="2400" dirty="0" err="1"/>
              <a:t>versión</a:t>
            </a:r>
            <a:r>
              <a:rPr lang="en-US" sz="2400" dirty="0"/>
              <a:t> 10.2)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recolectores</a:t>
            </a:r>
            <a:endParaRPr lang="en-US" sz="2400" dirty="0"/>
          </a:p>
          <a:p>
            <a:r>
              <a:rPr lang="en-US" sz="2400" b="1" dirty="0"/>
              <a:t>Sistema </a:t>
            </a:r>
            <a:r>
              <a:rPr lang="en-US" sz="2400" b="1" dirty="0" err="1"/>
              <a:t>Operativo</a:t>
            </a:r>
            <a:r>
              <a:rPr lang="en-US" sz="2400" dirty="0"/>
              <a:t>: </a:t>
            </a:r>
            <a:r>
              <a:rPr lang="en-US" sz="2400" dirty="0" err="1"/>
              <a:t>Migración</a:t>
            </a:r>
            <a:r>
              <a:rPr lang="en-US" sz="2400" dirty="0"/>
              <a:t> a Ubuntu 24.04</a:t>
            </a:r>
          </a:p>
          <a:p>
            <a:r>
              <a:rPr lang="en-US" sz="2400" b="1" dirty="0"/>
              <a:t>Hardware</a:t>
            </a:r>
            <a:r>
              <a:rPr lang="en-US" sz="2400" dirty="0"/>
              <a:t>: </a:t>
            </a:r>
            <a:r>
              <a:rPr lang="en-US" sz="2400" dirty="0" err="1"/>
              <a:t>Transición</a:t>
            </a:r>
            <a:r>
              <a:rPr lang="en-US" sz="2400" dirty="0"/>
              <a:t> de </a:t>
            </a:r>
            <a:r>
              <a:rPr lang="en-US" sz="2400" dirty="0" err="1"/>
              <a:t>físico</a:t>
            </a:r>
            <a:r>
              <a:rPr lang="en-US" sz="2400" dirty="0"/>
              <a:t> a </a:t>
            </a:r>
            <a:r>
              <a:rPr lang="en-US" sz="2400" dirty="0" err="1"/>
              <a:t>máquinas</a:t>
            </a:r>
            <a:r>
              <a:rPr lang="en-US" sz="2400" dirty="0"/>
              <a:t> </a:t>
            </a:r>
            <a:r>
              <a:rPr lang="en-US" sz="2400" dirty="0" err="1"/>
              <a:t>virtuales</a:t>
            </a:r>
            <a:endParaRPr lang="en-US" sz="2400" dirty="0"/>
          </a:p>
          <a:p>
            <a:r>
              <a:rPr lang="en-US" sz="2400" b="1" dirty="0" err="1"/>
              <a:t>Almacenamiento</a:t>
            </a:r>
            <a:r>
              <a:rPr lang="en-US" sz="2400" dirty="0"/>
              <a:t>: Más de 50 TB de </a:t>
            </a:r>
            <a:r>
              <a:rPr lang="en-US" sz="2400" dirty="0" err="1"/>
              <a:t>datos</a:t>
            </a:r>
            <a:r>
              <a:rPr lang="en-US" sz="2400" dirty="0"/>
              <a:t> BGP </a:t>
            </a:r>
            <a:r>
              <a:rPr lang="en-US" sz="2400" dirty="0" err="1"/>
              <a:t>históricos</a:t>
            </a:r>
            <a:r>
              <a:rPr lang="en-US" sz="2400" dirty="0"/>
              <a:t> (</a:t>
            </a:r>
            <a:r>
              <a:rPr lang="en-US" sz="2400" dirty="0" err="1"/>
              <a:t>desde</a:t>
            </a:r>
            <a:r>
              <a:rPr lang="en-US" sz="2400" dirty="0"/>
              <a:t> 1997)</a:t>
            </a:r>
          </a:p>
        </p:txBody>
      </p:sp>
    </p:spTree>
    <p:extLst>
      <p:ext uri="{BB962C8B-B14F-4D97-AF65-F5344CB8AC3E}">
        <p14:creationId xmlns:p14="http://schemas.microsoft.com/office/powerpoint/2010/main" val="158480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62236-BC41-0516-E0B6-A5F653191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A7EC-89C9-37A9-3821-995E4B6A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 err="1"/>
              <a:t>Herramientas</a:t>
            </a:r>
            <a:r>
              <a:rPr lang="en-GB" dirty="0"/>
              <a:t> y </a:t>
            </a:r>
            <a:r>
              <a:rPr lang="en-GB" dirty="0" err="1"/>
              <a:t>Servicios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69FCB-D063-6B31-4354-97DC727D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err="1"/>
              <a:t>Acceso</a:t>
            </a:r>
            <a:r>
              <a:rPr lang="en-US" sz="2400" dirty="0"/>
              <a:t> a </a:t>
            </a:r>
            <a:r>
              <a:rPr lang="en-US" sz="2400" dirty="0" err="1"/>
              <a:t>los</a:t>
            </a:r>
            <a:r>
              <a:rPr lang="en-US" sz="2400" dirty="0"/>
              <a:t> Datos</a:t>
            </a:r>
          </a:p>
          <a:p>
            <a:r>
              <a:rPr lang="en-US" sz="2400" b="1" dirty="0"/>
              <a:t>Looking Glass</a:t>
            </a:r>
            <a:r>
              <a:rPr lang="en-US" sz="2400" dirty="0"/>
              <a:t>: </a:t>
            </a:r>
            <a:r>
              <a:rPr lang="en-US" sz="2400" dirty="0" err="1"/>
              <a:t>Interfaz</a:t>
            </a:r>
            <a:r>
              <a:rPr lang="en-US" sz="2400" dirty="0"/>
              <a:t> web </a:t>
            </a:r>
            <a:r>
              <a:rPr lang="en-US" sz="2400" dirty="0" err="1"/>
              <a:t>moderna</a:t>
            </a:r>
            <a:r>
              <a:rPr lang="en-US" sz="2400" dirty="0"/>
              <a:t> para </a:t>
            </a:r>
            <a:r>
              <a:rPr lang="en-US" sz="2400" dirty="0" err="1"/>
              <a:t>consultas</a:t>
            </a:r>
            <a:r>
              <a:rPr lang="en-US" sz="2400" dirty="0"/>
              <a:t> BGP.</a:t>
            </a:r>
          </a:p>
          <a:p>
            <a:r>
              <a:rPr lang="en-US" sz="2400" b="1" dirty="0"/>
              <a:t>API</a:t>
            </a:r>
            <a:r>
              <a:rPr lang="en-US" sz="2400" dirty="0"/>
              <a:t>: </a:t>
            </a:r>
            <a:r>
              <a:rPr lang="en-US" sz="2400" dirty="0" err="1"/>
              <a:t>Acceso</a:t>
            </a:r>
            <a:r>
              <a:rPr lang="en-US" sz="2400" dirty="0"/>
              <a:t> </a:t>
            </a:r>
            <a:r>
              <a:rPr lang="en-US" sz="2400" dirty="0" err="1"/>
              <a:t>programático</a:t>
            </a:r>
            <a:r>
              <a:rPr lang="en-US" sz="2400" dirty="0"/>
              <a:t> con </a:t>
            </a:r>
            <a:r>
              <a:rPr lang="en-US" sz="2400" dirty="0" err="1"/>
              <a:t>niveles</a:t>
            </a:r>
            <a:r>
              <a:rPr lang="en-US" sz="2400" dirty="0"/>
              <a:t> </a:t>
            </a:r>
            <a:r>
              <a:rPr lang="en-US" sz="2400" dirty="0" err="1"/>
              <a:t>autenticado</a:t>
            </a:r>
            <a:r>
              <a:rPr lang="en-US" sz="2400" dirty="0"/>
              <a:t> y no </a:t>
            </a:r>
            <a:r>
              <a:rPr lang="en-US" sz="2400" dirty="0" err="1"/>
              <a:t>autenticado</a:t>
            </a:r>
            <a:r>
              <a:rPr lang="en-US" sz="2400" dirty="0"/>
              <a:t>.</a:t>
            </a:r>
          </a:p>
          <a:p>
            <a:r>
              <a:rPr lang="en-US" sz="2400" b="1" dirty="0"/>
              <a:t>BMP Streaming</a:t>
            </a:r>
            <a:r>
              <a:rPr lang="en-US" sz="2400" dirty="0"/>
              <a:t>: </a:t>
            </a:r>
            <a:r>
              <a:rPr lang="en-US" sz="2400" dirty="0" err="1"/>
              <a:t>Flujo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vivo de </a:t>
            </a:r>
            <a:r>
              <a:rPr lang="en-US" sz="2400" dirty="0" err="1"/>
              <a:t>datos</a:t>
            </a:r>
            <a:r>
              <a:rPr lang="en-US" sz="2400" dirty="0"/>
              <a:t> BGP </a:t>
            </a:r>
            <a:r>
              <a:rPr lang="en-US" sz="2400" dirty="0" err="1"/>
              <a:t>vía</a:t>
            </a:r>
            <a:r>
              <a:rPr lang="en-US" sz="2400" dirty="0"/>
              <a:t> Kafka.</a:t>
            </a:r>
          </a:p>
          <a:p>
            <a:r>
              <a:rPr lang="en-US" sz="2400" b="1" dirty="0" err="1"/>
              <a:t>Archivos</a:t>
            </a:r>
            <a:r>
              <a:rPr lang="en-US" sz="2400" b="1" dirty="0"/>
              <a:t> </a:t>
            </a:r>
            <a:r>
              <a:rPr lang="en-US" sz="2400" b="1" dirty="0" err="1"/>
              <a:t>históricos</a:t>
            </a:r>
            <a:r>
              <a:rPr lang="en-US" sz="2400" dirty="0"/>
              <a:t>: 27 </a:t>
            </a:r>
            <a:r>
              <a:rPr lang="en-US" sz="2400" dirty="0" err="1"/>
              <a:t>años</a:t>
            </a:r>
            <a:r>
              <a:rPr lang="en-US" sz="2400" dirty="0"/>
              <a:t> de </a:t>
            </a:r>
            <a:r>
              <a:rPr lang="en-US" sz="2400" dirty="0" err="1"/>
              <a:t>datos</a:t>
            </a:r>
            <a:r>
              <a:rPr lang="en-US" sz="2400" dirty="0"/>
              <a:t> para </a:t>
            </a:r>
            <a:r>
              <a:rPr lang="en-US" sz="2400" dirty="0" err="1"/>
              <a:t>investigación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50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7C117-AC1C-F065-1164-42E2ACA5D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31DE-9D66-F823-D9A9-9B666B04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Casos de </a:t>
            </a:r>
            <a:r>
              <a:rPr lang="en-GB" dirty="0" err="1"/>
              <a:t>Uso</a:t>
            </a:r>
            <a:r>
              <a:rPr lang="en-GB" dirty="0"/>
              <a:t> </a:t>
            </a:r>
            <a:r>
              <a:rPr lang="en-GB" dirty="0" err="1"/>
              <a:t>Principales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E8F0E-56B9-6787-E00D-BB4E74594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err="1"/>
              <a:t>Aplicaciones</a:t>
            </a:r>
            <a:r>
              <a:rPr lang="en-US" sz="2400" dirty="0"/>
              <a:t> </a:t>
            </a:r>
            <a:r>
              <a:rPr lang="en-US" sz="2400" dirty="0" err="1"/>
              <a:t>Prácticas</a:t>
            </a:r>
            <a:endParaRPr lang="en-US" sz="2400" dirty="0"/>
          </a:p>
          <a:p>
            <a:r>
              <a:rPr lang="en-US" sz="2400" b="1" dirty="0" err="1"/>
              <a:t>Diagnóstico</a:t>
            </a:r>
            <a:r>
              <a:rPr lang="en-US" sz="2400" b="1" dirty="0"/>
              <a:t> de red</a:t>
            </a:r>
            <a:r>
              <a:rPr lang="en-US" sz="2400" dirty="0"/>
              <a:t>: </a:t>
            </a:r>
            <a:r>
              <a:rPr lang="en-US" sz="2400" dirty="0" err="1"/>
              <a:t>Detección</a:t>
            </a:r>
            <a:r>
              <a:rPr lang="en-US" sz="2400" dirty="0"/>
              <a:t> de </a:t>
            </a:r>
            <a:r>
              <a:rPr lang="en-US" sz="2400" dirty="0" err="1"/>
              <a:t>secuestros</a:t>
            </a:r>
            <a:r>
              <a:rPr lang="en-US" sz="2400" dirty="0"/>
              <a:t>, </a:t>
            </a:r>
            <a:r>
              <a:rPr lang="en-US" sz="2400" dirty="0" err="1"/>
              <a:t>errores</a:t>
            </a:r>
            <a:r>
              <a:rPr lang="en-US" sz="2400" dirty="0"/>
              <a:t> de </a:t>
            </a:r>
            <a:r>
              <a:rPr lang="en-US" sz="2400" dirty="0" err="1"/>
              <a:t>enrutamiento</a:t>
            </a:r>
            <a:endParaRPr lang="en-US" sz="2400" dirty="0"/>
          </a:p>
          <a:p>
            <a:r>
              <a:rPr lang="en-US" sz="2400" b="1" dirty="0" err="1"/>
              <a:t>Análisis</a:t>
            </a:r>
            <a:r>
              <a:rPr lang="en-US" sz="2400" b="1" dirty="0"/>
              <a:t> de </a:t>
            </a:r>
            <a:r>
              <a:rPr lang="en-US" sz="2400" b="1" dirty="0" err="1"/>
              <a:t>alcanzabilidad</a:t>
            </a:r>
            <a:r>
              <a:rPr lang="en-US" sz="2400" dirty="0"/>
              <a:t>: </a:t>
            </a:r>
            <a:r>
              <a:rPr lang="en-US" sz="2400" dirty="0" err="1"/>
              <a:t>Visibilidad</a:t>
            </a:r>
            <a:r>
              <a:rPr lang="en-US" sz="2400" dirty="0"/>
              <a:t> global de </a:t>
            </a:r>
            <a:r>
              <a:rPr lang="en-US" sz="2400" dirty="0" err="1"/>
              <a:t>prefijos</a:t>
            </a:r>
            <a:endParaRPr lang="en-US" sz="2400" dirty="0"/>
          </a:p>
          <a:p>
            <a:r>
              <a:rPr lang="en-US" sz="2400" b="1" dirty="0" err="1"/>
              <a:t>Investigación</a:t>
            </a:r>
            <a:r>
              <a:rPr lang="en-US" sz="2400" b="1" dirty="0"/>
              <a:t> </a:t>
            </a:r>
            <a:r>
              <a:rPr lang="en-US" sz="2400" b="1" dirty="0" err="1"/>
              <a:t>académica</a:t>
            </a:r>
            <a:r>
              <a:rPr lang="en-US" sz="2400" dirty="0"/>
              <a:t>: </a:t>
            </a:r>
            <a:r>
              <a:rPr lang="en-US" sz="2400" dirty="0" err="1"/>
              <a:t>Estudios</a:t>
            </a:r>
            <a:r>
              <a:rPr lang="en-US" sz="2400" dirty="0"/>
              <a:t> de </a:t>
            </a:r>
            <a:r>
              <a:rPr lang="en-US" sz="2400" dirty="0" err="1"/>
              <a:t>tendencias</a:t>
            </a:r>
            <a:r>
              <a:rPr lang="en-US" sz="2400" dirty="0"/>
              <a:t> y </a:t>
            </a:r>
            <a:r>
              <a:rPr lang="en-US" sz="2400" dirty="0" err="1"/>
              <a:t>evolución</a:t>
            </a:r>
            <a:r>
              <a:rPr lang="en-US" sz="2400" dirty="0"/>
              <a:t> de Internet</a:t>
            </a:r>
          </a:p>
          <a:p>
            <a:r>
              <a:rPr lang="en-US" sz="2400" b="1" dirty="0" err="1"/>
              <a:t>Negociación</a:t>
            </a:r>
            <a:r>
              <a:rPr lang="en-US" sz="2400" b="1" dirty="0"/>
              <a:t> de peering</a:t>
            </a:r>
            <a:r>
              <a:rPr lang="en-US" sz="2400" dirty="0"/>
              <a:t>: </a:t>
            </a:r>
            <a:r>
              <a:rPr lang="en-US" sz="2400" dirty="0" err="1"/>
              <a:t>Análisis</a:t>
            </a:r>
            <a:r>
              <a:rPr lang="en-US" sz="2400" dirty="0"/>
              <a:t> de </a:t>
            </a:r>
            <a:r>
              <a:rPr lang="en-US" sz="2400" dirty="0" err="1"/>
              <a:t>conectividad</a:t>
            </a:r>
            <a:r>
              <a:rPr lang="en-US" sz="2400" dirty="0"/>
              <a:t> de </a:t>
            </a:r>
            <a:r>
              <a:rPr lang="en-US" sz="2400" dirty="0" err="1"/>
              <a:t>prospectos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125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256B1-4BD9-A77C-5B10-C65FF8FB5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8662-9C71-000D-DB2C-7D3EC0898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Casos de </a:t>
            </a:r>
            <a:r>
              <a:rPr lang="en-GB" dirty="0" err="1"/>
              <a:t>Uso</a:t>
            </a:r>
            <a:r>
              <a:rPr lang="en-GB" dirty="0"/>
              <a:t> </a:t>
            </a:r>
            <a:r>
              <a:rPr lang="en-GB" dirty="0" err="1"/>
              <a:t>Principales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0E2C-2928-083C-61DD-A9AEDCCA9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err="1"/>
              <a:t>Ecosistema</a:t>
            </a:r>
            <a:r>
              <a:rPr lang="en-US" sz="2400" dirty="0"/>
              <a:t> de </a:t>
            </a:r>
            <a:r>
              <a:rPr lang="en-US" sz="2400" dirty="0" err="1"/>
              <a:t>Herramientas</a:t>
            </a:r>
            <a:endParaRPr lang="en-US" sz="2400" dirty="0"/>
          </a:p>
          <a:p>
            <a:r>
              <a:rPr lang="en-US" sz="2400" dirty="0"/>
              <a:t>CAIDA ASRANK y BGP Reader</a:t>
            </a:r>
          </a:p>
          <a:p>
            <a:r>
              <a:rPr lang="en-US" sz="2400" dirty="0"/>
              <a:t>HE BGP Tools</a:t>
            </a:r>
          </a:p>
          <a:p>
            <a:r>
              <a:rPr lang="en-US" sz="2400" dirty="0" err="1"/>
              <a:t>Kentik</a:t>
            </a:r>
            <a:r>
              <a:rPr lang="en-US" sz="2400" dirty="0"/>
              <a:t> Market Intelligence y BGP Monitoring</a:t>
            </a:r>
          </a:p>
          <a:p>
            <a:r>
              <a:rPr lang="en-US" sz="2400" dirty="0"/>
              <a:t>Catchpoint, </a:t>
            </a:r>
            <a:r>
              <a:rPr lang="en-US" sz="2400" dirty="0" err="1"/>
              <a:t>BGPMon</a:t>
            </a:r>
            <a:endParaRPr lang="en-US" sz="2400" dirty="0"/>
          </a:p>
          <a:p>
            <a:r>
              <a:rPr lang="en-US" sz="2400" dirty="0"/>
              <a:t>Y </a:t>
            </a:r>
            <a:r>
              <a:rPr lang="en-US" sz="2400" dirty="0" err="1"/>
              <a:t>muchas</a:t>
            </a:r>
            <a:r>
              <a:rPr lang="en-US" sz="2400" dirty="0"/>
              <a:t>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herramientas</a:t>
            </a:r>
            <a:r>
              <a:rPr lang="en-US" sz="2400" dirty="0"/>
              <a:t> que </a:t>
            </a:r>
            <a:r>
              <a:rPr lang="en-US" sz="2400" dirty="0" err="1"/>
              <a:t>dependen</a:t>
            </a:r>
            <a:r>
              <a:rPr lang="en-US" sz="2400" dirty="0"/>
              <a:t> de </a:t>
            </a:r>
            <a:r>
              <a:rPr lang="en-US" sz="2400" dirty="0" err="1"/>
              <a:t>datos</a:t>
            </a:r>
            <a:r>
              <a:rPr lang="en-US" sz="2400" dirty="0"/>
              <a:t> de </a:t>
            </a:r>
            <a:r>
              <a:rPr lang="en-US" sz="2400" dirty="0" err="1"/>
              <a:t>RouteViews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589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9383E-CCB3-01CB-8D56-62360D0A2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A804-F709-545E-B825-FAB199707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 err="1"/>
              <a:t>Desarrollos</a:t>
            </a:r>
            <a:r>
              <a:rPr lang="en-GB" dirty="0"/>
              <a:t> </a:t>
            </a:r>
            <a:r>
              <a:rPr lang="en-GB" dirty="0" err="1"/>
              <a:t>Actuales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59B3E-4DE7-9075-6A13-301ECC4F5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err="1"/>
              <a:t>Proyectos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Curso</a:t>
            </a:r>
            <a:endParaRPr lang="en-US" sz="2400" dirty="0"/>
          </a:p>
          <a:p>
            <a:r>
              <a:rPr lang="en-US" sz="2400" b="1" dirty="0"/>
              <a:t>API REST</a:t>
            </a:r>
            <a:r>
              <a:rPr lang="en-US" sz="2400" dirty="0"/>
              <a:t>: 10 </a:t>
            </a:r>
            <a:r>
              <a:rPr lang="en-US" sz="2400" dirty="0" err="1"/>
              <a:t>recolectores</a:t>
            </a:r>
            <a:r>
              <a:rPr lang="en-US" sz="2400" dirty="0"/>
              <a:t> </a:t>
            </a:r>
            <a:r>
              <a:rPr lang="en-US" sz="2400" dirty="0" err="1"/>
              <a:t>disponibles</a:t>
            </a:r>
            <a:r>
              <a:rPr lang="en-US" sz="2400" dirty="0"/>
              <a:t>, </a:t>
            </a:r>
            <a:r>
              <a:rPr lang="en-US" sz="2400" dirty="0" err="1"/>
              <a:t>expansión</a:t>
            </a:r>
            <a:r>
              <a:rPr lang="en-US" sz="2400" dirty="0"/>
              <a:t> </a:t>
            </a:r>
            <a:r>
              <a:rPr lang="en-US" sz="2400" dirty="0" err="1"/>
              <a:t>planificada</a:t>
            </a:r>
            <a:endParaRPr lang="en-US" sz="2400" dirty="0"/>
          </a:p>
          <a:p>
            <a:r>
              <a:rPr lang="en-US" sz="2400" b="1" dirty="0"/>
              <a:t>Looking Glass</a:t>
            </a:r>
            <a:r>
              <a:rPr lang="en-US" sz="2400" dirty="0"/>
              <a:t>: </a:t>
            </a:r>
            <a:r>
              <a:rPr lang="en-US" sz="2400" dirty="0" err="1"/>
              <a:t>Reemplazo</a:t>
            </a:r>
            <a:r>
              <a:rPr lang="en-US" sz="2400" dirty="0"/>
              <a:t> del </a:t>
            </a:r>
            <a:r>
              <a:rPr lang="en-US" sz="2400" dirty="0" err="1"/>
              <a:t>acceso</a:t>
            </a:r>
            <a:r>
              <a:rPr lang="en-US" sz="2400" dirty="0"/>
              <a:t> telnet </a:t>
            </a:r>
            <a:r>
              <a:rPr lang="en-US" sz="2400" dirty="0" err="1"/>
              <a:t>tradicional</a:t>
            </a:r>
            <a:endParaRPr lang="en-US" sz="2400" dirty="0"/>
          </a:p>
          <a:p>
            <a:r>
              <a:rPr lang="en-US" sz="2400" b="1" dirty="0"/>
              <a:t>BMP Streaming</a:t>
            </a:r>
            <a:r>
              <a:rPr lang="en-US" sz="2400" dirty="0"/>
              <a:t>: </a:t>
            </a:r>
            <a:r>
              <a:rPr lang="en-US" sz="2400" dirty="0" err="1"/>
              <a:t>Clúster</a:t>
            </a:r>
            <a:r>
              <a:rPr lang="en-US" sz="2400" dirty="0"/>
              <a:t> Kafka para mayor </a:t>
            </a:r>
            <a:r>
              <a:rPr lang="en-US" sz="2400" dirty="0" err="1"/>
              <a:t>resiliencia</a:t>
            </a:r>
            <a:endParaRPr lang="en-US" sz="2400" dirty="0"/>
          </a:p>
          <a:p>
            <a:r>
              <a:rPr lang="en-US" sz="2400" b="1" dirty="0" err="1"/>
              <a:t>Automatización</a:t>
            </a:r>
            <a:r>
              <a:rPr lang="en-US" sz="2400" dirty="0"/>
              <a:t>: Scripts para </a:t>
            </a:r>
            <a:r>
              <a:rPr lang="en-US" sz="2400" dirty="0" err="1"/>
              <a:t>gestión</a:t>
            </a:r>
            <a:r>
              <a:rPr lang="en-US" sz="2400" dirty="0"/>
              <a:t> de </a:t>
            </a:r>
            <a:r>
              <a:rPr lang="en-US" sz="2400" dirty="0" err="1"/>
              <a:t>infraestructura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61959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26222</TotalTime>
  <Words>676</Words>
  <Application>Microsoft Macintosh PowerPoint</Application>
  <PresentationFormat>On-screen Show (16:9)</PresentationFormat>
  <Paragraphs>121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Arial Black</vt:lpstr>
      <vt:lpstr>Verdana</vt:lpstr>
      <vt:lpstr>Wingdings</vt:lpstr>
      <vt:lpstr>Default Design</vt:lpstr>
      <vt:lpstr>El proyecto RouteViews: Actualización</vt:lpstr>
      <vt:lpstr>¿Qué es RouteViews?</vt:lpstr>
      <vt:lpstr>Infraestructura Global</vt:lpstr>
      <vt:lpstr>Mapa de recolectores de RouteViews</vt:lpstr>
      <vt:lpstr>Tecnología y Arquitectura</vt:lpstr>
      <vt:lpstr>Herramientas y Servicios</vt:lpstr>
      <vt:lpstr>Casos de Uso Principales</vt:lpstr>
      <vt:lpstr>Casos de Uso Principales</vt:lpstr>
      <vt:lpstr>Desarrollos Actuales</vt:lpstr>
      <vt:lpstr>Políticas de Peering</vt:lpstr>
      <vt:lpstr>Tipos de Peering</vt:lpstr>
      <vt:lpstr>Hosting de Recolectores</vt:lpstr>
      <vt:lpstr>Impacto y Usuarios</vt:lpstr>
      <vt:lpstr>Financiamiento y Sostenibilidad</vt:lpstr>
      <vt:lpstr>Planes Futuros</vt:lpstr>
      <vt:lpstr>Cómo Contribuir</vt:lpstr>
      <vt:lpstr>Contacto y Agradecimientos</vt:lpstr>
      <vt:lpstr> ¡Gracias por apoyar la infraestructura global de Internet!</vt:lpstr>
      <vt:lpstr>Anexos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Impacto de RouteViews</vt:lpstr>
    </vt:vector>
  </TitlesOfParts>
  <Company>University of Oregon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dbarta</dc:creator>
  <cp:lastModifiedBy>Antonio Lobo Figueroa</cp:lastModifiedBy>
  <cp:revision>483</cp:revision>
  <cp:lastPrinted>2024-08-09T06:07:03Z</cp:lastPrinted>
  <dcterms:created xsi:type="dcterms:W3CDTF">2012-12-01T13:20:11Z</dcterms:created>
  <dcterms:modified xsi:type="dcterms:W3CDTF">2025-09-20T20:56:36Z</dcterms:modified>
</cp:coreProperties>
</file>